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78" r:id="rId7"/>
    <p:sldId id="261" r:id="rId8"/>
    <p:sldId id="262" r:id="rId9"/>
    <p:sldId id="263" r:id="rId10"/>
    <p:sldId id="264" r:id="rId11"/>
    <p:sldId id="279" r:id="rId12"/>
    <p:sldId id="265" r:id="rId13"/>
    <p:sldId id="266" r:id="rId14"/>
    <p:sldId id="267" r:id="rId15"/>
    <p:sldId id="268" r:id="rId16"/>
    <p:sldId id="269" r:id="rId17"/>
    <p:sldId id="270" r:id="rId18"/>
    <p:sldId id="277" r:id="rId19"/>
    <p:sldId id="271" r:id="rId20"/>
    <p:sldId id="272" r:id="rId21"/>
    <p:sldId id="273" r:id="rId22"/>
    <p:sldId id="274" r:id="rId23"/>
    <p:sldId id="275" r:id="rId24"/>
    <p:sldId id="27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2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E9B6C45-BDFD-46BF-99E3-96CBEB2D7662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DF585C-33F9-4264-AC2C-520EEF08772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по литературе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Т.И. Эйхенбаум, руководитель РМО учителей литературы Ленинского района Челябинского городского округа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Татьяна\Desktop\FG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3" y="13347"/>
            <a:ext cx="2906367" cy="125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16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изучения учебного предмета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675" y="2138896"/>
            <a:ext cx="6196013" cy="3564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887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Личностные результаты: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84784"/>
            <a:ext cx="7704856" cy="4824536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совершенствование </a:t>
            </a:r>
            <a:r>
              <a:rPr lang="ru-RU" sz="2800" dirty="0"/>
              <a:t>духовно-нравственных качеств личности, воспитание чувства любви к многонациональному Отечеству, уважительного отношения к русской литературе, к культурам других народов;</a:t>
            </a:r>
          </a:p>
          <a:p>
            <a:pPr algn="just"/>
            <a:r>
              <a:rPr lang="ru-RU" sz="2800" dirty="0" smtClean="0"/>
              <a:t>использование </a:t>
            </a:r>
            <a:r>
              <a:rPr lang="ru-RU" sz="2800" dirty="0"/>
              <a:t>для решения познавательных и коммуникативных задач различных источников информации (словари, энциклопедии, Интернет-ресурсы и др.)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867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 результаты: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умение понимать проблему, выдвигать гипотезу, структурировать материал,          подбирать аргументы для подтверждения собственной позиции, выделять причинно-следственные связи в устных и письменных высказываниях, формулировать выводы;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умение самостоятельно организовывать собственную деятельность, оценивать ее, определять сферу своих интересов;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умение работать с разными источниками информации, находить ее, анализировать, использовать в самостоятельной деятельности.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91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результаты: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181" y="2119313"/>
            <a:ext cx="5527000" cy="360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148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учебного предмета «Литература»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776105"/>
              </p:ext>
            </p:extLst>
          </p:nvPr>
        </p:nvGraphicFramePr>
        <p:xfrm>
          <a:off x="107504" y="1268759"/>
          <a:ext cx="8280920" cy="5119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2367"/>
                <a:gridCol w="6888553"/>
              </a:tblGrid>
              <a:tr h="319969"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995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фольклор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Малые жанры фольклора. </a:t>
                      </a:r>
                    </a:p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Пословица как воплощение житейской мудрости, отражение народного опыта. Темы пословиц. Афористичность и поучительный характер пословиц. Поговорка как образное выражение. Загадка как метафора, вид словесной игры. </a:t>
                      </a:r>
                    </a:p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Сказки (волшебные, бытовые, о животных). Сказка как выражение народной мудрости и нравственных представлений народа. Виды сказок (волшебные, бытовые, сказки о животных). Противопоставление мечты и действительности, добра и зла в сказках. Положительный герой и его противники. Персонажи-животные, чудесные предметы в сказках. </a:t>
                      </a:r>
                    </a:p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Былина «Илья Муромец и Соловей-разбойник». </a:t>
                      </a:r>
                    </a:p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Воплощение в образе богатыря национального характера, нравственных достоинств героя. Прославление силы, мужества, справедливости, бескорыстного служения Отечеству.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63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116633"/>
            <a:ext cx="6965245" cy="11521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Национальные региональные этнокультурные особенности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3190961"/>
              </p:ext>
            </p:extLst>
          </p:nvPr>
        </p:nvGraphicFramePr>
        <p:xfrm>
          <a:off x="107504" y="1268761"/>
          <a:ext cx="8280920" cy="4968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9033"/>
                <a:gridCol w="6651887"/>
              </a:tblGrid>
              <a:tr h="49685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Национальные региональные этнокультурные особенности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Легенды, мифы и предания в регионе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Сказки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другие жанры фольклора в регионе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Исторические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события края в памятниках древнерусской литературы.</a:t>
                      </a:r>
                    </a:p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Заочная экскурсия («У памятника И.А. Крылову»); сбор материалов о баснописцах региона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Литературная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викторина («Пушкинские места в Москве и Петербурге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»). Литературная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викторина «Места, где побывали лицейские друзья А.С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Пушкина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 Литературная игра «Что? Где? Когда?» или викторина («Тарханы — Москва»; «На поле Бородина»). М.Ю. Лермонтов и Кавказ.</a:t>
                      </a:r>
                    </a:p>
                    <a:p>
                      <a:pPr indent="54038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Литературная викторина «На родине Н.В. Гоголя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 Заочная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литературно-краеведческая экскурсия «Украинскими дорогами Н.В. Гоголя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 Заочная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литературно-краеведческая экскурсия «Спасское-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Лутовиново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 Страницы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устного журнала о Н.А. Некрасове. («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Грешнево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Карабиха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»). Материалы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выставке о Л.Н. Толстом («Ясная Поляна»).Материалы к выставке о Л.Н. Толстом («Ясная Поляна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»). Музеи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А.П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Чехова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Заочная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литературно-краеведческая экскурсия «Литературный Орел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 Подбор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материала о блоковском Петербурге и имении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Шахматово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Заочная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литературно-краеведческая экскурсия «Константиново – Москва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 Екатеринбург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П.П. Бажова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Заочная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экскурсия «Овсянка – малая родина В.П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Астафьева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56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Тематическое планирование учебного предмета  «Литература»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0091017"/>
              </p:ext>
            </p:extLst>
          </p:nvPr>
        </p:nvGraphicFramePr>
        <p:xfrm>
          <a:off x="251520" y="1700809"/>
          <a:ext cx="8640960" cy="4608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221"/>
                <a:gridCol w="1476897"/>
                <a:gridCol w="1512148"/>
                <a:gridCol w="4471694"/>
              </a:tblGrid>
              <a:tr h="706295">
                <a:tc rowSpan="2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учебного предмета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виды учебной деятельности обучающихся (УУД): личностные, познавательные, регулятивные, коммуникативные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0629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раздела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часов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1959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582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Учебно-методическое и материально-техническое обеспечение образовательного процесса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Дидактическое и методическое обеспечение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379459"/>
              </p:ext>
            </p:extLst>
          </p:nvPr>
        </p:nvGraphicFramePr>
        <p:xfrm>
          <a:off x="395536" y="2708920"/>
          <a:ext cx="8424936" cy="36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4608512"/>
              </a:tblGrid>
              <a:tr h="86409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Дидактическое обеспечение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Методическое обеспечение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3630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Литература: 5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.: Учебник: В 2 ч./ Под ред.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Меркина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Г.С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.–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М.: Русское слово, 2014.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1.Примерные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   по учебным предметам.  Литература 5-9 класс.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Примерная программа основного общего образования по литературе  и программы по литературе для 5-11 классов общеобразовательной школы. Авторы-составители Г. С.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Меркин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С. И. Зинин, В. А. </a:t>
                      </a:r>
                      <a:r>
                        <a:rPr lang="ru-RU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Чалмаев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М.: «Русское слово»,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10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548680"/>
            <a:ext cx="6965245" cy="1471387"/>
          </a:xfrm>
        </p:spPr>
        <p:txBody>
          <a:bodyPr>
            <a:noAutofit/>
          </a:bodyPr>
          <a:lstStyle/>
          <a:p>
            <a:r>
              <a:rPr lang="ru-RU" sz="3200" dirty="0" smtClean="0"/>
              <a:t>УМК, вошедшие в Федеральный перечень учебников (Приказ № 253 от 31 марта 2014 г.):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119257"/>
            <a:ext cx="7632848" cy="3603812"/>
          </a:xfrm>
        </p:spPr>
        <p:txBody>
          <a:bodyPr/>
          <a:lstStyle/>
          <a:p>
            <a:r>
              <a:rPr lang="ru-RU" i="1" dirty="0" smtClean="0"/>
              <a:t>Под ред. Коровиной В.Я.</a:t>
            </a:r>
          </a:p>
          <a:p>
            <a:r>
              <a:rPr lang="ru-RU" i="1" dirty="0" smtClean="0"/>
              <a:t>Под ред. </a:t>
            </a:r>
            <a:r>
              <a:rPr lang="ru-RU" i="1" dirty="0" err="1" smtClean="0"/>
              <a:t>Курдюмовой</a:t>
            </a:r>
            <a:r>
              <a:rPr lang="ru-RU" i="1" dirty="0" smtClean="0"/>
              <a:t> Т.Ф.</a:t>
            </a:r>
          </a:p>
          <a:p>
            <a:r>
              <a:rPr lang="ru-RU" i="1" dirty="0" smtClean="0"/>
              <a:t>Под ред. Ланина Б.А.</a:t>
            </a:r>
          </a:p>
          <a:p>
            <a:r>
              <a:rPr lang="ru-RU" b="1" i="1" dirty="0" smtClean="0"/>
              <a:t>Под ред. </a:t>
            </a:r>
            <a:r>
              <a:rPr lang="ru-RU" b="1" i="1" dirty="0" err="1" smtClean="0"/>
              <a:t>Меркина</a:t>
            </a:r>
            <a:r>
              <a:rPr lang="ru-RU" b="1" i="1" dirty="0" smtClean="0"/>
              <a:t> Г.С. (Инновационная школа)</a:t>
            </a:r>
          </a:p>
          <a:p>
            <a:r>
              <a:rPr lang="ru-RU" i="1" dirty="0" smtClean="0"/>
              <a:t>Под ред. Сухих И.Н.</a:t>
            </a:r>
          </a:p>
          <a:p>
            <a:r>
              <a:rPr lang="ru-RU" i="1" dirty="0" smtClean="0"/>
              <a:t>Под ред. Чертова В.Ф.</a:t>
            </a: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95390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148495"/>
              </p:ext>
            </p:extLst>
          </p:nvPr>
        </p:nvGraphicFramePr>
        <p:xfrm>
          <a:off x="179512" y="4666377"/>
          <a:ext cx="8856983" cy="2074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932"/>
                <a:gridCol w="2549040"/>
                <a:gridCol w="3087962"/>
                <a:gridCol w="2646049"/>
              </a:tblGrid>
              <a:tr h="1656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Наименования объектов</a:t>
                      </a:r>
                      <a:b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средств материально-технического обеспечения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Основная школа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83568" y="1628800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Наличие в достаточном количестве экземпляров текстов, включенных в обязательную программу и в авторские программы.</a:t>
            </a:r>
          </a:p>
          <a:p>
            <a:pPr algn="just"/>
            <a:r>
              <a:rPr lang="ru-RU" dirty="0"/>
              <a:t>Наличие нормативных документов по предмету «Литература».</a:t>
            </a:r>
          </a:p>
          <a:p>
            <a:pPr algn="just"/>
            <a:r>
              <a:rPr lang="ru-RU" dirty="0"/>
              <a:t>Наличие электронных библиотек, включающих комплекс информационно-справочных материалов, объединенных системой навигации и ориентированных на различные формы познавательной деятельности, в том числе исследовательскую проектную работу.</a:t>
            </a:r>
          </a:p>
          <a:p>
            <a:pPr algn="just"/>
            <a:r>
              <a:rPr lang="ru-RU" dirty="0"/>
              <a:t>Наличие демонстрационных пособий на бумажном и электронном носителях, экранно-звуковых пособий</a:t>
            </a:r>
            <a:r>
              <a:rPr lang="ru-RU" dirty="0" smtClean="0"/>
              <a:t>, ТСО</a:t>
            </a:r>
            <a:r>
              <a:rPr lang="ru-RU" dirty="0"/>
              <a:t>. (Представлен подробный перечень технических средств).</a:t>
            </a:r>
          </a:p>
        </p:txBody>
      </p:sp>
    </p:spTree>
    <p:extLst>
      <p:ext uri="{BB962C8B-B14F-4D97-AF65-F5344CB8AC3E}">
        <p14:creationId xmlns:p14="http://schemas.microsoft.com/office/powerpoint/2010/main" val="392971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69269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31497015"/>
              </p:ext>
            </p:extLst>
          </p:nvPr>
        </p:nvGraphicFramePr>
        <p:xfrm>
          <a:off x="0" y="620690"/>
          <a:ext cx="9144000" cy="62373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6864"/>
                <a:gridCol w="8427136"/>
              </a:tblGrid>
              <a:tr h="915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Пояснительная записка, в которой конкретизируются общие цели ООО с учетом специфики учебного предмета, курса;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52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характеристика учебного предмета, курса;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52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места учебного предмета, курса в учебном плане;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10773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Личностные, метапредметные и предметные результаты освоения конкретного учебного предмета, курса;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52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учебного предмета, курса;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10773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b="1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Тематическое планирование с определением основных видов учебной деятельности обучающихся;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10773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b="1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учебно-методического и материально-технического обеспечения образовательного процесса;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52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b="1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 изучения учебного предмета, курса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61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Информационно-коммуникационные средства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885295"/>
              </p:ext>
            </p:extLst>
          </p:nvPr>
        </p:nvGraphicFramePr>
        <p:xfrm>
          <a:off x="179512" y="2119312"/>
          <a:ext cx="8784976" cy="4190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3456384"/>
                <a:gridCol w="2520280"/>
              </a:tblGrid>
              <a:tr h="2127637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Видеофильмы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Электронные образовательные ресурсы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Ресурсы Интернета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45" marR="68845"/>
                </a:tc>
              </a:tr>
              <a:tr h="20623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845" marR="6884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750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изучения учебного предмета «Литература»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92999"/>
              </p:ext>
            </p:extLst>
          </p:nvPr>
        </p:nvGraphicFramePr>
        <p:xfrm>
          <a:off x="107504" y="2708920"/>
          <a:ext cx="8928991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527"/>
                <a:gridCol w="3698796"/>
                <a:gridCol w="3558668"/>
              </a:tblGrid>
              <a:tr h="1025420">
                <a:tc rowSpan="2"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КЛАСС/</a:t>
                      </a:r>
                    </a:p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ПЛАНИРУЕМЫЕ РЕЗУЛЬТАТЫ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64698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 НАУЧИТСЯ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 ПОЛУЧИТ ВОЗМОЖНОСТЬ НАУЧИТЬСЯ</a:t>
                      </a:r>
                      <a:endParaRPr lang="ru-RU" sz="3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808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4979" y="548681"/>
            <a:ext cx="6254044" cy="1152128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55577" y="5013176"/>
            <a:ext cx="7704856" cy="1296144"/>
          </a:xfrm>
        </p:spPr>
        <p:txBody>
          <a:bodyPr/>
          <a:lstStyle/>
          <a:p>
            <a:r>
              <a:rPr lang="ru-RU" dirty="0" smtClean="0"/>
              <a:t>Смотреть:</a:t>
            </a:r>
          </a:p>
          <a:p>
            <a:r>
              <a:rPr lang="ru-RU" dirty="0" smtClean="0"/>
              <a:t>Методическое письмо о преподавании литературы </a:t>
            </a:r>
          </a:p>
          <a:p>
            <a:r>
              <a:rPr lang="ru-RU" dirty="0" smtClean="0"/>
              <a:t>Локальный акт школы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65205259"/>
              </p:ext>
            </p:extLst>
          </p:nvPr>
        </p:nvGraphicFramePr>
        <p:xfrm>
          <a:off x="755577" y="2119313"/>
          <a:ext cx="7632848" cy="138379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94725"/>
                <a:gridCol w="1063021"/>
                <a:gridCol w="778873"/>
                <a:gridCol w="778873"/>
                <a:gridCol w="778873"/>
                <a:gridCol w="1194202"/>
                <a:gridCol w="777419"/>
                <a:gridCol w="565396"/>
                <a:gridCol w="578474"/>
                <a:gridCol w="622992"/>
              </a:tblGrid>
              <a:tr h="59319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п/п 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Тема учебного занятия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Основные компетенции литературного образования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(содержание и виды работы учащихся)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Основные виды деятельности учащихся (на уровне учебных действий)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Диагностика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Кол-во часов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Корректировка 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8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читательская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литературоведческая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коммуникативно-речевая</a:t>
                      </a: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604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54648" marR="546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81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Использованная литература: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00808"/>
            <a:ext cx="7632848" cy="460851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основного общего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www.edu.ru/db/mo/Data/d_10/prm1897-1.pdf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образовательная программа образовательного учреждения 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программа по литературе 5-9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ttp://window.edu.ru/window/library?p_mode=1&amp;p_qstr=%D0%9F%D1%80%D0%B8%D0%BC%D0%B5%D1%80%D0%BD%D0%B0%D1%8F+%D0%BF%D1%80%D0%BE%D0%B3%D1%80%D0%B0%D0%BC%D0%BC%D0%B0+%D0%BE%D1%81%D0%BD%D0%BE%D0%B2%D0%BD%D0%BE%D0%B3%D0%BE+%D0%BE%D0%B1%D1%89%D0%B5%D0%B3%D0%BE+%D0%BE%D0%B1%D1%80%D0%B0%D0%B7%D0%BE%D0%B2%D0%B0%D0%BD%D0%B8%D1%8F&amp;p_sort=2&amp;p_nr=20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Авторская программа по литературе 5-9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РФ от 04 октября 2010 г. N 986 «Об утверждении федеральных требований к образовательным учреждениям в части минимальной оснащенности учебного процесса и оборудования учебных помещений», зарегистрирован в Минюсте РФ 8 февраля 2010 г., регистрационный N 16299.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РФ от 24.11.2011 № МД-1552/03"Об оснащении общеобразовательных учреждений учебным и учебно-лабораторным оборудованием"(вместе с «Рекомендациями»)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2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318748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4"/>
                </a:solidFill>
              </a:rPr>
              <a:t>УСПЕХОВ В ВАШЕЙ РАБОТЕ!</a:t>
            </a:r>
            <a:endParaRPr lang="ru-RU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1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по литературе  для  5-9 классов составлена в соответствии с нормативными документами: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909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116633"/>
            <a:ext cx="6965245" cy="100811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ФУНКЦИИ ПРОГРАММЫ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24744"/>
            <a:ext cx="7632848" cy="525658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программа по литературе для основной школы обеспечивает преемственность обучения с подготовкой учащихся в начальной школе.</a:t>
            </a:r>
          </a:p>
          <a:p>
            <a:pPr marL="0" indent="0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реализует следующие основные функции:</a:t>
            </a:r>
          </a:p>
          <a:p>
            <a:pPr marL="0" indent="0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информационно-методическую;</a:t>
            </a:r>
          </a:p>
          <a:p>
            <a:pPr marL="0" indent="0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организационно-планирующую;</a:t>
            </a:r>
          </a:p>
          <a:p>
            <a:pPr marL="0" indent="0">
              <a:buNone/>
            </a:pP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контролирующую.</a:t>
            </a:r>
          </a:p>
          <a:p>
            <a:pPr algn="just"/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Информационно-методическая функция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всем участникам учебно-воспитательного процесса получить представление о целях, содержании, общей стратегии образования, воспитания и развития школьников средствами учебного предмета, о специфике каждого этапа  обучения.</a:t>
            </a:r>
          </a:p>
          <a:p>
            <a:pPr algn="just"/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Организационно-планирующая функция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 выделение этапов обучения, определение количественных и качественных характеристик  учебного материала и уровня подготовки учащихся по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литературе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этапе.</a:t>
            </a:r>
          </a:p>
          <a:p>
            <a:pPr algn="just"/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Контролирующая функция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заключается в том, что программа, задавая требования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уровню обученности школьников на каждом этапе  обучения, может служить основой для сравнения полученных в ходе  контроля результатов.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33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55576" y="620688"/>
            <a:ext cx="7632848" cy="568863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изучения учебного предмета в школе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Ценностные ориентиры содержания учебного предмета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79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7704856" cy="545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altLang="ru-RU" sz="1600" b="1" dirty="0">
                <a:solidFill>
                  <a:prstClr val="black"/>
                </a:solidFill>
                <a:latin typeface="Calibri"/>
              </a:rPr>
              <a:t>воспитание </a:t>
            </a:r>
            <a:r>
              <a:rPr lang="ru-RU" altLang="ru-RU" sz="1600" dirty="0">
                <a:solidFill>
                  <a:prstClr val="black"/>
                </a:solidFill>
                <a:latin typeface="Calibri"/>
              </a:rPr>
              <a:t>духовно развитой личности, готовой к самопознанию и самосовершенствованию, способной к созидательной деятельности в современном мире; формирование гуманистического мировоззрения, национального самосознания, гражданской позиции, чувства патриотизма, любви и уважения к литературе и ценностям отечественной культуры;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altLang="ru-RU" sz="1600" b="1" dirty="0">
                <a:solidFill>
                  <a:prstClr val="black"/>
                </a:solidFill>
                <a:latin typeface="Calibri"/>
              </a:rPr>
              <a:t>развитие</a:t>
            </a:r>
            <a:r>
              <a:rPr lang="ru-RU" altLang="ru-RU" sz="1600" dirty="0">
                <a:solidFill>
                  <a:prstClr val="black"/>
                </a:solidFill>
                <a:latin typeface="Calibri"/>
              </a:rPr>
              <a:t> представлений о специфике литературы в ряду других искусств; культуры читательского восприятия художественного текста, понимания авторской позиции, исторической и эстетической обусловленности литературного процесса; образного и аналитического мышления, эстетических и творческих способностей учащихся, читательских интересов, художественного вкуса; устной и письменной речи учащихся;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altLang="ru-RU" sz="1600" b="1" dirty="0">
                <a:solidFill>
                  <a:prstClr val="black"/>
                </a:solidFill>
                <a:latin typeface="Calibri"/>
              </a:rPr>
              <a:t>освоение</a:t>
            </a:r>
            <a:r>
              <a:rPr lang="ru-RU" altLang="ru-RU" sz="1600" dirty="0">
                <a:solidFill>
                  <a:prstClr val="black"/>
                </a:solidFill>
                <a:latin typeface="Calibri"/>
              </a:rPr>
              <a:t> текстов</a:t>
            </a:r>
            <a:r>
              <a:rPr lang="ru-RU" altLang="ru-RU" sz="16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altLang="ru-RU" sz="1600" dirty="0">
                <a:solidFill>
                  <a:prstClr val="black"/>
                </a:solidFill>
                <a:latin typeface="Calibri"/>
              </a:rPr>
              <a:t>художественных произведений в единстве содержания и формы, основных историко-литературных сведений и теоретико-литературных понятий; формирование общего представления об историко-литературном процессе;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</a:pPr>
            <a:r>
              <a:rPr lang="ru-RU" altLang="ru-RU" sz="1600" b="1" dirty="0">
                <a:solidFill>
                  <a:prstClr val="black"/>
                </a:solidFill>
                <a:latin typeface="Calibri"/>
              </a:rPr>
              <a:t>совершенствование умений</a:t>
            </a:r>
            <a:r>
              <a:rPr lang="ru-RU" altLang="ru-RU" sz="1600" dirty="0">
                <a:solidFill>
                  <a:prstClr val="black"/>
                </a:solidFill>
                <a:latin typeface="Calibri"/>
              </a:rPr>
              <a:t> анализа и интерпретации литературного произведения как художественного целого в его историко-литературной обусловленности с использованием теоретико-литературных знаний; написания сочинений различных типов; поиска, систематизации и использования необходимой информации, в том числе в сети Интернета</a:t>
            </a:r>
            <a:r>
              <a:rPr lang="ru-RU" altLang="ru-RU" sz="1600" dirty="0" smtClean="0">
                <a:solidFill>
                  <a:prstClr val="black"/>
                </a:solidFill>
                <a:latin typeface="Calibri"/>
              </a:rPr>
              <a:t>.</a:t>
            </a:r>
          </a:p>
          <a:p>
            <a:pPr lvl="0" algn="r"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1600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altLang="ru-RU" sz="1600" dirty="0" smtClean="0">
                <a:solidFill>
                  <a:prstClr val="black"/>
                </a:solidFill>
                <a:latin typeface="Calibri"/>
              </a:rPr>
              <a:t>(Стандарт 2004 г.)</a:t>
            </a:r>
            <a:endParaRPr lang="ru-RU" altLang="ru-RU" sz="16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898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изучения литературы в основной школе: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24744"/>
            <a:ext cx="7704856" cy="5184576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	 развитие интеллектуальных и творческих способностей учащихся, необходимых для успешной социализации и самореализации личности;</a:t>
            </a:r>
          </a:p>
          <a:p>
            <a:pPr marL="0" indent="0" algn="just">
              <a:buNone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	 постижение учащимися вершинных произведений отечественной и мировой литературы, их чтение и анализ, основанный  на понимании образной природы искусства, опирающийся на принципы единства художественной формы и содержания, связи искусства с жизнью, историзма;</a:t>
            </a:r>
          </a:p>
          <a:p>
            <a:pPr marL="0" indent="0" algn="just">
              <a:buNone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	 поэтапное, последовательное формирование умений читать, комментировать, анализировать и интерпретировать художественный текст;</a:t>
            </a:r>
          </a:p>
          <a:p>
            <a:pPr marL="0" indent="0" algn="just">
              <a:buNone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	 овладение возможными алгоритмами постижения смыслов, заложенных в художественном тексте (или любом другом речевом высказывании), и создание собственного текста, представление своих оценок и суждений по поводу прочитанного;</a:t>
            </a:r>
          </a:p>
          <a:p>
            <a:pPr marL="0" indent="0" algn="just">
              <a:buNone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	 овладение важнейшими общеучебными умениями и универсальными учебными действиями (формулировать цели деятельности, планировать ее, осуществлять библиографический поиск, находить и обрабатывать необходимую информацию из различных источников, включая интернет и др.);</a:t>
            </a:r>
          </a:p>
          <a:p>
            <a:pPr marL="0" indent="0" algn="just">
              <a:buNone/>
            </a:pP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	использование опыта общения с произведениями художественной литературы в повседневной жизни и учебной деятельности, речевом самосовершенствовании.</a:t>
            </a:r>
          </a:p>
          <a:p>
            <a:pPr algn="r"/>
            <a:r>
              <a:rPr lang="ru-RU" dirty="0" smtClean="0"/>
              <a:t>(ФГОС)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713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учебного предмета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учебного предмета «Литература» определяется тем, что он представляет собой единство словесного искусства и основ науки (литературоведения), которая изучает это искусство.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Литература, как искусство словесного образа, — особый способ познания жизни, художественная модель мира, обладающая такими важными отличиями от собственно научной картины бытия, как высокая степень эмоционального воздействия, метафоричность, многозначность, ассоциативность, незавершенность, предполагающие активное сотворчество воспринимающего.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415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188641"/>
            <a:ext cx="6965245" cy="93610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предмета «Литература» в учебном плане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268760"/>
            <a:ext cx="7704856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базисный (образовательный) учебный план для образовательных учреждений Российской Федерации  предусматривает обязательное изучение литературы на этапе основного общего образования в объеме 455 часов.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учебному плану ОУ: 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758377"/>
              </p:ext>
            </p:extLst>
          </p:nvPr>
        </p:nvGraphicFramePr>
        <p:xfrm>
          <a:off x="755577" y="2893028"/>
          <a:ext cx="7632846" cy="3344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282"/>
                <a:gridCol w="2544282"/>
                <a:gridCol w="2544282"/>
              </a:tblGrid>
              <a:tr h="804218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Класс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часов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часов в неделю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51603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51603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51603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516031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13725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895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277</TotalTime>
  <Words>1371</Words>
  <Application>Microsoft Office PowerPoint</Application>
  <PresentationFormat>Экран (4:3)</PresentationFormat>
  <Paragraphs>160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Кнопка</vt:lpstr>
      <vt:lpstr>Рабочая программа по литературе  </vt:lpstr>
      <vt:lpstr>Содержание</vt:lpstr>
      <vt:lpstr>ПОЯСНИТЕЛЬНАЯ ЗАПИСКА</vt:lpstr>
      <vt:lpstr>ОСНОВНЫЕ ФУНКЦИИ ПРОГРАММЫ</vt:lpstr>
      <vt:lpstr>Цели и задачи изучения учебного предмета в школе   Ценностные ориентиры содержания учебного предмета</vt:lpstr>
      <vt:lpstr>Презентация PowerPoint</vt:lpstr>
      <vt:lpstr>Задачи изучения литературы в основной школе:</vt:lpstr>
      <vt:lpstr>Общая характеристика учебного предмета</vt:lpstr>
      <vt:lpstr>Место предмета «Литература» в учебном плане</vt:lpstr>
      <vt:lpstr>Планируемые результаты изучения учебного предмета</vt:lpstr>
      <vt:lpstr>Личностные результаты: </vt:lpstr>
      <vt:lpstr>Метапредметные результаты:</vt:lpstr>
      <vt:lpstr>Предметные результаты:</vt:lpstr>
      <vt:lpstr>Содержание учебного предмета «Литература»</vt:lpstr>
      <vt:lpstr>Национальные региональные этнокультурные особенности</vt:lpstr>
      <vt:lpstr>Тематическое планирование учебного предмета  «Литература»</vt:lpstr>
      <vt:lpstr>Учебно-методическое и материально-техническое обеспечение образовательного процесса</vt:lpstr>
      <vt:lpstr>УМК, вошедшие в Федеральный перечень учебников (Приказ № 253 от 31 марта 2014 г.):</vt:lpstr>
      <vt:lpstr>Материально-техническое обеспечение</vt:lpstr>
      <vt:lpstr>Информационно-коммуникационные средства</vt:lpstr>
      <vt:lpstr>Планируемые результаты изучения учебного предмета «Литература»</vt:lpstr>
      <vt:lpstr>ПЛАНИРОВАНИЕ</vt:lpstr>
      <vt:lpstr>Использованная литература:</vt:lpstr>
      <vt:lpstr>УСПЕХОВ В ВАШЕЙ РАБОТЕ!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Рабочая программа по литературе</dc:title>
  <dc:creator>Татьяна</dc:creator>
  <cp:lastModifiedBy>Татьяна</cp:lastModifiedBy>
  <cp:revision>28</cp:revision>
  <dcterms:created xsi:type="dcterms:W3CDTF">2015-03-24T15:12:49Z</dcterms:created>
  <dcterms:modified xsi:type="dcterms:W3CDTF">2015-03-25T16:37:25Z</dcterms:modified>
</cp:coreProperties>
</file>