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7620000" cx="10160000"/>
  <p:notesSz cx="7620000" cy="10160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9224"/>
              <a:defRPr sz="4266"/>
            </a:lvl1pPr>
            <a:lvl2pPr lvl="1">
              <a:spcBef>
                <a:spcPts val="0"/>
              </a:spcBef>
              <a:buSzPct val="99224"/>
              <a:defRPr sz="4266"/>
            </a:lvl2pPr>
            <a:lvl3pPr lvl="2">
              <a:spcBef>
                <a:spcPts val="0"/>
              </a:spcBef>
              <a:buSzPct val="99224"/>
              <a:defRPr sz="4266"/>
            </a:lvl3pPr>
            <a:lvl4pPr lvl="3">
              <a:spcBef>
                <a:spcPts val="0"/>
              </a:spcBef>
              <a:buSzPct val="99224"/>
              <a:defRPr sz="4266"/>
            </a:lvl4pPr>
            <a:lvl5pPr lvl="4">
              <a:spcBef>
                <a:spcPts val="0"/>
              </a:spcBef>
              <a:buSzPct val="99224"/>
              <a:defRPr sz="4266"/>
            </a:lvl5pPr>
            <a:lvl6pPr lvl="5">
              <a:spcBef>
                <a:spcPts val="0"/>
              </a:spcBef>
              <a:buSzPct val="99224"/>
              <a:defRPr sz="4266"/>
            </a:lvl6pPr>
            <a:lvl7pPr lvl="6">
              <a:spcBef>
                <a:spcPts val="0"/>
              </a:spcBef>
              <a:buSzPct val="99224"/>
              <a:defRPr sz="4266"/>
            </a:lvl7pPr>
            <a:lvl8pPr lvl="7">
              <a:spcBef>
                <a:spcPts val="0"/>
              </a:spcBef>
              <a:buSzPct val="99224"/>
              <a:defRPr sz="4266"/>
            </a:lvl8pPr>
            <a:lvl9pPr lvl="8"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98765"/>
              <a:defRPr sz="2666"/>
            </a:lvl1pPr>
            <a:lvl2pPr lvl="1">
              <a:spcBef>
                <a:spcPts val="0"/>
              </a:spcBef>
              <a:buSzPct val="98765"/>
              <a:defRPr sz="2666"/>
            </a:lvl2pPr>
            <a:lvl3pPr lvl="2">
              <a:spcBef>
                <a:spcPts val="0"/>
              </a:spcBef>
              <a:buSzPct val="98765"/>
              <a:defRPr sz="2666"/>
            </a:lvl3pPr>
            <a:lvl4pPr lvl="3">
              <a:spcBef>
                <a:spcPts val="0"/>
              </a:spcBef>
              <a:buSzPct val="98765"/>
              <a:defRPr sz="2666"/>
            </a:lvl4pPr>
            <a:lvl5pPr lvl="4">
              <a:spcBef>
                <a:spcPts val="0"/>
              </a:spcBef>
              <a:buSzPct val="98765"/>
              <a:defRPr sz="2666"/>
            </a:lvl5pPr>
            <a:lvl6pPr lvl="5">
              <a:spcBef>
                <a:spcPts val="0"/>
              </a:spcBef>
              <a:buSzPct val="98765"/>
              <a:defRPr sz="2666"/>
            </a:lvl6pPr>
            <a:lvl7pPr lvl="6">
              <a:spcBef>
                <a:spcPts val="0"/>
              </a:spcBef>
              <a:buSzPct val="98765"/>
              <a:defRPr sz="2666"/>
            </a:lvl7pPr>
            <a:lvl8pPr lvl="7">
              <a:spcBef>
                <a:spcPts val="0"/>
              </a:spcBef>
              <a:buSzPct val="98765"/>
              <a:defRPr sz="2666"/>
            </a:lvl8pPr>
            <a:lvl9pPr lvl="8"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Relationship Id="rId4" Type="http://schemas.openxmlformats.org/officeDocument/2006/relationships/image" Target="../media/image21.png"/><Relationship Id="rId10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30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Relationship Id="rId4" Type="http://schemas.openxmlformats.org/officeDocument/2006/relationships/image" Target="../media/image26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1.png"/><Relationship Id="rId13" Type="http://schemas.openxmlformats.org/officeDocument/2006/relationships/image" Target="../media/image49.png"/><Relationship Id="rId1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5" Type="http://schemas.openxmlformats.org/officeDocument/2006/relationships/image" Target="../media/image43.png"/><Relationship Id="rId6" Type="http://schemas.openxmlformats.org/officeDocument/2006/relationships/image" Target="../media/image40.png"/><Relationship Id="rId7" Type="http://schemas.openxmlformats.org/officeDocument/2006/relationships/image" Target="../media/image39.png"/><Relationship Id="rId8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1.png"/><Relationship Id="rId4" Type="http://schemas.openxmlformats.org/officeDocument/2006/relationships/image" Target="../media/image4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1.png"/><Relationship Id="rId4" Type="http://schemas.openxmlformats.org/officeDocument/2006/relationships/image" Target="../media/image4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Relationship Id="rId6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Relationship Id="rId4" Type="http://schemas.openxmlformats.org/officeDocument/2006/relationships/image" Target="../media/image17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08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864300" y="500925"/>
            <a:ext cx="8507575" cy="2374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Правописание Н и НН в суффиксах прилагательных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3982850" y="3781775"/>
            <a:ext cx="4627025" cy="250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Ролевая игра</a:t>
            </a:r>
          </a:p>
          <a:p>
            <a:pPr indent="0" lvl="0" marL="0" marR="0" algn="ctr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класс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00" y="2688150"/>
            <a:ext cx="3048000" cy="31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10300" y="474475"/>
            <a:ext cx="9015574" cy="688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Составьте текст, используя слова и словосочетания, данные в рамке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5900" y="2677575"/>
            <a:ext cx="1206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1900" y="4021650"/>
            <a:ext cx="1354650" cy="1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8325" y="5323400"/>
            <a:ext cx="2931574" cy="173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0150" y="920725"/>
            <a:ext cx="67733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49150" y="1513400"/>
            <a:ext cx="1947324" cy="122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1400" y="4603750"/>
            <a:ext cx="5217575" cy="27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867825" y="4667250"/>
            <a:ext cx="5060950" cy="2683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Синяя улица, зеленый лук,</a:t>
            </a: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румяные яблоки,</a:t>
            </a: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юный кулинар, </a:t>
            </a:r>
          </a:p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свиной окорок, пряности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41825" y="6106575"/>
            <a:ext cx="1111250" cy="105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10300" y="2252475"/>
            <a:ext cx="9015574" cy="45458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Объявление.</a:t>
            </a:r>
          </a:p>
          <a:p>
            <a:pPr indent="0" lvl="0" marL="0" marR="0" algn="ctr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Магазин «Юный кулинар» предлагает зеленый лук, пряности, румяные яблоки и свиной паштет.</a:t>
            </a:r>
          </a:p>
          <a:p>
            <a:pPr indent="0" lvl="0" marL="0" marR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Синяя улица, дом №142.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102300" y="1460475"/>
            <a:ext cx="9684099" cy="58952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За помощью обратились прилагательные с Н-НН. Они узнали о том, иногда они могут выступать не только как притяжательные, но и как качественные. Когда это происходит?</a:t>
            </a:r>
          </a:p>
          <a:p>
            <a:pPr indent="0" lvl="0" marL="0" marR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t/>
            </a:r>
            <a:endParaRPr sz="222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t/>
            </a:r>
            <a:endParaRPr sz="2222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20000"/>
              </a:lnSpc>
              <a:spcBef>
                <a:spcPts val="396"/>
              </a:spcBef>
              <a:spcAft>
                <a:spcPts val="0"/>
              </a:spcAft>
              <a:buNone/>
            </a:pPr>
            <a:r>
              <a:t/>
            </a:r>
            <a:endParaRPr sz="2222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075" y="3577150"/>
            <a:ext cx="984250" cy="14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400" y="444500"/>
            <a:ext cx="7217825" cy="10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8825" y="3968725"/>
            <a:ext cx="1449899" cy="167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1825" y="2603500"/>
            <a:ext cx="1534574" cy="19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91000" y="5884325"/>
            <a:ext cx="2180150" cy="15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62525" y="2980950"/>
            <a:ext cx="3152399" cy="75352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Крикливый, резкий голос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381500" y="3353150"/>
            <a:ext cx="3284700" cy="4148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Очень крепкое здоровье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5261675" y="5221100"/>
            <a:ext cx="2430975" cy="4148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Большая доля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6542250" y="6598700"/>
            <a:ext cx="3439924" cy="4148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Гордый, смелый взор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18975" y="5381625"/>
            <a:ext cx="3196500" cy="4148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Невероятное упрямство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99825" y="6265325"/>
            <a:ext cx="1111250" cy="10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7750" y="4603750"/>
            <a:ext cx="1576899" cy="202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10300" y="1781525"/>
            <a:ext cx="9015574" cy="50168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76577" lvl="0" marL="38100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Петушиный голос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Ослиное упрямство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Лошадиное здоровье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Тигриная доля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Орлиный взор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10300" y="474475"/>
            <a:ext cx="9015574" cy="688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Угадай шифр</a:t>
            </a:r>
            <a:b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Стекля…ый, серебря…ый, глиня…ый, песча…ый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гуси…ый, были…ый, маши…ый, соколи…ый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балко…ый, око…ый, ю…ый, деревя…ый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мужестве…ый, ветре…ый, обеде…ый, кожа…ый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Н-1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НН-2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8650" y="529150"/>
            <a:ext cx="1365250" cy="128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5000" y="5863150"/>
            <a:ext cx="1111250" cy="10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00" y="603225"/>
            <a:ext cx="7143750" cy="8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22650" y="2261300"/>
            <a:ext cx="9311900" cy="45458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20133" lvl="0" marL="381000" marR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Составьте статью, используя данные слова: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Соловьиные трели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Воробьиная стайка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Пчелиное жужжание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Лягушачье кваканье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Журавлиное курлыканье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Лошадиная морда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Петушиный бой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Комариный писк</a:t>
            </a:r>
          </a:p>
          <a:p>
            <a:pPr indent="0" lvl="0" marL="0" marR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t/>
            </a:r>
            <a:endParaRPr sz="266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Shape 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650" y="2952750"/>
            <a:ext cx="1703900" cy="21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9500" y="762000"/>
            <a:ext cx="6275900" cy="9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34900" y="2286000"/>
            <a:ext cx="1301750" cy="188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2150" y="2762250"/>
            <a:ext cx="1534574" cy="12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95825" y="5323400"/>
            <a:ext cx="635000" cy="5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1150" y="3968725"/>
            <a:ext cx="1058324" cy="10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76150" y="603225"/>
            <a:ext cx="867824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82325" y="6582825"/>
            <a:ext cx="1111250" cy="10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99400" y="5249325"/>
            <a:ext cx="2084900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60575" y="5249325"/>
            <a:ext cx="2624650" cy="19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10300" y="2252475"/>
            <a:ext cx="9015574" cy="45458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Стекля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серебря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глиня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песча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 </a:t>
            </a:r>
            <a:r>
              <a:rPr lang="en-US" sz="3555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2-1-1-1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Гуси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были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маши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соколи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 </a:t>
            </a:r>
            <a:r>
              <a:rPr lang="en-US" sz="3555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1-2-2-1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Балко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око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ю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деревя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 </a:t>
            </a:r>
            <a:r>
              <a:rPr lang="en-US" sz="3555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2-2-1-2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Мужестве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ветре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обеде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ый, кожа</a:t>
            </a:r>
            <a:r>
              <a:rPr lang="en-US" sz="3555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ый </a:t>
            </a:r>
            <a:r>
              <a:rPr lang="en-US" sz="3555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2-1-2-1</a:t>
            </a: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t/>
            </a:r>
            <a:endParaRPr sz="355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622650" y="51150"/>
            <a:ext cx="9015574" cy="122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Ключ 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10300" y="1460475"/>
            <a:ext cx="9015574" cy="53396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48355" lvl="0" marL="38100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Каких только звуков не услышишь в деревне! Звонкие соловьиные трели нарушают тишину утра. Начинается трудовой день. Вот из сарая выглядывает лошадиная морда, а за нею выбегает победитель петушиного боя. Воробьиная стайка резвится возле курятника, заглушая пчелиное жужжание. А на озере идет вечный спор: что красивее -лягушачье кваканье, журавлиное курлыканье или комариный писк? 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0" y="6191250"/>
            <a:ext cx="1111250" cy="105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10300" y="1700375"/>
            <a:ext cx="9015574" cy="50979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76577" lvl="0" marL="38100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Для домашнего задания предлагается составить статью «В мире животных».</a:t>
            </a:r>
          </a:p>
          <a:p>
            <a:pPr indent="-276577" lvl="0" marL="38100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Повторить орфограммы: «Н и НН в суффиксах прилагательных», «НЕ с прилагательными», «Правописание суффиксов –К- и –СК-», «Правописание сложных прилагательных».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75" y="2031975"/>
            <a:ext cx="9419149" cy="21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10300" y="340425"/>
            <a:ext cx="9015574" cy="2101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Цели урока</a:t>
            </a:r>
            <a:r>
              <a:rPr lang="en-US" sz="4444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US" sz="4444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1)повторить орфограмму «Н-НН в суффиксах прилагательных»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610300" y="2340675"/>
            <a:ext cx="9015574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2) Отработать умение правильно писать Н-НН в суффиксах прилагательных;</a:t>
            </a:r>
          </a:p>
          <a:p>
            <a:pPr indent="0" lvl="0" marL="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3) Закрепить умение составлять тексты с использованием прилагательных;</a:t>
            </a:r>
          </a:p>
          <a:p>
            <a:pPr indent="0" lvl="0" marL="0" marR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4) Уметь исправлять грамматические ошибки, связанные с неправильным употреблением прилагательных</a:t>
            </a:r>
            <a:r>
              <a:rPr lang="en-US" sz="39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10300" y="474475"/>
            <a:ext cx="9015574" cy="73927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Мы работаем в издательстве и выпускаем газету «</a:t>
            </a: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111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1. «Новости одной строкой»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2. «Полезные советы»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3. «Что случилось? Что произошло?»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4. «Доска объявлений»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5. «Криминальная хроника»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6. «Страничка для любознательных»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7. «В мире животных»</a:t>
            </a:r>
            <a:br>
              <a:rPr lang="en-US" sz="3555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500" y="1566325"/>
            <a:ext cx="2328324" cy="18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400" y="1968500"/>
            <a:ext cx="3217325" cy="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2381250" y="980700"/>
            <a:ext cx="5152650" cy="6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55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rPr>
              <a:t>Юный журналист</a:t>
            </a:r>
            <a:r>
              <a:rPr lang="en-US" sz="355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610300" y="2252475"/>
            <a:ext cx="9244874" cy="45458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Раскройте скобки и объясните орфограмму.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(Не)громкий шепот (не)знакомцев прервался.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Приварить решетку оказалось вовсе (не)простым делом. 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(Не)скромный шофер превысил скорость.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(Не)широкая, а узкая дорожка вела к дому.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(Не)вежественный человек не сможет отличить курлыканье журавля от гогота.</a:t>
            </a: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311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3111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000" y="5789075"/>
            <a:ext cx="1111250" cy="105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9575" y="476250"/>
            <a:ext cx="1333500" cy="21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750" y="677325"/>
            <a:ext cx="6889750" cy="10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02025" y="1940275"/>
            <a:ext cx="8832125" cy="4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248355" lvl="0" marL="381000" marR="0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Негромкий шепот незнакомцев прервался</a:t>
            </a:r>
          </a:p>
          <a:p>
            <a:pPr indent="-248355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Приварить решетку оказалось вовсе не простым делом.</a:t>
            </a:r>
          </a:p>
          <a:p>
            <a:pPr indent="-248355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Нескромный шофер превысил скорость.</a:t>
            </a:r>
          </a:p>
          <a:p>
            <a:pPr indent="-248355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Не широкая, а узкая дорожка вела к дому.</a:t>
            </a:r>
          </a:p>
          <a:p>
            <a:pPr indent="-248355" lvl="0" marL="381000" marR="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00358"/>
              <a:buFont typeface="Arial"/>
              <a:buChar char="●"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Невежественный человек не сможет отличить курлыканье от гогота.</a:t>
            </a:r>
          </a:p>
          <a:p>
            <a:pPr indent="0" lvl="0" marL="0" marR="0" algn="ctr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Орфограмма «Правописание НЕ с прилагательными» 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150" y="920725"/>
            <a:ext cx="539750" cy="65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81000" y="474475"/>
            <a:ext cx="9244874" cy="68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Кресло из кожи-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ложки из серебра-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вилки из олова-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посуда из стекла-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доска (стол) из дерева-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варежка из полотна-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1150" y="5101150"/>
            <a:ext cx="740825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8325" y="3185575"/>
            <a:ext cx="1174750" cy="94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0575" y="4148650"/>
            <a:ext cx="889000" cy="143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3250" y="920725"/>
            <a:ext cx="5884324" cy="6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8650" y="2053150"/>
            <a:ext cx="709075" cy="116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75900" y="5757325"/>
            <a:ext cx="1322900" cy="115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21900" y="2794000"/>
            <a:ext cx="1640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2750" y="6032475"/>
            <a:ext cx="112182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62125" y="474475"/>
            <a:ext cx="9163749" cy="6800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Кожаное кресло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серебряные ложки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оловянные вилки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стеклянная посуда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деревянная доска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деревянный стол</a:t>
            </a:r>
            <a:b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88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полотняная варежка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3582450" y="580300"/>
            <a:ext cx="2670875" cy="8205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4000" y="529150"/>
            <a:ext cx="1767400" cy="27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10300" y="474475"/>
            <a:ext cx="9523575" cy="6881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В доме по ______ улице _____ обнару-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жил _______ утром ______ коробку, в которой оказались ______ часы и ____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сковорода. _____ владелец этих _____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разыскивается.</a:t>
            </a: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Слова для сообщения: драгоценности, туманный, сонный, охранник, чугунный, карманный, Миллионная, картонный, законный.</a:t>
            </a:r>
            <a:r>
              <a:rPr lang="en-US" sz="4000">
                <a:solidFill>
                  <a:srgbClr val="E5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00" y="433900"/>
            <a:ext cx="7334250" cy="6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0250" y="232825"/>
            <a:ext cx="1322900" cy="9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5000" y="6032475"/>
            <a:ext cx="1111250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10300" y="474475"/>
            <a:ext cx="9015574" cy="1497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lvl="0" marL="0" marR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Ключ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10300" y="2252475"/>
            <a:ext cx="9015574" cy="454587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-304800" lvl="0" marL="38100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 доме по Миллионной улице сонный охранник обнаружил туманным утром картонную коробку, в которой оказались карманные часы и чугунная сковорода. Законный владелец этих драгоценностей разыскивается.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