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7" r:id="rId4"/>
    <p:sldId id="264" r:id="rId5"/>
    <p:sldId id="274" r:id="rId6"/>
    <p:sldId id="275" r:id="rId7"/>
    <p:sldId id="269" r:id="rId8"/>
    <p:sldId id="276" r:id="rId9"/>
    <p:sldId id="271" r:id="rId10"/>
    <p:sldId id="278" r:id="rId11"/>
    <p:sldId id="268" r:id="rId12"/>
    <p:sldId id="273" r:id="rId13"/>
    <p:sldId id="282" r:id="rId14"/>
    <p:sldId id="259" r:id="rId15"/>
    <p:sldId id="260" r:id="rId16"/>
    <p:sldId id="261" r:id="rId17"/>
    <p:sldId id="279" r:id="rId18"/>
    <p:sldId id="258" r:id="rId19"/>
    <p:sldId id="266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5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7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8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4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4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1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BEF7-AA0E-4972-95B7-31C813556FDA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9D5E-4D41-4B50-81E0-86226F0FE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5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olyakov.spb.ru/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теории графов для решения заданий № 1, № 13 </a:t>
            </a:r>
            <a:br>
              <a:rPr lang="ru-RU" dirty="0" smtClean="0"/>
            </a:br>
            <a:r>
              <a:rPr lang="ru-RU" dirty="0" smtClean="0"/>
              <a:t>КЕГЭ 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77272"/>
            <a:ext cx="6440760" cy="76693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Юсупова И.А., учитель информатики </a:t>
            </a:r>
          </a:p>
          <a:p>
            <a:pPr algn="r"/>
            <a:r>
              <a:rPr lang="ru-RU" sz="1800" dirty="0" smtClean="0"/>
              <a:t>МБОУ «СОШ № 131 г. Челябинска»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694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20278" r="19453" b="23481"/>
          <a:stretch/>
        </p:blipFill>
        <p:spPr bwMode="auto">
          <a:xfrm>
            <a:off x="0" y="836712"/>
            <a:ext cx="9156601" cy="51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Вариант задания 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35323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3950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368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618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062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5114" y="2718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8962" y="3514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5345" y="2020198"/>
            <a:ext cx="95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степень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0314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981" y="2564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4981" y="2884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981" y="3163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4981" y="3404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4895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4895" y="3923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4895" y="4283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22675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25335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99992" y="28843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99992" y="31630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499992" y="34197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427984" y="364502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75468" y="392376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79926" y="42117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8107" y="6052646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21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699792" y="3653827"/>
            <a:ext cx="360040" cy="351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699792" y="3151763"/>
            <a:ext cx="360040" cy="351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19872" y="3168844"/>
            <a:ext cx="360040" cy="3321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1" grpId="0"/>
      <p:bldP spid="29" grpId="0" animBg="1"/>
      <p:bldP spid="31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1" t="22917" r="3438" b="63055"/>
          <a:stretch/>
        </p:blipFill>
        <p:spPr bwMode="auto">
          <a:xfrm>
            <a:off x="281715" y="4077072"/>
            <a:ext cx="8754782" cy="12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7917" r="30938" b="43802"/>
          <a:stretch/>
        </p:blipFill>
        <p:spPr bwMode="auto">
          <a:xfrm>
            <a:off x="169593" y="839738"/>
            <a:ext cx="8974407" cy="326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023" y="5596364"/>
            <a:ext cx="872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Средний процент выполнения данного задания по результатам ЕГЭ 2020: 67,1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012134" y="224612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Задание 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89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0139" r="21094" b="68023"/>
          <a:stretch/>
        </p:blipFill>
        <p:spPr bwMode="auto">
          <a:xfrm>
            <a:off x="575556" y="1165395"/>
            <a:ext cx="8136904" cy="95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МЕТОДИЧЕСКИЕ </a:t>
            </a:r>
            <a:r>
              <a:rPr lang="ru-RU" dirty="0" smtClean="0"/>
              <a:t>РЕКОМЕНДАЦИИ</a:t>
            </a:r>
          </a:p>
          <a:p>
            <a:pPr algn="ctr"/>
            <a:r>
              <a:rPr lang="ru-RU" dirty="0" smtClean="0"/>
              <a:t> обучающимся по </a:t>
            </a:r>
            <a:r>
              <a:rPr lang="ru-RU" dirty="0"/>
              <a:t>организации индивидуальной подготовки к </a:t>
            </a:r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5189" y="782499"/>
            <a:ext cx="32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Автор-составитель: С.С. Крылов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66862" r="21094" b="10000"/>
          <a:stretch/>
        </p:blipFill>
        <p:spPr bwMode="auto">
          <a:xfrm>
            <a:off x="575556" y="2132041"/>
            <a:ext cx="8136904" cy="18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412750" y="438151"/>
            <a:ext cx="835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 smtClean="0"/>
              <a:t>Ориентированный граф</a:t>
            </a:r>
            <a:endParaRPr lang="ru-RU" altLang="ru-RU" sz="2400" b="0" i="1" dirty="0">
              <a:solidFill>
                <a:srgbClr val="333399"/>
              </a:solidFill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19438" y="2637829"/>
            <a:ext cx="446088" cy="446088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981576" y="2398117"/>
            <a:ext cx="446087" cy="446087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124576" y="3682404"/>
            <a:ext cx="446087" cy="446088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86238" y="3518892"/>
            <a:ext cx="446088" cy="446087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81376" y="4347567"/>
            <a:ext cx="446087" cy="446087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2841626" y="3585567"/>
            <a:ext cx="1263650" cy="2603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  <a:stCxn id="6" idx="6"/>
            <a:endCxn id="7" idx="2"/>
          </p:cNvCxnSpPr>
          <p:nvPr/>
        </p:nvCxnSpPr>
        <p:spPr bwMode="auto">
          <a:xfrm flipV="1">
            <a:off x="3565526" y="2621954"/>
            <a:ext cx="1416050" cy="2397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  <a:stCxn id="7" idx="4"/>
            <a:endCxn id="9" idx="7"/>
          </p:cNvCxnSpPr>
          <p:nvPr/>
        </p:nvCxnSpPr>
        <p:spPr bwMode="auto">
          <a:xfrm rot="5400000">
            <a:off x="4514850" y="2896592"/>
            <a:ext cx="741363" cy="636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3751264" y="3911004"/>
            <a:ext cx="512762" cy="49053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  <a:stCxn id="7" idx="5"/>
            <a:endCxn id="8" idx="1"/>
          </p:cNvCxnSpPr>
          <p:nvPr/>
        </p:nvCxnSpPr>
        <p:spPr bwMode="auto">
          <a:xfrm rot="16200000" flipH="1">
            <a:off x="5291932" y="2849761"/>
            <a:ext cx="968375" cy="827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  <a:stCxn id="8" idx="2"/>
            <a:endCxn id="9" idx="6"/>
          </p:cNvCxnSpPr>
          <p:nvPr/>
        </p:nvCxnSpPr>
        <p:spPr bwMode="auto">
          <a:xfrm rot="10800000">
            <a:off x="4632326" y="3742729"/>
            <a:ext cx="1492250" cy="163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Скругленная прямоугольная выноска 16"/>
          <p:cNvSpPr/>
          <p:nvPr/>
        </p:nvSpPr>
        <p:spPr bwMode="auto">
          <a:xfrm>
            <a:off x="3022601" y="1390054"/>
            <a:ext cx="1512887" cy="522288"/>
          </a:xfrm>
          <a:prstGeom prst="wedgeRoundRectCallout">
            <a:avLst>
              <a:gd name="adj1" fmla="val -23517"/>
              <a:gd name="adj2" fmla="val 163503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/>
              <a:t>вершина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5765801" y="2140942"/>
            <a:ext cx="1512887" cy="523875"/>
          </a:xfrm>
          <a:prstGeom prst="wedgeRoundRectCallout">
            <a:avLst>
              <a:gd name="adj1" fmla="val -54453"/>
              <a:gd name="adj2" fmla="val 134337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 smtClean="0"/>
              <a:t>дуга</a:t>
            </a:r>
            <a:endParaRPr lang="ru-RU" sz="2200" b="0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099051" y="383956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0" dirty="0"/>
              <a:t>23</a:t>
            </a:r>
            <a:endParaRPr lang="ru-RU" altLang="ru-RU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360988" y="3175992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18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457701" y="2969617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20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956051" y="238224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10</a:t>
            </a:r>
            <a:endParaRPr lang="ru-RU" altLang="ru-RU" dirty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976563" y="337284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15</a:t>
            </a:r>
            <a:endParaRPr lang="ru-RU" altLang="ru-RU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010026" y="4058642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8</a:t>
            </a:r>
            <a:endParaRPr lang="ru-RU" altLang="ru-RU" dirty="0"/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755576" y="3454597"/>
            <a:ext cx="1512887" cy="892970"/>
          </a:xfrm>
          <a:prstGeom prst="wedgeRoundRectCallout">
            <a:avLst>
              <a:gd name="adj1" fmla="val 120659"/>
              <a:gd name="adj2" fmla="val 85086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 smtClean="0"/>
              <a:t>Смежные вершины</a:t>
            </a:r>
            <a:endParaRPr lang="ru-RU" sz="2200" b="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 bwMode="auto">
          <a:xfrm>
            <a:off x="779389" y="3454597"/>
            <a:ext cx="1512887" cy="892970"/>
          </a:xfrm>
          <a:prstGeom prst="wedgeRoundRectCallout">
            <a:avLst>
              <a:gd name="adj1" fmla="val 120659"/>
              <a:gd name="adj2" fmla="val 85086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 smtClean="0"/>
              <a:t>Смежные вершины</a:t>
            </a:r>
            <a:endParaRPr lang="ru-RU" sz="2200" b="0" dirty="0"/>
          </a:p>
        </p:txBody>
      </p:sp>
      <p:sp>
        <p:nvSpPr>
          <p:cNvPr id="28" name="Скругленная прямоугольная выноска 27"/>
          <p:cNvSpPr/>
          <p:nvPr/>
        </p:nvSpPr>
        <p:spPr bwMode="auto">
          <a:xfrm>
            <a:off x="779389" y="3429000"/>
            <a:ext cx="1512887" cy="892970"/>
          </a:xfrm>
          <a:prstGeom prst="wedgeRoundRectCallout">
            <a:avLst>
              <a:gd name="adj1" fmla="val 112474"/>
              <a:gd name="adj2" fmla="val -97314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 smtClean="0"/>
              <a:t>смежные вершины</a:t>
            </a:r>
            <a:endParaRPr lang="ru-RU" sz="2200" b="0" dirty="0"/>
          </a:p>
        </p:txBody>
      </p:sp>
      <p:sp>
        <p:nvSpPr>
          <p:cNvPr id="29" name="Скругленная прямоугольная выноска 28"/>
          <p:cNvSpPr/>
          <p:nvPr/>
        </p:nvSpPr>
        <p:spPr bwMode="auto">
          <a:xfrm>
            <a:off x="3936606" y="5085184"/>
            <a:ext cx="1512887" cy="892970"/>
          </a:xfrm>
          <a:prstGeom prst="wedgeRoundRectCallout">
            <a:avLst>
              <a:gd name="adj1" fmla="val -14074"/>
              <a:gd name="adj2" fmla="val -169847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 smtClean="0"/>
              <a:t>предок</a:t>
            </a:r>
            <a:endParaRPr lang="ru-RU" sz="2200" b="0" dirty="0"/>
          </a:p>
        </p:txBody>
      </p:sp>
      <p:sp>
        <p:nvSpPr>
          <p:cNvPr id="30" name="Скругленная прямоугольная выноска 29"/>
          <p:cNvSpPr/>
          <p:nvPr/>
        </p:nvSpPr>
        <p:spPr bwMode="auto">
          <a:xfrm>
            <a:off x="6223918" y="5013176"/>
            <a:ext cx="1512887" cy="892970"/>
          </a:xfrm>
          <a:prstGeom prst="wedgeRoundRectCallout">
            <a:avLst>
              <a:gd name="adj1" fmla="val -33591"/>
              <a:gd name="adj2" fmla="val -147447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 smtClean="0"/>
              <a:t>потомок</a:t>
            </a:r>
            <a:endParaRPr lang="ru-RU" sz="2200" b="0" dirty="0"/>
          </a:p>
        </p:txBody>
      </p:sp>
    </p:spTree>
    <p:extLst>
      <p:ext uri="{BB962C8B-B14F-4D97-AF65-F5344CB8AC3E}">
        <p14:creationId xmlns:p14="http://schemas.microsoft.com/office/powerpoint/2010/main" val="40862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задания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1656184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dirty="0"/>
              <a:t>На рисунке – схема дорог, связывающих города А, Б, В, Г, Д, Е, Ж, З, И, К. По каждой дороге можно двигаться только в одном направлении, указанном стрелкой. </a:t>
            </a:r>
            <a:r>
              <a:rPr lang="ru-RU" b="1" u="sng" dirty="0"/>
              <a:t>Сколько существует различных путей из города А в город  К?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715872" y="2389725"/>
            <a:ext cx="5664439" cy="4186150"/>
            <a:chOff x="2846" y="2074"/>
            <a:chExt cx="4042" cy="2987"/>
          </a:xfrm>
        </p:grpSpPr>
        <p:sp>
          <p:nvSpPr>
            <p:cNvPr id="6" name="AutoShape 41"/>
            <p:cNvSpPr>
              <a:spLocks noChangeAspect="1" noChangeArrowheads="1"/>
            </p:cNvSpPr>
            <p:nvPr/>
          </p:nvSpPr>
          <p:spPr bwMode="auto">
            <a:xfrm>
              <a:off x="2846" y="2074"/>
              <a:ext cx="4042" cy="2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846" y="2990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flipV="1">
              <a:off x="3300" y="2720"/>
              <a:ext cx="757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3205" y="3126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4057" y="2614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1" name="Oval 36"/>
            <p:cNvSpPr>
              <a:spLocks noChangeArrowheads="1"/>
            </p:cNvSpPr>
            <p:nvPr/>
          </p:nvSpPr>
          <p:spPr bwMode="auto">
            <a:xfrm>
              <a:off x="4125" y="3223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3982" y="3940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5426" y="2267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5116" y="3234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" name="Oval 32"/>
            <p:cNvSpPr>
              <a:spLocks noChangeArrowheads="1"/>
            </p:cNvSpPr>
            <p:nvPr/>
          </p:nvSpPr>
          <p:spPr bwMode="auto">
            <a:xfrm>
              <a:off x="5187" y="3927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5968" y="4701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3946" y="2335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3877" y="2944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3799" y="4000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3300" y="3223"/>
              <a:ext cx="682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00" y="3187"/>
              <a:ext cx="825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228" y="3279"/>
              <a:ext cx="883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5569" y="2074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6611" y="3113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122" y="4063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З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851" y="2932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 flipV="1">
              <a:off x="4150" y="2758"/>
              <a:ext cx="57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4064" y="3357"/>
              <a:ext cx="12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4176" y="2335"/>
              <a:ext cx="1250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5327" y="4059"/>
              <a:ext cx="687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5212" y="3321"/>
              <a:ext cx="5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V="1">
              <a:off x="6080" y="3513"/>
              <a:ext cx="494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3263" y="3230"/>
              <a:ext cx="648" cy="1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>
              <a:off x="3949" y="4006"/>
              <a:ext cx="102" cy="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5525" y="2376"/>
              <a:ext cx="1006" cy="10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5293" y="3497"/>
              <a:ext cx="1219" cy="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3872" y="4783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6524" y="3391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5211" y="3302"/>
              <a:ext cx="1308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3593" y="4782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V="1">
              <a:off x="3975" y="4789"/>
              <a:ext cx="201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6090" y="4738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5197" y="2401"/>
              <a:ext cx="273" cy="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4" name="Line 3"/>
            <p:cNvSpPr>
              <a:spLocks noChangeShapeType="1"/>
            </p:cNvSpPr>
            <p:nvPr/>
          </p:nvSpPr>
          <p:spPr bwMode="auto">
            <a:xfrm flipV="1">
              <a:off x="3962" y="4031"/>
              <a:ext cx="1215" cy="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5" name="Line 2"/>
            <p:cNvSpPr>
              <a:spLocks noChangeShapeType="1"/>
            </p:cNvSpPr>
            <p:nvPr/>
          </p:nvSpPr>
          <p:spPr bwMode="auto">
            <a:xfrm flipV="1">
              <a:off x="4076" y="3375"/>
              <a:ext cx="1101" cy="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</p:grpSp>
    </p:spTree>
    <p:extLst>
      <p:ext uri="{BB962C8B-B14F-4D97-AF65-F5344CB8AC3E}">
        <p14:creationId xmlns:p14="http://schemas.microsoft.com/office/powerpoint/2010/main" val="9786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19234" y="431974"/>
            <a:ext cx="8254774" cy="6100467"/>
            <a:chOff x="2846" y="2074"/>
            <a:chExt cx="4042" cy="2987"/>
          </a:xfrm>
        </p:grpSpPr>
        <p:sp>
          <p:nvSpPr>
            <p:cNvPr id="6" name="AutoShape 41"/>
            <p:cNvSpPr>
              <a:spLocks noChangeAspect="1" noChangeArrowheads="1"/>
            </p:cNvSpPr>
            <p:nvPr/>
          </p:nvSpPr>
          <p:spPr bwMode="auto">
            <a:xfrm>
              <a:off x="2846" y="2074"/>
              <a:ext cx="4042" cy="2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dirty="0"/>
            </a:p>
          </p:txBody>
        </p: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846" y="2990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flipV="1">
              <a:off x="3300" y="2720"/>
              <a:ext cx="757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3205" y="3126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4057" y="2614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1" name="Oval 36"/>
            <p:cNvSpPr>
              <a:spLocks noChangeArrowheads="1"/>
            </p:cNvSpPr>
            <p:nvPr/>
          </p:nvSpPr>
          <p:spPr bwMode="auto">
            <a:xfrm>
              <a:off x="4125" y="3223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3982" y="3940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5426" y="2267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5116" y="3234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" name="Oval 32"/>
            <p:cNvSpPr>
              <a:spLocks noChangeArrowheads="1"/>
            </p:cNvSpPr>
            <p:nvPr/>
          </p:nvSpPr>
          <p:spPr bwMode="auto">
            <a:xfrm>
              <a:off x="5187" y="3927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5968" y="4701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3946" y="2335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3917" y="3122"/>
              <a:ext cx="27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3799" y="4000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3300" y="3223"/>
              <a:ext cx="682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00" y="3187"/>
              <a:ext cx="825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228" y="3279"/>
              <a:ext cx="883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5569" y="2074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6531" y="3192"/>
              <a:ext cx="277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122" y="4063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З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53" y="3069"/>
              <a:ext cx="27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 flipV="1">
              <a:off x="4150" y="2758"/>
              <a:ext cx="57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4064" y="3357"/>
              <a:ext cx="12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4176" y="2335"/>
              <a:ext cx="1250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5327" y="4059"/>
              <a:ext cx="687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5212" y="3321"/>
              <a:ext cx="47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V="1">
              <a:off x="6080" y="3513"/>
              <a:ext cx="494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3263" y="3230"/>
              <a:ext cx="648" cy="1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>
              <a:off x="3949" y="4006"/>
              <a:ext cx="102" cy="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5525" y="2376"/>
              <a:ext cx="1006" cy="10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5293" y="3497"/>
              <a:ext cx="1219" cy="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3872" y="4783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6524" y="3391"/>
              <a:ext cx="143" cy="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med" len="lg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5211" y="3302"/>
              <a:ext cx="1308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3593" y="4782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V="1">
              <a:off x="3975" y="4789"/>
              <a:ext cx="201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6090" y="4738"/>
              <a:ext cx="2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5197" y="2401"/>
              <a:ext cx="273" cy="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4" name="Line 3"/>
            <p:cNvSpPr>
              <a:spLocks noChangeShapeType="1"/>
            </p:cNvSpPr>
            <p:nvPr/>
          </p:nvSpPr>
          <p:spPr bwMode="auto">
            <a:xfrm flipV="1">
              <a:off x="3962" y="4031"/>
              <a:ext cx="1215" cy="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45" name="Line 2"/>
            <p:cNvSpPr>
              <a:spLocks noChangeShapeType="1"/>
            </p:cNvSpPr>
            <p:nvPr/>
          </p:nvSpPr>
          <p:spPr bwMode="auto">
            <a:xfrm flipV="1">
              <a:off x="4076" y="3316"/>
              <a:ext cx="1121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20930" y="2464101"/>
            <a:ext cx="64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99792" y="4149080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83768" y="5877272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1658" y="2679303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87632" y="4116685"/>
            <a:ext cx="10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18</a:t>
            </a:r>
            <a:endParaRPr lang="ru-RU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863807" y="1450031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48597" y="2708920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76789" y="5703639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52120" y="735087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73591" y="4126632"/>
            <a:ext cx="45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72400" y="3033914"/>
            <a:ext cx="7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18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2" grpId="0"/>
      <p:bldP spid="64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94421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/>
              <a:t>На рисунке – схема дорог, связывающих города А, Б, В, Г, Д, Е, Ж, З, И, К, Л, М, Н, </a:t>
            </a:r>
            <a:r>
              <a:rPr lang="en-US" dirty="0"/>
              <a:t>O</a:t>
            </a:r>
            <a:r>
              <a:rPr lang="ru-RU" dirty="0"/>
              <a:t>, Т. По каждой дороге можно двигаться только в одном направлении, указанном стрелкой. Сколько существует различных путей, ведущих из города А в город Т и </a:t>
            </a:r>
            <a:r>
              <a:rPr lang="ru-RU" b="1" u="sng" dirty="0"/>
              <a:t>проходящих через город К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задания 13</a:t>
            </a:r>
            <a:endParaRPr lang="ru-RU" dirty="0"/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344190" y="2780928"/>
            <a:ext cx="8500218" cy="3528392"/>
            <a:chOff x="2748" y="2008"/>
            <a:chExt cx="4902" cy="2034"/>
          </a:xfrm>
        </p:grpSpPr>
        <p:sp>
          <p:nvSpPr>
            <p:cNvPr id="7" name="AutoShape 62"/>
            <p:cNvSpPr>
              <a:spLocks noChangeAspect="1" noChangeArrowheads="1"/>
            </p:cNvSpPr>
            <p:nvPr/>
          </p:nvSpPr>
          <p:spPr bwMode="auto">
            <a:xfrm>
              <a:off x="2748" y="2008"/>
              <a:ext cx="4902" cy="2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61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59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auto">
            <a:xfrm>
              <a:off x="5426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auto">
            <a:xfrm>
              <a:off x="7288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3668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auto">
            <a:xfrm>
              <a:off x="4600" y="328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54"/>
            <p:cNvSpPr>
              <a:spLocks noChangeArrowheads="1"/>
            </p:cNvSpPr>
            <p:nvPr/>
          </p:nvSpPr>
          <p:spPr bwMode="auto">
            <a:xfrm>
              <a:off x="6663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auto">
            <a:xfrm>
              <a:off x="3668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52"/>
            <p:cNvSpPr>
              <a:spLocks noChangeArrowheads="1"/>
            </p:cNvSpPr>
            <p:nvPr/>
          </p:nvSpPr>
          <p:spPr bwMode="auto">
            <a:xfrm>
              <a:off x="4278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51"/>
            <p:cNvSpPr>
              <a:spLocks noChangeArrowheads="1"/>
            </p:cNvSpPr>
            <p:nvPr/>
          </p:nvSpPr>
          <p:spPr bwMode="auto">
            <a:xfrm>
              <a:off x="6663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 flipV="1">
              <a:off x="4964" y="2777"/>
              <a:ext cx="469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V="1">
              <a:off x="6705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V="1">
              <a:off x="5501" y="2304"/>
              <a:ext cx="118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>
              <a:off x="6713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45"/>
            <p:cNvSpPr txBox="1">
              <a:spLocks noChangeArrowheads="1"/>
            </p:cNvSpPr>
            <p:nvPr/>
          </p:nvSpPr>
          <p:spPr bwMode="auto">
            <a:xfrm>
              <a:off x="3453" y="204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473" y="376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3935" y="337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5347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З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5337" y="2008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466" y="2553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6580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Н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7365" y="288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Т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974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3074" y="3016"/>
              <a:ext cx="9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710" y="2320"/>
              <a:ext cx="296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473" y="2801"/>
              <a:ext cx="1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356" y="207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3644" y="304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4912" y="2983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5478" y="2767"/>
              <a:ext cx="551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4811" y="261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4307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019" y="3016"/>
              <a:ext cx="9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4022" y="2320"/>
              <a:ext cx="296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4009" y="3021"/>
              <a:ext cx="625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4638" y="3048"/>
              <a:ext cx="285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5426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5426" y="2728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4964" y="3027"/>
              <a:ext cx="469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5426" y="3223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6030" y="2983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V="1">
              <a:off x="6082" y="2336"/>
              <a:ext cx="596" cy="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6082" y="3053"/>
              <a:ext cx="591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V="1">
              <a:off x="4947" y="2327"/>
              <a:ext cx="508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4947" y="3032"/>
              <a:ext cx="508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V="1">
              <a:off x="3718" y="3730"/>
              <a:ext cx="172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5473" y="2339"/>
              <a:ext cx="1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V="1">
              <a:off x="5473" y="3284"/>
              <a:ext cx="1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V="1">
              <a:off x="5478" y="3041"/>
              <a:ext cx="551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5479" y="2328"/>
              <a:ext cx="591" cy="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3730" y="2313"/>
              <a:ext cx="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5466" y="325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6675" y="203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V="1">
              <a:off x="4321" y="2304"/>
              <a:ext cx="118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flipV="1">
              <a:off x="3738" y="3045"/>
              <a:ext cx="278" cy="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4"/>
            <p:cNvSpPr>
              <a:spLocks noChangeShapeType="1"/>
            </p:cNvSpPr>
            <p:nvPr/>
          </p:nvSpPr>
          <p:spPr bwMode="auto">
            <a:xfrm>
              <a:off x="4661" y="3334"/>
              <a:ext cx="748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 flipH="1">
              <a:off x="6706" y="2339"/>
              <a:ext cx="1" cy="1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5907" y="309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O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4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94421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/>
              <a:t>На рисунке – схема дорог, связывающих города А, Б, В, Г, Д, Е, Ж, З, И, К, Л, М, Н, </a:t>
            </a:r>
            <a:r>
              <a:rPr lang="en-US" dirty="0"/>
              <a:t>O</a:t>
            </a:r>
            <a:r>
              <a:rPr lang="ru-RU" dirty="0"/>
              <a:t>, Т. По каждой дороге можно двигаться только в одном направлении, указанном стрелкой. Сколько существует различных путей, ведущих из города А в город Т и </a:t>
            </a:r>
            <a:r>
              <a:rPr lang="ru-RU" b="1" u="sng" dirty="0"/>
              <a:t>проходящих через город К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задания 13</a:t>
            </a:r>
            <a:endParaRPr lang="ru-RU" dirty="0"/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344190" y="2780928"/>
            <a:ext cx="8500218" cy="3528392"/>
            <a:chOff x="2748" y="2008"/>
            <a:chExt cx="4902" cy="2034"/>
          </a:xfrm>
        </p:grpSpPr>
        <p:sp>
          <p:nvSpPr>
            <p:cNvPr id="7" name="AutoShape 62"/>
            <p:cNvSpPr>
              <a:spLocks noChangeAspect="1" noChangeArrowheads="1"/>
            </p:cNvSpPr>
            <p:nvPr/>
          </p:nvSpPr>
          <p:spPr bwMode="auto">
            <a:xfrm>
              <a:off x="2748" y="2008"/>
              <a:ext cx="4902" cy="2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61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59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auto">
            <a:xfrm>
              <a:off x="5426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auto">
            <a:xfrm>
              <a:off x="7288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3668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auto">
            <a:xfrm>
              <a:off x="4600" y="328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54"/>
            <p:cNvSpPr>
              <a:spLocks noChangeArrowheads="1"/>
            </p:cNvSpPr>
            <p:nvPr/>
          </p:nvSpPr>
          <p:spPr bwMode="auto">
            <a:xfrm>
              <a:off x="6663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auto">
            <a:xfrm>
              <a:off x="3668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52"/>
            <p:cNvSpPr>
              <a:spLocks noChangeArrowheads="1"/>
            </p:cNvSpPr>
            <p:nvPr/>
          </p:nvSpPr>
          <p:spPr bwMode="auto">
            <a:xfrm>
              <a:off x="4278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51"/>
            <p:cNvSpPr>
              <a:spLocks noChangeArrowheads="1"/>
            </p:cNvSpPr>
            <p:nvPr/>
          </p:nvSpPr>
          <p:spPr bwMode="auto">
            <a:xfrm>
              <a:off x="6663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 flipV="1">
              <a:off x="4964" y="2777"/>
              <a:ext cx="469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V="1">
              <a:off x="6705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V="1">
              <a:off x="5501" y="2304"/>
              <a:ext cx="1186" cy="2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>
              <a:off x="6713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45"/>
            <p:cNvSpPr txBox="1">
              <a:spLocks noChangeArrowheads="1"/>
            </p:cNvSpPr>
            <p:nvPr/>
          </p:nvSpPr>
          <p:spPr bwMode="auto">
            <a:xfrm>
              <a:off x="3453" y="204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473" y="376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3935" y="337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5347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З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5337" y="2008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5466" y="2553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6580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Н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7365" y="288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Т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974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3074" y="3016"/>
              <a:ext cx="9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710" y="2320"/>
              <a:ext cx="296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473" y="2801"/>
              <a:ext cx="1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356" y="207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3644" y="304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4912" y="2983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5478" y="2767"/>
              <a:ext cx="551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4811" y="261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4307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019" y="3016"/>
              <a:ext cx="9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4022" y="2320"/>
              <a:ext cx="296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4009" y="3021"/>
              <a:ext cx="625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4638" y="3048"/>
              <a:ext cx="285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5426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5426" y="2728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4964" y="3027"/>
              <a:ext cx="469" cy="23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5426" y="3223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6030" y="2983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V="1">
              <a:off x="6082" y="2336"/>
              <a:ext cx="596" cy="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6082" y="3053"/>
              <a:ext cx="591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V="1">
              <a:off x="4947" y="2327"/>
              <a:ext cx="508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4947" y="3032"/>
              <a:ext cx="508" cy="681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V="1">
              <a:off x="3718" y="3730"/>
              <a:ext cx="1720" cy="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5473" y="2339"/>
              <a:ext cx="1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V="1">
              <a:off x="5473" y="3284"/>
              <a:ext cx="1" cy="43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V="1">
              <a:off x="5478" y="3041"/>
              <a:ext cx="551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5479" y="2328"/>
              <a:ext cx="591" cy="66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3730" y="2313"/>
              <a:ext cx="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5466" y="325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6675" y="203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V="1">
              <a:off x="4321" y="2304"/>
              <a:ext cx="118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flipV="1">
              <a:off x="3738" y="3045"/>
              <a:ext cx="278" cy="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4"/>
            <p:cNvSpPr>
              <a:spLocks noChangeShapeType="1"/>
            </p:cNvSpPr>
            <p:nvPr/>
          </p:nvSpPr>
          <p:spPr bwMode="auto">
            <a:xfrm>
              <a:off x="4661" y="3334"/>
              <a:ext cx="748" cy="36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 flipH="1">
              <a:off x="6706" y="2339"/>
              <a:ext cx="1" cy="1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5907" y="309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O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9854" y="4293096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861484" y="3170450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861484" y="5528863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2412925" y="4360356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921844" y="3199484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3478468" y="4851380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3906355" y="4363927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838922" y="3162402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4860071" y="3914558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4868742" y="4705986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5895288" y="4353520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7026742" y="3151368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7010269" y="5564344"/>
            <a:ext cx="4187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96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8102708" y="4383956"/>
            <a:ext cx="53572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Вариант задания 13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1368152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sz="2400" dirty="0"/>
              <a:t>На рисунке представлена схема дорог, связывающих города А, Б, В, Г, Д, Е, Ж, З, И, К, Л, М. По каждой дороге можно двигаться только в одном направлении, указанном стрелкой. </a:t>
            </a:r>
            <a:r>
              <a:rPr lang="ru-RU" sz="2400" b="1" u="sng" dirty="0"/>
              <a:t>Какова длина самого длинного пути из города А в город М?</a:t>
            </a:r>
            <a:r>
              <a:rPr lang="ru-RU" sz="2400" dirty="0"/>
              <a:t> Длиной пути считать количество дорог, составляющих этот путь.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95068" y="2348880"/>
            <a:ext cx="8597412" cy="3577604"/>
            <a:chOff x="1308" y="-795"/>
            <a:chExt cx="4619" cy="1923"/>
          </a:xfrm>
        </p:grpSpPr>
        <p:sp>
          <p:nvSpPr>
            <p:cNvPr id="6" name="AutoShape 51"/>
            <p:cNvSpPr>
              <a:spLocks noChangeAspect="1" noChangeArrowheads="1"/>
            </p:cNvSpPr>
            <p:nvPr/>
          </p:nvSpPr>
          <p:spPr bwMode="auto">
            <a:xfrm>
              <a:off x="1308" y="-795"/>
              <a:ext cx="4619" cy="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1308" y="6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49"/>
            <p:cNvSpPr>
              <a:spLocks noChangeArrowheads="1"/>
            </p:cNvSpPr>
            <p:nvPr/>
          </p:nvSpPr>
          <p:spPr bwMode="auto">
            <a:xfrm>
              <a:off x="2610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1961" y="-738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1602" y="191"/>
              <a:ext cx="533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3516" y="-50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3517" y="81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auto">
            <a:xfrm>
              <a:off x="4711" y="-50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4712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4712" y="81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1573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2091" y="-50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2093" y="81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5535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3976" y="-9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3976" y="409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1625" y="-441"/>
              <a:ext cx="479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2140" y="224"/>
              <a:ext cx="479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140" y="-473"/>
              <a:ext cx="495" cy="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022" y="-30"/>
              <a:ext cx="1" cy="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V="1">
              <a:off x="2670" y="-441"/>
              <a:ext cx="851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2646" y="199"/>
              <a:ext cx="907" cy="6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2653" y="-45"/>
              <a:ext cx="1319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644" y="200"/>
              <a:ext cx="1351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563" y="-457"/>
              <a:ext cx="432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3553" y="462"/>
              <a:ext cx="45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4" name="Line 25"/>
            <p:cNvSpPr>
              <a:spLocks noChangeShapeType="1"/>
            </p:cNvSpPr>
            <p:nvPr/>
          </p:nvSpPr>
          <p:spPr bwMode="auto">
            <a:xfrm flipV="1">
              <a:off x="3547" y="858"/>
              <a:ext cx="11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5" name="Line 24"/>
            <p:cNvSpPr>
              <a:spLocks noChangeShapeType="1"/>
            </p:cNvSpPr>
            <p:nvPr/>
          </p:nvSpPr>
          <p:spPr bwMode="auto">
            <a:xfrm flipV="1">
              <a:off x="3547" y="-471"/>
              <a:ext cx="11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7" name="Line 23"/>
            <p:cNvSpPr>
              <a:spLocks noChangeShapeType="1"/>
            </p:cNvSpPr>
            <p:nvPr/>
          </p:nvSpPr>
          <p:spPr bwMode="auto">
            <a:xfrm rot="5400000" flipV="1">
              <a:off x="1505" y="210"/>
              <a:ext cx="1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8" name="Line 22"/>
            <p:cNvSpPr>
              <a:spLocks noChangeShapeType="1"/>
            </p:cNvSpPr>
            <p:nvPr/>
          </p:nvSpPr>
          <p:spPr bwMode="auto">
            <a:xfrm rot="5400000" flipV="1">
              <a:off x="4454" y="-135"/>
              <a:ext cx="6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9" name="Line 21"/>
            <p:cNvSpPr>
              <a:spLocks noChangeShapeType="1"/>
            </p:cNvSpPr>
            <p:nvPr/>
          </p:nvSpPr>
          <p:spPr bwMode="auto">
            <a:xfrm rot="-5400000">
              <a:off x="4454" y="514"/>
              <a:ext cx="6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0" name="Line 20"/>
            <p:cNvSpPr>
              <a:spLocks noChangeShapeType="1"/>
            </p:cNvSpPr>
            <p:nvPr/>
          </p:nvSpPr>
          <p:spPr bwMode="auto">
            <a:xfrm rot="-5400000">
              <a:off x="4256" y="-8"/>
              <a:ext cx="229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1" name="Line 19"/>
            <p:cNvSpPr>
              <a:spLocks noChangeShapeType="1"/>
            </p:cNvSpPr>
            <p:nvPr/>
          </p:nvSpPr>
          <p:spPr bwMode="auto">
            <a:xfrm rot="-5400000" flipH="1" flipV="1">
              <a:off x="4186" y="-610"/>
              <a:ext cx="386" cy="6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2" name="Line 18"/>
            <p:cNvSpPr>
              <a:spLocks noChangeShapeType="1"/>
            </p:cNvSpPr>
            <p:nvPr/>
          </p:nvSpPr>
          <p:spPr bwMode="auto">
            <a:xfrm rot="5400000" flipV="1">
              <a:off x="4190" y="286"/>
              <a:ext cx="397" cy="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3" name="Line 17"/>
            <p:cNvSpPr>
              <a:spLocks noChangeShapeType="1"/>
            </p:cNvSpPr>
            <p:nvPr/>
          </p:nvSpPr>
          <p:spPr bwMode="auto">
            <a:xfrm rot="5400000" flipV="1">
              <a:off x="4246" y="-292"/>
              <a:ext cx="239" cy="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4" name="Line 16"/>
            <p:cNvSpPr>
              <a:spLocks noChangeShapeType="1"/>
            </p:cNvSpPr>
            <p:nvPr/>
          </p:nvSpPr>
          <p:spPr bwMode="auto">
            <a:xfrm rot="16200000">
              <a:off x="5161" y="-174"/>
              <a:ext cx="2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5" name="Line 15"/>
            <p:cNvSpPr>
              <a:spLocks noChangeShapeType="1"/>
            </p:cNvSpPr>
            <p:nvPr/>
          </p:nvSpPr>
          <p:spPr bwMode="auto">
            <a:xfrm rot="5400000" flipV="1">
              <a:off x="4854" y="-538"/>
              <a:ext cx="615" cy="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rot="16200000">
              <a:off x="4832" y="146"/>
              <a:ext cx="643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978" y="89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2"/>
            <p:cNvSpPr txBox="1">
              <a:spLocks noChangeArrowheads="1"/>
            </p:cNvSpPr>
            <p:nvPr/>
          </p:nvSpPr>
          <p:spPr bwMode="auto">
            <a:xfrm>
              <a:off x="2548" y="-16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1"/>
            <p:cNvSpPr txBox="1">
              <a:spLocks noChangeArrowheads="1"/>
            </p:cNvSpPr>
            <p:nvPr/>
          </p:nvSpPr>
          <p:spPr bwMode="auto">
            <a:xfrm>
              <a:off x="3379" y="-79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0"/>
            <p:cNvSpPr txBox="1">
              <a:spLocks noChangeArrowheads="1"/>
            </p:cNvSpPr>
            <p:nvPr/>
          </p:nvSpPr>
          <p:spPr bwMode="auto">
            <a:xfrm>
              <a:off x="3869" y="-42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9"/>
            <p:cNvSpPr txBox="1">
              <a:spLocks noChangeArrowheads="1"/>
            </p:cNvSpPr>
            <p:nvPr/>
          </p:nvSpPr>
          <p:spPr bwMode="auto">
            <a:xfrm>
              <a:off x="3877" y="54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З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8"/>
            <p:cNvSpPr txBox="1">
              <a:spLocks noChangeArrowheads="1"/>
            </p:cNvSpPr>
            <p:nvPr/>
          </p:nvSpPr>
          <p:spPr bwMode="auto">
            <a:xfrm>
              <a:off x="3394" y="8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7"/>
            <p:cNvSpPr txBox="1">
              <a:spLocks noChangeArrowheads="1"/>
            </p:cNvSpPr>
            <p:nvPr/>
          </p:nvSpPr>
          <p:spPr bwMode="auto">
            <a:xfrm>
              <a:off x="4668" y="-74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6"/>
            <p:cNvSpPr txBox="1">
              <a:spLocks noChangeArrowheads="1"/>
            </p:cNvSpPr>
            <p:nvPr/>
          </p:nvSpPr>
          <p:spPr bwMode="auto">
            <a:xfrm>
              <a:off x="4803" y="-6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5"/>
            <p:cNvSpPr txBox="1">
              <a:spLocks noChangeArrowheads="1"/>
            </p:cNvSpPr>
            <p:nvPr/>
          </p:nvSpPr>
          <p:spPr bwMode="auto">
            <a:xfrm>
              <a:off x="4724" y="87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Text Box 4"/>
            <p:cNvSpPr txBox="1">
              <a:spLocks noChangeArrowheads="1"/>
            </p:cNvSpPr>
            <p:nvPr/>
          </p:nvSpPr>
          <p:spPr bwMode="auto">
            <a:xfrm>
              <a:off x="5642" y="7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0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36621" y="1069409"/>
            <a:ext cx="8819648" cy="3670082"/>
            <a:chOff x="1308" y="-795"/>
            <a:chExt cx="4619" cy="1923"/>
          </a:xfrm>
        </p:grpSpPr>
        <p:sp>
          <p:nvSpPr>
            <p:cNvPr id="6" name="AutoShape 51"/>
            <p:cNvSpPr>
              <a:spLocks noChangeAspect="1" noChangeArrowheads="1"/>
            </p:cNvSpPr>
            <p:nvPr/>
          </p:nvSpPr>
          <p:spPr bwMode="auto">
            <a:xfrm>
              <a:off x="1308" y="-795"/>
              <a:ext cx="4619" cy="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/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1308" y="6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49"/>
            <p:cNvSpPr>
              <a:spLocks noChangeArrowheads="1"/>
            </p:cNvSpPr>
            <p:nvPr/>
          </p:nvSpPr>
          <p:spPr bwMode="auto">
            <a:xfrm>
              <a:off x="2610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1961" y="-738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1602" y="191"/>
              <a:ext cx="501" cy="6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3516" y="-50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3517" y="81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3" name="Oval 44"/>
            <p:cNvSpPr>
              <a:spLocks noChangeArrowheads="1"/>
            </p:cNvSpPr>
            <p:nvPr/>
          </p:nvSpPr>
          <p:spPr bwMode="auto">
            <a:xfrm>
              <a:off x="4711" y="-50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4712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4712" y="81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1573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2091" y="-50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2093" y="81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5535" y="156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3976" y="-9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3976" y="409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1625" y="-441"/>
              <a:ext cx="479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2140" y="224"/>
              <a:ext cx="479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140" y="-473"/>
              <a:ext cx="495" cy="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022" y="-30"/>
              <a:ext cx="1" cy="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V="1">
              <a:off x="2670" y="-441"/>
              <a:ext cx="851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2646" y="199"/>
              <a:ext cx="870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2653" y="-45"/>
              <a:ext cx="1319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644" y="200"/>
              <a:ext cx="1351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563" y="-457"/>
              <a:ext cx="432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3618" y="462"/>
              <a:ext cx="391" cy="3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4" name="Line 25"/>
            <p:cNvSpPr>
              <a:spLocks noChangeShapeType="1"/>
            </p:cNvSpPr>
            <p:nvPr/>
          </p:nvSpPr>
          <p:spPr bwMode="auto">
            <a:xfrm flipV="1">
              <a:off x="3547" y="858"/>
              <a:ext cx="11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5" name="Line 24"/>
            <p:cNvSpPr>
              <a:spLocks noChangeShapeType="1"/>
            </p:cNvSpPr>
            <p:nvPr/>
          </p:nvSpPr>
          <p:spPr bwMode="auto">
            <a:xfrm flipV="1">
              <a:off x="3547" y="-471"/>
              <a:ext cx="10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7" name="Line 23"/>
            <p:cNvSpPr>
              <a:spLocks noChangeShapeType="1"/>
            </p:cNvSpPr>
            <p:nvPr/>
          </p:nvSpPr>
          <p:spPr bwMode="auto">
            <a:xfrm rot="5400000" flipV="1">
              <a:off x="1505" y="210"/>
              <a:ext cx="1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8" name="Line 22"/>
            <p:cNvSpPr>
              <a:spLocks noChangeShapeType="1"/>
            </p:cNvSpPr>
            <p:nvPr/>
          </p:nvSpPr>
          <p:spPr bwMode="auto">
            <a:xfrm rot="5400000" flipV="1">
              <a:off x="4506" y="-187"/>
              <a:ext cx="51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29" name="Line 21"/>
            <p:cNvSpPr>
              <a:spLocks noChangeShapeType="1"/>
            </p:cNvSpPr>
            <p:nvPr/>
          </p:nvSpPr>
          <p:spPr bwMode="auto">
            <a:xfrm rot="16200000">
              <a:off x="4511" y="560"/>
              <a:ext cx="47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0" name="Line 20"/>
            <p:cNvSpPr>
              <a:spLocks noChangeShapeType="1"/>
            </p:cNvSpPr>
            <p:nvPr/>
          </p:nvSpPr>
          <p:spPr bwMode="auto">
            <a:xfrm rot="-5400000">
              <a:off x="4256" y="-8"/>
              <a:ext cx="229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1" name="Line 19"/>
            <p:cNvSpPr>
              <a:spLocks noChangeShapeType="1"/>
            </p:cNvSpPr>
            <p:nvPr/>
          </p:nvSpPr>
          <p:spPr bwMode="auto">
            <a:xfrm rot="16200000" flipH="1" flipV="1">
              <a:off x="4268" y="-586"/>
              <a:ext cx="329" cy="5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2" name="Line 18"/>
            <p:cNvSpPr>
              <a:spLocks noChangeShapeType="1"/>
            </p:cNvSpPr>
            <p:nvPr/>
          </p:nvSpPr>
          <p:spPr bwMode="auto">
            <a:xfrm rot="5400000" flipV="1">
              <a:off x="4173" y="303"/>
              <a:ext cx="365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3" name="Line 17"/>
            <p:cNvSpPr>
              <a:spLocks noChangeShapeType="1"/>
            </p:cNvSpPr>
            <p:nvPr/>
          </p:nvSpPr>
          <p:spPr bwMode="auto">
            <a:xfrm rot="5400000" flipV="1">
              <a:off x="4246" y="-292"/>
              <a:ext cx="239" cy="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4" name="Line 16"/>
            <p:cNvSpPr>
              <a:spLocks noChangeShapeType="1"/>
            </p:cNvSpPr>
            <p:nvPr/>
          </p:nvSpPr>
          <p:spPr bwMode="auto">
            <a:xfrm rot="16200000">
              <a:off x="5161" y="-174"/>
              <a:ext cx="2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5" name="Line 15"/>
            <p:cNvSpPr>
              <a:spLocks noChangeShapeType="1"/>
            </p:cNvSpPr>
            <p:nvPr/>
          </p:nvSpPr>
          <p:spPr bwMode="auto">
            <a:xfrm rot="5400000" flipV="1">
              <a:off x="4854" y="-538"/>
              <a:ext cx="615" cy="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rot="16200000">
              <a:off x="4832" y="146"/>
              <a:ext cx="643" cy="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978" y="89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2"/>
            <p:cNvSpPr txBox="1">
              <a:spLocks noChangeArrowheads="1"/>
            </p:cNvSpPr>
            <p:nvPr/>
          </p:nvSpPr>
          <p:spPr bwMode="auto">
            <a:xfrm>
              <a:off x="2548" y="-16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1"/>
            <p:cNvSpPr txBox="1">
              <a:spLocks noChangeArrowheads="1"/>
            </p:cNvSpPr>
            <p:nvPr/>
          </p:nvSpPr>
          <p:spPr bwMode="auto">
            <a:xfrm>
              <a:off x="3379" y="-79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0"/>
            <p:cNvSpPr txBox="1">
              <a:spLocks noChangeArrowheads="1"/>
            </p:cNvSpPr>
            <p:nvPr/>
          </p:nvSpPr>
          <p:spPr bwMode="auto">
            <a:xfrm>
              <a:off x="3869" y="-42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8"/>
            <p:cNvSpPr txBox="1">
              <a:spLocks noChangeArrowheads="1"/>
            </p:cNvSpPr>
            <p:nvPr/>
          </p:nvSpPr>
          <p:spPr bwMode="auto">
            <a:xfrm>
              <a:off x="3394" y="8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7"/>
            <p:cNvSpPr txBox="1">
              <a:spLocks noChangeArrowheads="1"/>
            </p:cNvSpPr>
            <p:nvPr/>
          </p:nvSpPr>
          <p:spPr bwMode="auto">
            <a:xfrm>
              <a:off x="4668" y="-74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6"/>
            <p:cNvSpPr txBox="1">
              <a:spLocks noChangeArrowheads="1"/>
            </p:cNvSpPr>
            <p:nvPr/>
          </p:nvSpPr>
          <p:spPr bwMode="auto">
            <a:xfrm>
              <a:off x="4803" y="-6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5"/>
            <p:cNvSpPr txBox="1">
              <a:spLocks noChangeArrowheads="1"/>
            </p:cNvSpPr>
            <p:nvPr/>
          </p:nvSpPr>
          <p:spPr bwMode="auto">
            <a:xfrm>
              <a:off x="4724" y="87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Text Box 4"/>
            <p:cNvSpPr txBox="1">
              <a:spLocks noChangeArrowheads="1"/>
            </p:cNvSpPr>
            <p:nvPr/>
          </p:nvSpPr>
          <p:spPr bwMode="auto">
            <a:xfrm>
              <a:off x="5642" y="7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8" name="TextBox 1047"/>
          <p:cNvSpPr txBox="1"/>
          <p:nvPr/>
        </p:nvSpPr>
        <p:spPr>
          <a:xfrm>
            <a:off x="662549" y="2802840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924429" y="1353964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841737" y="4308166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2669106" y="2472170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181246" y="1372829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5298288" y="2036147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291291" y="4513331"/>
            <a:ext cx="50218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6688452" y="1509473"/>
            <a:ext cx="2713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6665474" y="2813155"/>
            <a:ext cx="43955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51</a:t>
            </a:r>
            <a:endParaRPr lang="ru-RU" dirty="0"/>
          </a:p>
        </p:txBody>
      </p:sp>
      <p:cxnSp>
        <p:nvCxnSpPr>
          <p:cNvPr id="1050" name="Прямая со стрелкой 1049"/>
          <p:cNvCxnSpPr/>
          <p:nvPr/>
        </p:nvCxnSpPr>
        <p:spPr>
          <a:xfrm flipH="1">
            <a:off x="7132709" y="3030074"/>
            <a:ext cx="980252" cy="123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 стрелкой 1051"/>
          <p:cNvCxnSpPr/>
          <p:nvPr/>
        </p:nvCxnSpPr>
        <p:spPr>
          <a:xfrm>
            <a:off x="6843087" y="3127266"/>
            <a:ext cx="0" cy="7643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076056" y="4308166"/>
            <a:ext cx="113669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395417" y="2579771"/>
            <a:ext cx="6683" cy="7142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5645775" y="1914220"/>
            <a:ext cx="1133947" cy="6055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4926611" y="1597148"/>
            <a:ext cx="1286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3148499" y="1914220"/>
            <a:ext cx="1014044" cy="6877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2027664" y="3243673"/>
            <a:ext cx="809598" cy="9274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1772400" y="2363386"/>
            <a:ext cx="15505" cy="14838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933941" y="1836144"/>
            <a:ext cx="585815" cy="7061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4646445" y="3585791"/>
            <a:ext cx="507655" cy="4506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3568" y="5373216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11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234899" y="3522304"/>
            <a:ext cx="51675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6591770" y="4372309"/>
            <a:ext cx="43955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412750" y="438151"/>
            <a:ext cx="835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/>
              <a:t>Граф </a:t>
            </a:r>
            <a:r>
              <a:rPr lang="ru-RU" altLang="ru-RU" sz="2400" b="0" dirty="0"/>
              <a:t>– это набор вершин и соединяющих их ребер</a:t>
            </a:r>
            <a:r>
              <a:rPr lang="en-US" altLang="ru-RU" sz="2400" b="0" dirty="0">
                <a:solidFill>
                  <a:schemeClr val="tx2"/>
                </a:solidFill>
              </a:rPr>
              <a:t>.</a:t>
            </a:r>
            <a:endParaRPr lang="ru-RU" altLang="ru-RU" sz="2400" b="0" i="1" dirty="0">
              <a:solidFill>
                <a:srgbClr val="333399"/>
              </a:solidFill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19438" y="2637829"/>
            <a:ext cx="446088" cy="446088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981576" y="2398117"/>
            <a:ext cx="446087" cy="446087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124576" y="3682404"/>
            <a:ext cx="446087" cy="446088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86238" y="3518892"/>
            <a:ext cx="446088" cy="446087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81376" y="4347567"/>
            <a:ext cx="446087" cy="446087"/>
          </a:xfrm>
          <a:prstGeom prst="ellipse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2841626" y="3585567"/>
            <a:ext cx="1263650" cy="260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  <a:stCxn id="6" idx="6"/>
            <a:endCxn id="7" idx="2"/>
          </p:cNvCxnSpPr>
          <p:nvPr/>
        </p:nvCxnSpPr>
        <p:spPr bwMode="auto">
          <a:xfrm flipV="1">
            <a:off x="3565526" y="2621954"/>
            <a:ext cx="1416050" cy="2397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  <a:stCxn id="7" idx="4"/>
            <a:endCxn id="9" idx="7"/>
          </p:cNvCxnSpPr>
          <p:nvPr/>
        </p:nvCxnSpPr>
        <p:spPr bwMode="auto">
          <a:xfrm rot="5400000">
            <a:off x="4514850" y="2896592"/>
            <a:ext cx="741363" cy="636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3751264" y="3911004"/>
            <a:ext cx="512762" cy="49053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14"/>
          <p:cNvCxnSpPr>
            <a:cxnSpLocks noChangeShapeType="1"/>
            <a:stCxn id="7" idx="5"/>
            <a:endCxn id="8" idx="1"/>
          </p:cNvCxnSpPr>
          <p:nvPr/>
        </p:nvCxnSpPr>
        <p:spPr bwMode="auto">
          <a:xfrm rot="16200000" flipH="1">
            <a:off x="5291932" y="2849761"/>
            <a:ext cx="968375" cy="827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  <a:stCxn id="8" idx="2"/>
            <a:endCxn id="9" idx="6"/>
          </p:cNvCxnSpPr>
          <p:nvPr/>
        </p:nvCxnSpPr>
        <p:spPr bwMode="auto">
          <a:xfrm rot="10800000">
            <a:off x="4632326" y="3742729"/>
            <a:ext cx="1492250" cy="163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Скругленная прямоугольная выноска 16"/>
          <p:cNvSpPr/>
          <p:nvPr/>
        </p:nvSpPr>
        <p:spPr bwMode="auto">
          <a:xfrm>
            <a:off x="3022601" y="1390054"/>
            <a:ext cx="1512887" cy="522288"/>
          </a:xfrm>
          <a:prstGeom prst="wedgeRoundRectCallout">
            <a:avLst>
              <a:gd name="adj1" fmla="val -23517"/>
              <a:gd name="adj2" fmla="val 163503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/>
              <a:t>вершина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5765801" y="2140942"/>
            <a:ext cx="1512887" cy="523875"/>
          </a:xfrm>
          <a:prstGeom prst="wedgeRoundRectCallout">
            <a:avLst>
              <a:gd name="adj1" fmla="val -54453"/>
              <a:gd name="adj2" fmla="val 134337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/>
              <a:t>ребро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099051" y="3839567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0">
                <a:solidFill>
                  <a:schemeClr val="tx2"/>
                </a:solidFill>
              </a:rPr>
              <a:t>23</a:t>
            </a:r>
            <a:endParaRPr lang="ru-RU" alt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360988" y="3175992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18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457701" y="2969617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20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956051" y="238224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10</a:t>
            </a:r>
            <a:endParaRPr lang="ru-RU" altLang="ru-RU" dirty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976563" y="337284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15</a:t>
            </a:r>
            <a:endParaRPr lang="ru-RU" altLang="ru-RU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010026" y="4058642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8</a:t>
            </a:r>
            <a:endParaRPr lang="ru-RU" altLang="ru-RU" dirty="0"/>
          </a:p>
        </p:txBody>
      </p:sp>
      <p:sp>
        <p:nvSpPr>
          <p:cNvPr id="25" name="Скругленная прямоугольная выноска 24"/>
          <p:cNvSpPr/>
          <p:nvPr/>
        </p:nvSpPr>
        <p:spPr bwMode="auto">
          <a:xfrm>
            <a:off x="3489326" y="5157192"/>
            <a:ext cx="2906712" cy="860425"/>
          </a:xfrm>
          <a:prstGeom prst="wedgeRoundRectCallout">
            <a:avLst>
              <a:gd name="adj1" fmla="val 11850"/>
              <a:gd name="adj2" fmla="val -172573"/>
              <a:gd name="adj3" fmla="val 16667"/>
            </a:avLst>
          </a:prstGeom>
          <a:solidFill>
            <a:srgbClr val="D1D1FF"/>
          </a:solidFill>
          <a:ln w="25400" cap="flat" cmpd="sng" algn="ctr">
            <a:noFill/>
            <a:prstDash val="solid"/>
            <a:round/>
            <a:headEnd type="none" w="med" len="med"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0" dirty="0"/>
              <a:t>вес ребра (</a:t>
            </a:r>
            <a:r>
              <a:rPr lang="ru-RU" sz="2200" b="0" i="1" dirty="0"/>
              <a:t>взвешенный граф</a:t>
            </a:r>
            <a:r>
              <a:rPr lang="ru-RU" sz="22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0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29" y="4725144"/>
            <a:ext cx="8567511" cy="10081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Для подготовки презентации были использованы </a:t>
            </a:r>
            <a:r>
              <a:rPr lang="ru-RU" dirty="0" smtClean="0"/>
              <a:t>материалы:</a:t>
            </a:r>
          </a:p>
          <a:p>
            <a:pPr marL="0" indent="0">
              <a:buNone/>
            </a:pPr>
            <a:r>
              <a:rPr lang="ru-RU" dirty="0"/>
              <a:t> с сайта </a:t>
            </a:r>
            <a:r>
              <a:rPr lang="ru-RU" dirty="0" smtClean="0"/>
              <a:t>ФГБНУ </a:t>
            </a:r>
            <a:r>
              <a:rPr lang="ru-RU" dirty="0"/>
              <a:t>«Федерального института педагогических измерений» </a:t>
            </a:r>
            <a:r>
              <a:rPr lang="en-US" dirty="0">
                <a:hlinkClick r:id="rId2"/>
              </a:rPr>
              <a:t>https://fipi.ru/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 сайта </a:t>
            </a:r>
            <a:r>
              <a:rPr lang="ru-RU" dirty="0"/>
              <a:t>Полякова К.Ю. </a:t>
            </a:r>
            <a:r>
              <a:rPr lang="en-US" dirty="0">
                <a:hlinkClick r:id="rId3"/>
              </a:rPr>
              <a:t>https://www.kpolyakov.spb.ru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757883"/>
            <a:ext cx="5928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275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7917" r="30938" b="30556"/>
          <a:stretch/>
        </p:blipFill>
        <p:spPr bwMode="auto">
          <a:xfrm>
            <a:off x="107503" y="980728"/>
            <a:ext cx="897440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569" y="5621178"/>
            <a:ext cx="777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Средний процент выполнения задания по результатам ЕГЭ 2020: 83,9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720302" y="409278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Задание 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59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0139" r="21094" b="33160"/>
          <a:stretch/>
        </p:blipFill>
        <p:spPr bwMode="auto">
          <a:xfrm>
            <a:off x="290664" y="1844824"/>
            <a:ext cx="87066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МЕТОДИЧЕСКИЕ </a:t>
            </a:r>
            <a:r>
              <a:rPr lang="ru-RU" sz="2400" dirty="0" smtClean="0"/>
              <a:t>РЕКОМЕНДАЦИИ</a:t>
            </a:r>
          </a:p>
          <a:p>
            <a:pPr algn="ctr"/>
            <a:r>
              <a:rPr lang="ru-RU" sz="2400" dirty="0" smtClean="0"/>
              <a:t> обучающимся по </a:t>
            </a:r>
            <a:r>
              <a:rPr lang="ru-RU" sz="2400" dirty="0"/>
              <a:t>организации индивидуальной подготовки к </a:t>
            </a:r>
            <a:r>
              <a:rPr lang="ru-RU" sz="2400" dirty="0" smtClean="0"/>
              <a:t>ЕГЭ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5189" y="1151137"/>
            <a:ext cx="32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Автор-составитель: С.С. Крылов</a:t>
            </a:r>
          </a:p>
        </p:txBody>
      </p:sp>
    </p:spTree>
    <p:extLst>
      <p:ext uri="{BB962C8B-B14F-4D97-AF65-F5344CB8AC3E}">
        <p14:creationId xmlns:p14="http://schemas.microsoft.com/office/powerpoint/2010/main" val="6566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14184" r="32899" b="10355"/>
          <a:stretch/>
        </p:blipFill>
        <p:spPr bwMode="auto">
          <a:xfrm>
            <a:off x="-1016" y="0"/>
            <a:ext cx="9145016" cy="683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14184" r="32899" b="10355"/>
          <a:stretch/>
        </p:blipFill>
        <p:spPr bwMode="auto">
          <a:xfrm>
            <a:off x="-1016" y="0"/>
            <a:ext cx="9145016" cy="683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2412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412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1412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5453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8464" y="25908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58970"/>
            <a:ext cx="97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Степень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7455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164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492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99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2496379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984028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6582" y="1772816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3284984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984028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02686" y="1000329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6582" y="3645024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980728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2100159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02" y="980728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5856" y="3654316"/>
            <a:ext cx="396136" cy="3507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47480" y="62298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671992" y="2114878"/>
            <a:ext cx="467960" cy="3815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0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1389" r="14766" b="8334"/>
          <a:stretch/>
        </p:blipFill>
        <p:spPr bwMode="auto">
          <a:xfrm>
            <a:off x="75736" y="182762"/>
            <a:ext cx="9032768" cy="626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7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1389" r="15334" b="49279"/>
          <a:stretch/>
        </p:blipFill>
        <p:spPr bwMode="auto">
          <a:xfrm>
            <a:off x="75736" y="182762"/>
            <a:ext cx="8953964" cy="307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21794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26996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2374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2344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6966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0" t="52968" r="16823" b="14327"/>
          <a:stretch/>
        </p:blipFill>
        <p:spPr bwMode="auto">
          <a:xfrm>
            <a:off x="2606867" y="3465329"/>
            <a:ext cx="44834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3208" y="3573016"/>
            <a:ext cx="95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степень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4312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312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4312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4312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312" y="51571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312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4312" y="57239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57212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45184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4194" y="32806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0526" y="32536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6016" y="4518412"/>
            <a:ext cx="432048" cy="3693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39752" y="48598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8602" y="32823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32823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7744" y="42303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07904" y="5723964"/>
            <a:ext cx="432048" cy="366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89870" y="39423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7864" y="32823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6453336"/>
            <a:ext cx="183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БДЖГВАЕ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4716016" y="5157192"/>
            <a:ext cx="432048" cy="3693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339752" y="51664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64088" y="32806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39752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0152" y="32823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6" grpId="0"/>
      <p:bldP spid="27" grpId="0"/>
      <p:bldP spid="23" grpId="0" animBg="1"/>
      <p:bldP spid="29" grpId="0"/>
      <p:bldP spid="30" grpId="0"/>
      <p:bldP spid="28" grpId="0"/>
      <p:bldP spid="31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20278" r="19453" b="23481"/>
          <a:stretch/>
        </p:blipFill>
        <p:spPr bwMode="auto">
          <a:xfrm>
            <a:off x="0" y="836712"/>
            <a:ext cx="9156601" cy="51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Вариант задания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3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618</Words>
  <Application>Microsoft Office PowerPoint</Application>
  <PresentationFormat>Экран (4:3)</PresentationFormat>
  <Paragraphs>253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Использование теории графов для решения заданий № 1, № 13  КЕГЭ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задания 13</vt:lpstr>
      <vt:lpstr>Презентация PowerPoint</vt:lpstr>
      <vt:lpstr>Вариант задания 13</vt:lpstr>
      <vt:lpstr>Вариант задания 13</vt:lpstr>
      <vt:lpstr>Вариант задания 13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теории графов для решения заданий № 1, № 13 КЕГЭ</dc:title>
  <dc:creator>Ирина</dc:creator>
  <cp:lastModifiedBy>user</cp:lastModifiedBy>
  <cp:revision>46</cp:revision>
  <dcterms:created xsi:type="dcterms:W3CDTF">2020-12-19T10:14:05Z</dcterms:created>
  <dcterms:modified xsi:type="dcterms:W3CDTF">2020-12-22T11:43:27Z</dcterms:modified>
</cp:coreProperties>
</file>