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harts/chart1.xml" ContentType="application/vnd.openxmlformats-officedocument.drawingml.chart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rts/colors1.xml" ContentType="application/vnd.ms-office.chartcolorstyle+xml"/>
  <Override PartName="/ppt/charts/style1.xml" ContentType="application/vnd.ms-office.chart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18" r:id="rId1"/>
  </p:sldMasterIdLst>
  <p:notesMasterIdLst>
    <p:notesMasterId r:id="rId19"/>
  </p:notesMasterIdLst>
  <p:handoutMasterIdLst>
    <p:handoutMasterId r:id="rId20"/>
  </p:handoutMasterIdLst>
  <p:sldIdLst>
    <p:sldId id="298" r:id="rId2"/>
    <p:sldId id="327" r:id="rId3"/>
    <p:sldId id="328" r:id="rId4"/>
    <p:sldId id="329" r:id="rId5"/>
    <p:sldId id="330" r:id="rId6"/>
    <p:sldId id="331" r:id="rId7"/>
    <p:sldId id="332" r:id="rId8"/>
    <p:sldId id="333" r:id="rId9"/>
    <p:sldId id="334" r:id="rId10"/>
    <p:sldId id="335" r:id="rId11"/>
    <p:sldId id="336" r:id="rId12"/>
    <p:sldId id="337" r:id="rId13"/>
    <p:sldId id="338" r:id="rId14"/>
    <p:sldId id="340" r:id="rId15"/>
    <p:sldId id="341" r:id="rId16"/>
    <p:sldId id="342" r:id="rId17"/>
    <p:sldId id="297" r:id="rId18"/>
  </p:sldIdLst>
  <p:sldSz cx="9144000" cy="6858000" type="screen4x3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3615" autoAdjust="0"/>
    <p:restoredTop sz="95027" autoAdjust="0"/>
  </p:normalViewPr>
  <p:slideViewPr>
    <p:cSldViewPr>
      <p:cViewPr>
        <p:scale>
          <a:sx n="118" d="100"/>
          <a:sy n="118" d="100"/>
        </p:scale>
        <p:origin x="-1434" y="-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microsoft.com/office/2011/relationships/chartStyle" Target="style1.xml"/><Relationship Id="rId2" Type="http://schemas.microsoft.com/office/2011/relationships/chartColorStyle" Target="colors1.xml"/><Relationship Id="rId1" Type="http://schemas.openxmlformats.org/officeDocument/2006/relationships/oleObject" Target="&#1050;&#1085;&#1080;&#1075;&#1072;1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Лист1!$C$1</c:f>
              <c:strCache>
                <c:ptCount val="1"/>
                <c:pt idx="0">
                  <c:v>Кол-во учащихся (%)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cat>
            <c:strRef>
              <c:f>Лист1!$A$2:$A$21</c:f>
              <c:strCache>
                <c:ptCount val="20"/>
                <c:pt idx="0">
                  <c:v>0</c:v>
                </c:pt>
                <c:pt idx="1">
                  <c:v>1         </c:v>
                </c:pt>
                <c:pt idx="2">
                  <c:v>2         </c:v>
                </c:pt>
                <c:pt idx="3">
                  <c:v>3         </c:v>
                </c:pt>
                <c:pt idx="4">
                  <c:v>4         </c:v>
                </c:pt>
                <c:pt idx="5">
                  <c:v>5         </c:v>
                </c:pt>
                <c:pt idx="6">
                  <c:v>6         </c:v>
                </c:pt>
                <c:pt idx="7">
                  <c:v>7         </c:v>
                </c:pt>
                <c:pt idx="8">
                  <c:v>8         </c:v>
                </c:pt>
                <c:pt idx="9">
                  <c:v>9         </c:v>
                </c:pt>
                <c:pt idx="10">
                  <c:v>10     </c:v>
                </c:pt>
                <c:pt idx="11">
                  <c:v>11     </c:v>
                </c:pt>
                <c:pt idx="12">
                  <c:v>12     </c:v>
                </c:pt>
                <c:pt idx="13">
                  <c:v>13     </c:v>
                </c:pt>
                <c:pt idx="14">
                  <c:v>14     </c:v>
                </c:pt>
                <c:pt idx="15">
                  <c:v>15     </c:v>
                </c:pt>
                <c:pt idx="16">
                  <c:v>16     </c:v>
                </c:pt>
                <c:pt idx="17">
                  <c:v>17     </c:v>
                </c:pt>
                <c:pt idx="18">
                  <c:v>18     </c:v>
                </c:pt>
                <c:pt idx="19">
                  <c:v>19     </c:v>
                </c:pt>
              </c:strCache>
            </c:strRef>
          </c:cat>
          <c:val>
            <c:numRef>
              <c:f>Лист1!$C$2:$C$21</c:f>
              <c:numCache>
                <c:formatCode>General</c:formatCode>
                <c:ptCount val="20"/>
                <c:pt idx="0">
                  <c:v>0.67</c:v>
                </c:pt>
                <c:pt idx="1">
                  <c:v>1.01</c:v>
                </c:pt>
                <c:pt idx="2">
                  <c:v>1.43</c:v>
                </c:pt>
                <c:pt idx="3">
                  <c:v>2.4300000000000002</c:v>
                </c:pt>
                <c:pt idx="4">
                  <c:v>2.6</c:v>
                </c:pt>
                <c:pt idx="5">
                  <c:v>3.02</c:v>
                </c:pt>
                <c:pt idx="6">
                  <c:v>3.61</c:v>
                </c:pt>
                <c:pt idx="7">
                  <c:v>4.7</c:v>
                </c:pt>
                <c:pt idx="8">
                  <c:v>5.87</c:v>
                </c:pt>
                <c:pt idx="9">
                  <c:v>7.8</c:v>
                </c:pt>
                <c:pt idx="10">
                  <c:v>7.63</c:v>
                </c:pt>
                <c:pt idx="11">
                  <c:v>7.55</c:v>
                </c:pt>
                <c:pt idx="12">
                  <c:v>8.39</c:v>
                </c:pt>
                <c:pt idx="13">
                  <c:v>8.0500000000000007</c:v>
                </c:pt>
                <c:pt idx="14">
                  <c:v>7.47</c:v>
                </c:pt>
                <c:pt idx="15">
                  <c:v>6.38</c:v>
                </c:pt>
                <c:pt idx="16">
                  <c:v>6.29</c:v>
                </c:pt>
                <c:pt idx="17">
                  <c:v>6.29</c:v>
                </c:pt>
                <c:pt idx="18">
                  <c:v>5.37</c:v>
                </c:pt>
                <c:pt idx="19">
                  <c:v>3.44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C5B7-4014-BBA0-605F74F6915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36616960"/>
        <c:axId val="53947200"/>
        <c:axId val="0"/>
      </c:bar3DChart>
      <c:catAx>
        <c:axId val="13661696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53947200"/>
        <c:crosses val="autoZero"/>
        <c:auto val="1"/>
        <c:lblAlgn val="ctr"/>
        <c:lblOffset val="100"/>
        <c:noMultiLvlLbl val="0"/>
      </c:catAx>
      <c:valAx>
        <c:axId val="5394720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3661696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E022BA6-9B6C-44A6-AD9B-80A7C2ECD6F7}" type="datetimeFigureOut">
              <a:rPr lang="ru-RU" smtClean="0"/>
              <a:t>22.12.2020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A4DD11B-1941-4C10-AAC7-7517D53AEFF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2498456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1648AF2-4409-47BD-8C3E-9C75E5E24BD3}" type="datetimeFigureOut">
              <a:rPr lang="ru-RU" smtClean="0"/>
              <a:t>22.12.2020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41425"/>
            <a:ext cx="446405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B56A218-3839-433A-BFA7-154611F284F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970324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F610D0-344A-451D-A1A4-09D1F0FFAA84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6948623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F610D0-344A-451D-A1A4-09D1F0FFAA84}" type="slidenum">
              <a:rPr lang="ru-RU" smtClean="0"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7332290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F610D0-344A-451D-A1A4-09D1F0FFAA84}" type="slidenum">
              <a:rPr lang="ru-RU" smtClean="0"/>
              <a:t>12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7462466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F610D0-344A-451D-A1A4-09D1F0FFAA84}" type="slidenum">
              <a:rPr lang="ru-RU" smtClean="0"/>
              <a:t>13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9028887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F610D0-344A-451D-A1A4-09D1F0FFAA84}" type="slidenum">
              <a:rPr lang="ru-RU" smtClean="0"/>
              <a:t>14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7350864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F610D0-344A-451D-A1A4-09D1F0FFAA84}" type="slidenum">
              <a:rPr lang="ru-RU" smtClean="0"/>
              <a:t>15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6163430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F610D0-344A-451D-A1A4-09D1F0FFAA84}" type="slidenum">
              <a:rPr lang="ru-RU" smtClean="0"/>
              <a:t>16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5997734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F610D0-344A-451D-A1A4-09D1F0FFAA84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6695391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F610D0-344A-451D-A1A4-09D1F0FFAA84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7467949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F610D0-344A-451D-A1A4-09D1F0FFAA84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7719808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F610D0-344A-451D-A1A4-09D1F0FFAA84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4202700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F610D0-344A-451D-A1A4-09D1F0FFAA84}" type="slidenum">
              <a:rPr lang="ru-RU" smtClean="0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3791831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F610D0-344A-451D-A1A4-09D1F0FFAA84}" type="slidenum">
              <a:rPr lang="ru-RU" smtClean="0"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0987434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F610D0-344A-451D-A1A4-09D1F0FFAA84}" type="slidenum">
              <a:rPr lang="ru-RU" smtClean="0"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9011122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F610D0-344A-451D-A1A4-09D1F0FFAA84}" type="slidenum">
              <a:rPr lang="ru-RU" smtClean="0"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523011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DA8792-3263-4C77-A934-469B8055B8C3}" type="datetime1">
              <a:rPr lang="ru-RU" smtClean="0"/>
              <a:t>22.12.2020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C4F4A9-FD70-4D0F-BF51-BAD5DCB40A2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588418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B78304-6299-4479-8ED6-E06786C7115B}" type="datetime1">
              <a:rPr lang="ru-RU" smtClean="0"/>
              <a:t>22.12.2020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C4F4A9-FD70-4D0F-BF51-BAD5DCB40A2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06785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A25E14-E504-4833-9242-1268747985ED}" type="datetime1">
              <a:rPr lang="ru-RU" smtClean="0"/>
              <a:t>22.12.2020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C4F4A9-FD70-4D0F-BF51-BAD5DCB40A2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449717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92738-5543-43A7-84A6-58D275A18702}" type="datetime1">
              <a:rPr lang="ru-RU" smtClean="0"/>
              <a:t>22.12.2020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C4F4A9-FD70-4D0F-BF51-BAD5DCB40A2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363589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E5CFB4-9746-46BF-8CA6-60985A7A6B15}" type="datetime1">
              <a:rPr lang="ru-RU" smtClean="0"/>
              <a:t>22.12.2020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C4F4A9-FD70-4D0F-BF51-BAD5DCB40A2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454840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F2AB7-89FF-4E40-BC98-E1C18EFFA3AF}" type="datetime1">
              <a:rPr lang="ru-RU" smtClean="0"/>
              <a:t>22.12.2020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C4F4A9-FD70-4D0F-BF51-BAD5DCB40A2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876317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15AFF9-5AAE-48D6-ADE8-539CDDB3AE12}" type="datetime1">
              <a:rPr lang="ru-RU" smtClean="0"/>
              <a:t>22.12.2020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C4F4A9-FD70-4D0F-BF51-BAD5DCB40A2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547045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1C52A-7596-4C8C-B475-90B7FD2EB698}" type="datetime1">
              <a:rPr lang="ru-RU" smtClean="0"/>
              <a:t>22.12.2020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C4F4A9-FD70-4D0F-BF51-BAD5DCB40A2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495266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7F9B67-1483-4E92-ADB4-DAF4ECAFE9BD}" type="datetime1">
              <a:rPr lang="ru-RU" smtClean="0"/>
              <a:t>22.12.2020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C4F4A9-FD70-4D0F-BF51-BAD5DCB40A2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666372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34A422-42EE-4FC9-8DA1-7D3045FDE1D3}" type="datetime1">
              <a:rPr lang="ru-RU" smtClean="0"/>
              <a:t>22.12.2020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C4F4A9-FD70-4D0F-BF51-BAD5DCB40A2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087396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2AD46-AE62-488F-BC6E-3D2099814373}" type="datetime1">
              <a:rPr lang="ru-RU" smtClean="0"/>
              <a:t>22.12.2020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C4F4A9-FD70-4D0F-BF51-BAD5DCB40A2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513020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D04A7F-3B50-4E9A-AB92-B2063CC6647C}" type="datetime1">
              <a:rPr lang="ru-RU" smtClean="0"/>
              <a:t>22.12.2020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C4F4A9-FD70-4D0F-BF51-BAD5DCB40A2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810080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9" r:id="rId1"/>
    <p:sldLayoutId id="2147483720" r:id="rId2"/>
    <p:sldLayoutId id="2147483721" r:id="rId3"/>
    <p:sldLayoutId id="2147483722" r:id="rId4"/>
    <p:sldLayoutId id="2147483723" r:id="rId5"/>
    <p:sldLayoutId id="2147483724" r:id="rId6"/>
    <p:sldLayoutId id="2147483725" r:id="rId7"/>
    <p:sldLayoutId id="2147483726" r:id="rId8"/>
    <p:sldLayoutId id="2147483727" r:id="rId9"/>
    <p:sldLayoutId id="2147483728" r:id="rId10"/>
    <p:sldLayoutId id="2147483729" r:id="rId11"/>
  </p:sldLayoutIdLst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4.emf"/><Relationship Id="rId4" Type="http://schemas.openxmlformats.org/officeDocument/2006/relationships/oleObject" Target="../embeddings/oleObject2.bin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5.emf"/><Relationship Id="rId4" Type="http://schemas.openxmlformats.org/officeDocument/2006/relationships/oleObject" Target="../embeddings/oleObject3.bin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s://fipi.ru/oge" TargetMode="Externa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6.xml"/><Relationship Id="rId6" Type="http://schemas.openxmlformats.org/officeDocument/2006/relationships/hyperlink" Target="https://fipi.ru/oge/dlya-predmetnyh-komissiy-subektov-rf#!/tab/173940378-5" TargetMode="External"/><Relationship Id="rId5" Type="http://schemas.openxmlformats.org/officeDocument/2006/relationships/hyperlink" Target="https://kpolyakov.spb.ru/" TargetMode="External"/><Relationship Id="rId4" Type="http://schemas.openxmlformats.org/officeDocument/2006/relationships/hyperlink" Target="https://inf-oge.sdamgia.ru/" TargetMode="Externa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hyperlink" Target="mailto:licey_82@mail.ru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3.emf"/><Relationship Id="rId4" Type="http://schemas.openxmlformats.org/officeDocument/2006/relationships/oleObject" Target="../embeddings/oleObject1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52278" y="1347317"/>
            <a:ext cx="7886700" cy="4938963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endParaRPr lang="ru-RU" sz="3000" b="1" i="1" dirty="0" smtClean="0">
              <a:solidFill>
                <a:srgbClr val="FF0000"/>
              </a:solidFill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3000" b="1" i="1" dirty="0" smtClean="0">
                <a:solidFill>
                  <a:srgbClr val="FF000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Интерпретация результатов диагностической работы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3000" b="1" i="1" dirty="0" smtClean="0">
                <a:solidFill>
                  <a:srgbClr val="FF000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по информатике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endParaRPr lang="ru-RU" sz="2400" b="1" i="1" dirty="0" smtClean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400" b="1" i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Таран Татьяна Васильевна, </a:t>
            </a:r>
            <a:endParaRPr lang="ru-RU" sz="2400" b="1" i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400" b="1" i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заместитель директора по УВР 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400" b="1" i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МАОУ «</a:t>
            </a:r>
            <a:r>
              <a:rPr lang="ru-RU" sz="2400" b="1" i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Лицей №82 г. Челябинска</a:t>
            </a:r>
            <a:r>
              <a:rPr lang="ru-RU" sz="2400" b="1" i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»,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400" b="1" i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руководитель ГМО учителей информатики</a:t>
            </a:r>
            <a:endParaRPr lang="ru-RU" sz="2400" b="1" i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endParaRPr lang="ru-RU" sz="2400" b="1" i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</p:txBody>
      </p:sp>
      <p:grpSp>
        <p:nvGrpSpPr>
          <p:cNvPr id="4" name="Группа 3"/>
          <p:cNvGrpSpPr/>
          <p:nvPr/>
        </p:nvGrpSpPr>
        <p:grpSpPr>
          <a:xfrm>
            <a:off x="2699792" y="188640"/>
            <a:ext cx="3857415" cy="1408844"/>
            <a:chOff x="3687939" y="62334"/>
            <a:chExt cx="4225029" cy="1891528"/>
          </a:xfrm>
        </p:grpSpPr>
        <p:pic>
          <p:nvPicPr>
            <p:cNvPr id="5" name="Рисунок 4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687939" y="62334"/>
              <a:ext cx="4153021" cy="1891528"/>
            </a:xfrm>
            <a:prstGeom prst="rect">
              <a:avLst/>
            </a:prstGeom>
          </p:spPr>
        </p:pic>
        <p:sp>
          <p:nvSpPr>
            <p:cNvPr id="6" name="Прямоугольник 5"/>
            <p:cNvSpPr/>
            <p:nvPr/>
          </p:nvSpPr>
          <p:spPr>
            <a:xfrm>
              <a:off x="4752154" y="912168"/>
              <a:ext cx="2952328" cy="62415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700"/>
            </a:p>
          </p:txBody>
        </p:sp>
        <p:sp>
          <p:nvSpPr>
            <p:cNvPr id="7" name="Прямоугольник 6"/>
            <p:cNvSpPr/>
            <p:nvPr/>
          </p:nvSpPr>
          <p:spPr>
            <a:xfrm>
              <a:off x="5464696" y="275576"/>
              <a:ext cx="2448272" cy="49257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700"/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5040184" y="275574"/>
              <a:ext cx="2196923" cy="55785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endParaRPr lang="ru-RU" sz="900" b="1" dirty="0" smtClean="0">
                <a:solidFill>
                  <a:srgbClr val="003463"/>
                </a:solidFill>
                <a:latin typeface="Arial" pitchFamily="34" charset="0"/>
                <a:cs typeface="Arial" pitchFamily="34" charset="0"/>
              </a:endParaRPr>
            </a:p>
            <a:p>
              <a:pPr algn="ctr"/>
              <a:r>
                <a:rPr lang="ru-RU" sz="1200" b="1" dirty="0" smtClean="0">
                  <a:solidFill>
                    <a:srgbClr val="003463"/>
                  </a:solidFill>
                  <a:latin typeface="Arial" pitchFamily="34" charset="0"/>
                  <a:cs typeface="Arial" pitchFamily="34" charset="0"/>
                </a:rPr>
                <a:t>МБУ </a:t>
              </a:r>
              <a:r>
                <a:rPr lang="ru-RU" sz="1200" b="1" dirty="0">
                  <a:solidFill>
                    <a:srgbClr val="003463"/>
                  </a:solidFill>
                  <a:latin typeface="Arial" pitchFamily="34" charset="0"/>
                  <a:cs typeface="Arial" pitchFamily="34" charset="0"/>
                </a:rPr>
                <a:t>ДПО</a:t>
              </a:r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5005476" y="896289"/>
              <a:ext cx="2835484" cy="6198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1200" b="1" dirty="0" smtClean="0">
                  <a:solidFill>
                    <a:srgbClr val="003463"/>
                  </a:solidFill>
                  <a:latin typeface="Arial" pitchFamily="34" charset="0"/>
                  <a:cs typeface="Arial" pitchFamily="34" charset="0"/>
                </a:rPr>
                <a:t>«Центр развития образования</a:t>
              </a:r>
              <a:endParaRPr lang="ru-RU" sz="1200" b="1" dirty="0">
                <a:solidFill>
                  <a:srgbClr val="003463"/>
                </a:solidFill>
                <a:latin typeface="Arial" pitchFamily="34" charset="0"/>
                <a:cs typeface="Arial" pitchFamily="34" charset="0"/>
              </a:endParaRPr>
            </a:p>
            <a:p>
              <a:pPr algn="ctr"/>
              <a:r>
                <a:rPr lang="ru-RU" sz="1200" b="1" dirty="0" smtClean="0">
                  <a:solidFill>
                    <a:srgbClr val="003463"/>
                  </a:solidFill>
                  <a:latin typeface="Arial" pitchFamily="34" charset="0"/>
                  <a:cs typeface="Arial" pitchFamily="34" charset="0"/>
                </a:rPr>
                <a:t>города </a:t>
              </a:r>
              <a:r>
                <a:rPr lang="ru-RU" sz="1200" b="1" dirty="0">
                  <a:solidFill>
                    <a:srgbClr val="003463"/>
                  </a:solidFill>
                  <a:latin typeface="Arial" pitchFamily="34" charset="0"/>
                  <a:cs typeface="Arial" pitchFamily="34" charset="0"/>
                </a:rPr>
                <a:t>Челябинска»</a:t>
              </a:r>
            </a:p>
          </p:txBody>
        </p:sp>
      </p:grp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079359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Результаты выполнения заданий в разрезе проверяемых элементов содержания </a:t>
            </a:r>
            <a:endParaRPr 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39552" y="2060848"/>
            <a:ext cx="813690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ru-RU" sz="2400" b="1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ru-RU" sz="2400" b="1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ru-RU" sz="2400" b="1" dirty="0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C4F4A9-FD70-4D0F-BF51-BAD5DCB40A2B}" type="slidenum">
              <a:rPr lang="ru-RU" smtClean="0"/>
              <a:pPr/>
              <a:t>10</a:t>
            </a:fld>
            <a:endParaRPr lang="ru-RU"/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1390308" y="2060847"/>
            <a:ext cx="8133741" cy="470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58348541"/>
              </p:ext>
            </p:extLst>
          </p:nvPr>
        </p:nvGraphicFramePr>
        <p:xfrm>
          <a:off x="539552" y="1340760"/>
          <a:ext cx="8280919" cy="5412108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720080">
                  <a:extLst>
                    <a:ext uri="{9D8B030D-6E8A-4147-A177-3AD203B41FA5}">
                      <a16:colId xmlns:a16="http://schemas.microsoft.com/office/drawing/2014/main" xmlns="" val="4187336814"/>
                    </a:ext>
                  </a:extLst>
                </a:gridCol>
                <a:gridCol w="4797430">
                  <a:extLst>
                    <a:ext uri="{9D8B030D-6E8A-4147-A177-3AD203B41FA5}">
                      <a16:colId xmlns:a16="http://schemas.microsoft.com/office/drawing/2014/main" xmlns="" val="2697526143"/>
                    </a:ext>
                  </a:extLst>
                </a:gridCol>
                <a:gridCol w="719197">
                  <a:extLst>
                    <a:ext uri="{9D8B030D-6E8A-4147-A177-3AD203B41FA5}">
                      <a16:colId xmlns:a16="http://schemas.microsoft.com/office/drawing/2014/main" xmlns="" val="464728462"/>
                    </a:ext>
                  </a:extLst>
                </a:gridCol>
                <a:gridCol w="1079642">
                  <a:extLst>
                    <a:ext uri="{9D8B030D-6E8A-4147-A177-3AD203B41FA5}">
                      <a16:colId xmlns:a16="http://schemas.microsoft.com/office/drawing/2014/main" xmlns="" val="3906426772"/>
                    </a:ext>
                  </a:extLst>
                </a:gridCol>
                <a:gridCol w="964570">
                  <a:extLst>
                    <a:ext uri="{9D8B030D-6E8A-4147-A177-3AD203B41FA5}">
                      <a16:colId xmlns:a16="http://schemas.microsoft.com/office/drawing/2014/main" xmlns="" val="3192136140"/>
                    </a:ext>
                  </a:extLst>
                </a:gridCol>
              </a:tblGrid>
              <a:tr h="93240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№№ задания 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376" marR="5337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Предметный результат обучения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376" marR="5337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spc="-30">
                          <a:effectLst/>
                        </a:rPr>
                        <a:t>КЭС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376" marR="5337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spc="-30">
                          <a:effectLst/>
                        </a:rPr>
                        <a:t>Уровень сложности 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376" marR="5337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spc="-30">
                          <a:effectLst/>
                        </a:rPr>
                        <a:t>% вы-полнения задания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376" marR="53376" marT="0" marB="0"/>
                </a:tc>
                <a:extLst>
                  <a:ext uri="{0D108BD9-81ED-4DB2-BD59-A6C34878D82A}">
                    <a16:rowId xmlns:a16="http://schemas.microsoft.com/office/drawing/2014/main" xmlns="" val="2787624630"/>
                  </a:ext>
                </a:extLst>
              </a:tr>
              <a:tr h="536081"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  <a:buSzPts val="1100"/>
                        <a:buFont typeface="+mj-lt"/>
                        <a:buNone/>
                      </a:pPr>
                      <a:r>
                        <a:rPr lang="ru-RU" sz="1600" b="0" dirty="0" smtClean="0">
                          <a:effectLst/>
                        </a:rPr>
                        <a:t>1.</a:t>
                      </a:r>
                      <a:r>
                        <a:rPr lang="ru-RU" sz="1600" b="0" dirty="0">
                          <a:effectLst/>
                        </a:rPr>
                        <a:t> </a:t>
                      </a:r>
                      <a:endParaRPr lang="ru-RU" sz="16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376" marR="5337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>
                          <a:effectLst/>
                        </a:rPr>
                        <a:t>Оценивать объем памяти, необходимый для хранения тестовых данных</a:t>
                      </a:r>
                      <a:endParaRPr lang="ru-RU" sz="16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376" marR="5337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>
                          <a:effectLst/>
                        </a:rPr>
                        <a:t>1.1.3</a:t>
                      </a:r>
                      <a:endParaRPr lang="ru-RU" sz="16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376" marR="5337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>
                          <a:effectLst/>
                        </a:rPr>
                        <a:t>Б</a:t>
                      </a:r>
                      <a:endParaRPr lang="ru-RU" sz="16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376" marR="5337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>
                          <a:effectLst/>
                        </a:rPr>
                        <a:t>84,2</a:t>
                      </a:r>
                      <a:endParaRPr lang="ru-RU" sz="16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376" marR="53376" marT="0" marB="0"/>
                </a:tc>
                <a:extLst>
                  <a:ext uri="{0D108BD9-81ED-4DB2-BD59-A6C34878D82A}">
                    <a16:rowId xmlns:a16="http://schemas.microsoft.com/office/drawing/2014/main" xmlns="" val="673831337"/>
                  </a:ext>
                </a:extLst>
              </a:tr>
              <a:tr h="310801"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  <a:buSzPts val="1100"/>
                        <a:buFont typeface="+mj-lt"/>
                        <a:buNone/>
                      </a:pPr>
                      <a:r>
                        <a:rPr lang="ru-RU" sz="1600" b="0" dirty="0" smtClean="0">
                          <a:effectLst/>
                        </a:rPr>
                        <a:t>2.</a:t>
                      </a:r>
                      <a:r>
                        <a:rPr lang="ru-RU" sz="1600" b="0" dirty="0">
                          <a:effectLst/>
                        </a:rPr>
                        <a:t> </a:t>
                      </a:r>
                      <a:endParaRPr lang="ru-RU" sz="16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376" marR="5337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>
                          <a:effectLst/>
                        </a:rPr>
                        <a:t>Уметь декодировать кодовую последовательность</a:t>
                      </a:r>
                      <a:endParaRPr lang="ru-RU" sz="16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376" marR="5337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>
                          <a:effectLst/>
                        </a:rPr>
                        <a:t>1.2.2</a:t>
                      </a:r>
                      <a:endParaRPr lang="ru-RU" sz="16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376" marR="5337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>
                          <a:effectLst/>
                        </a:rPr>
                        <a:t>Б</a:t>
                      </a:r>
                      <a:endParaRPr lang="ru-RU" sz="16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376" marR="5337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>
                          <a:effectLst/>
                        </a:rPr>
                        <a:t>95,2</a:t>
                      </a:r>
                      <a:endParaRPr lang="ru-RU" sz="16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376" marR="53376" marT="0" marB="0"/>
                </a:tc>
                <a:extLst>
                  <a:ext uri="{0D108BD9-81ED-4DB2-BD59-A6C34878D82A}">
                    <a16:rowId xmlns:a16="http://schemas.microsoft.com/office/drawing/2014/main" xmlns="" val="2937238887"/>
                  </a:ext>
                </a:extLst>
              </a:tr>
              <a:tr h="310801"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  <a:buSzPts val="1100"/>
                        <a:buFont typeface="+mj-lt"/>
                        <a:buNone/>
                      </a:pPr>
                      <a:r>
                        <a:rPr lang="ru-RU" sz="1600" b="0" dirty="0" smtClean="0">
                          <a:effectLst/>
                        </a:rPr>
                        <a:t>3.</a:t>
                      </a:r>
                      <a:r>
                        <a:rPr lang="ru-RU" sz="1600" b="0" dirty="0">
                          <a:effectLst/>
                        </a:rPr>
                        <a:t> </a:t>
                      </a:r>
                      <a:endParaRPr lang="ru-RU" sz="16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376" marR="5337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>
                          <a:effectLst/>
                        </a:rPr>
                        <a:t>Определять истинность составного высказывания</a:t>
                      </a:r>
                      <a:endParaRPr lang="ru-RU" sz="16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376" marR="5337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>
                          <a:effectLst/>
                        </a:rPr>
                        <a:t>1.3.3</a:t>
                      </a:r>
                      <a:endParaRPr lang="ru-RU" sz="16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376" marR="5337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>
                          <a:effectLst/>
                        </a:rPr>
                        <a:t>Б</a:t>
                      </a:r>
                      <a:endParaRPr lang="ru-RU" sz="16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376" marR="5337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>
                          <a:effectLst/>
                        </a:rPr>
                        <a:t>67,3</a:t>
                      </a:r>
                      <a:endParaRPr lang="ru-RU" sz="16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376" marR="53376" marT="0" marB="0"/>
                </a:tc>
                <a:extLst>
                  <a:ext uri="{0D108BD9-81ED-4DB2-BD59-A6C34878D82A}">
                    <a16:rowId xmlns:a16="http://schemas.microsoft.com/office/drawing/2014/main" xmlns="" val="1267598959"/>
                  </a:ext>
                </a:extLst>
              </a:tr>
              <a:tr h="310801"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  <a:buSzPts val="1100"/>
                        <a:buFont typeface="+mj-lt"/>
                        <a:buNone/>
                      </a:pPr>
                      <a:r>
                        <a:rPr lang="ru-RU" sz="1600" b="0" dirty="0" smtClean="0">
                          <a:effectLst/>
                        </a:rPr>
                        <a:t>4.</a:t>
                      </a:r>
                      <a:r>
                        <a:rPr lang="ru-RU" sz="1600" b="0" dirty="0">
                          <a:effectLst/>
                        </a:rPr>
                        <a:t> </a:t>
                      </a:r>
                      <a:endParaRPr lang="ru-RU" sz="16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376" marR="5337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>
                          <a:effectLst/>
                        </a:rPr>
                        <a:t>Анализировать простейшие модели объектов</a:t>
                      </a:r>
                      <a:endParaRPr lang="ru-RU" sz="16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376" marR="5337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>
                          <a:effectLst/>
                        </a:rPr>
                        <a:t>1.1.2</a:t>
                      </a:r>
                      <a:endParaRPr lang="ru-RU" sz="16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376" marR="5337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>
                          <a:effectLst/>
                        </a:rPr>
                        <a:t>Б</a:t>
                      </a:r>
                      <a:endParaRPr lang="ru-RU" sz="16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376" marR="5337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>
                          <a:effectLst/>
                        </a:rPr>
                        <a:t>82,7</a:t>
                      </a:r>
                      <a:endParaRPr lang="ru-RU" sz="16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376" marR="53376" marT="0" marB="0"/>
                </a:tc>
                <a:extLst>
                  <a:ext uri="{0D108BD9-81ED-4DB2-BD59-A6C34878D82A}">
                    <a16:rowId xmlns:a16="http://schemas.microsoft.com/office/drawing/2014/main" xmlns="" val="2282451448"/>
                  </a:ext>
                </a:extLst>
              </a:tr>
              <a:tr h="621602"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  <a:buSzPts val="1100"/>
                        <a:buFont typeface="+mj-lt"/>
                        <a:buNone/>
                      </a:pPr>
                      <a:r>
                        <a:rPr lang="ru-RU" sz="1600" b="0" dirty="0" smtClean="0">
                          <a:effectLst/>
                        </a:rPr>
                        <a:t>5.</a:t>
                      </a:r>
                      <a:r>
                        <a:rPr lang="ru-RU" sz="1600" b="0" dirty="0">
                          <a:effectLst/>
                        </a:rPr>
                        <a:t> </a:t>
                      </a:r>
                      <a:endParaRPr lang="ru-RU" sz="16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376" marR="5337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>
                          <a:effectLst/>
                        </a:rPr>
                        <a:t>Анализировать простые алгоритмы для конкретного исполнителя с фиксированным набором команд</a:t>
                      </a:r>
                      <a:endParaRPr lang="ru-RU" sz="16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376" marR="5337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>
                          <a:effectLst/>
                        </a:rPr>
                        <a:t>1.3.1</a:t>
                      </a:r>
                      <a:endParaRPr lang="ru-RU" sz="16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376" marR="5337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>
                          <a:effectLst/>
                        </a:rPr>
                        <a:t>Б</a:t>
                      </a:r>
                      <a:endParaRPr lang="ru-RU" sz="16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376" marR="5337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>
                          <a:effectLst/>
                        </a:rPr>
                        <a:t>86,6</a:t>
                      </a:r>
                      <a:endParaRPr lang="ru-RU" sz="16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376" marR="53376" marT="0" marB="0"/>
                </a:tc>
                <a:extLst>
                  <a:ext uri="{0D108BD9-81ED-4DB2-BD59-A6C34878D82A}">
                    <a16:rowId xmlns:a16="http://schemas.microsoft.com/office/drawing/2014/main" xmlns="" val="2751059479"/>
                  </a:ext>
                </a:extLst>
              </a:tr>
              <a:tr h="621602"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  <a:buSzPts val="1100"/>
                        <a:buFont typeface="+mj-lt"/>
                        <a:buNone/>
                      </a:pPr>
                      <a:r>
                        <a:rPr lang="ru-RU" sz="1600" b="0" dirty="0" smtClean="0">
                          <a:effectLst/>
                        </a:rPr>
                        <a:t>6</a:t>
                      </a:r>
                      <a:r>
                        <a:rPr lang="ru-RU" sz="1600" b="0" dirty="0">
                          <a:effectLst/>
                        </a:rPr>
                        <a:t> </a:t>
                      </a:r>
                      <a:endParaRPr lang="ru-RU" sz="16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376" marR="5337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>
                          <a:effectLst/>
                        </a:rPr>
                        <a:t>Формально исполнять алгоритмы, записанные на языке программирования</a:t>
                      </a:r>
                      <a:endParaRPr lang="ru-RU" sz="16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376" marR="5337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>
                          <a:effectLst/>
                        </a:rPr>
                        <a:t>1.3.1</a:t>
                      </a:r>
                      <a:endParaRPr lang="ru-RU" sz="16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376" marR="5337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>
                          <a:effectLst/>
                        </a:rPr>
                        <a:t>Б</a:t>
                      </a:r>
                      <a:endParaRPr lang="ru-RU" sz="16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376" marR="5337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>
                          <a:solidFill>
                            <a:srgbClr val="FF0000"/>
                          </a:solidFill>
                          <a:effectLst/>
                        </a:rPr>
                        <a:t>46</a:t>
                      </a:r>
                      <a:endParaRPr lang="ru-RU" sz="1600" b="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376" marR="53376" marT="0" marB="0"/>
                </a:tc>
                <a:extLst>
                  <a:ext uri="{0D108BD9-81ED-4DB2-BD59-A6C34878D82A}">
                    <a16:rowId xmlns:a16="http://schemas.microsoft.com/office/drawing/2014/main" xmlns="" val="65588276"/>
                  </a:ext>
                </a:extLst>
              </a:tr>
              <a:tr h="310801"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  <a:buSzPts val="1100"/>
                        <a:buFont typeface="+mj-lt"/>
                        <a:buNone/>
                      </a:pPr>
                      <a:r>
                        <a:rPr lang="ru-RU" sz="1600" b="0" dirty="0" smtClean="0">
                          <a:effectLst/>
                        </a:rPr>
                        <a:t>7.</a:t>
                      </a:r>
                      <a:r>
                        <a:rPr lang="ru-RU" sz="1600" b="0" dirty="0">
                          <a:effectLst/>
                        </a:rPr>
                        <a:t> </a:t>
                      </a:r>
                      <a:endParaRPr lang="ru-RU" sz="16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376" marR="5337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>
                          <a:effectLst/>
                        </a:rPr>
                        <a:t>Знать принципы адресации в сети Интернет</a:t>
                      </a:r>
                      <a:endParaRPr lang="ru-RU" sz="16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376" marR="5337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>
                          <a:effectLst/>
                        </a:rPr>
                        <a:t>2.7.3</a:t>
                      </a:r>
                      <a:endParaRPr lang="ru-RU" sz="16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376" marR="5337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>
                          <a:effectLst/>
                        </a:rPr>
                        <a:t>Б</a:t>
                      </a:r>
                      <a:endParaRPr lang="ru-RU" sz="16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376" marR="5337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>
                          <a:effectLst/>
                        </a:rPr>
                        <a:t>84</a:t>
                      </a:r>
                      <a:endParaRPr lang="ru-RU" sz="16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376" marR="53376" marT="0" marB="0"/>
                </a:tc>
                <a:extLst>
                  <a:ext uri="{0D108BD9-81ED-4DB2-BD59-A6C34878D82A}">
                    <a16:rowId xmlns:a16="http://schemas.microsoft.com/office/drawing/2014/main" xmlns="" val="1720582377"/>
                  </a:ext>
                </a:extLst>
              </a:tr>
              <a:tr h="310801"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  <a:buSzPts val="1100"/>
                        <a:buFont typeface="+mj-lt"/>
                        <a:buNone/>
                      </a:pPr>
                      <a:r>
                        <a:rPr lang="ru-RU" sz="1600" b="0" dirty="0" smtClean="0">
                          <a:effectLst/>
                        </a:rPr>
                        <a:t>8.</a:t>
                      </a:r>
                      <a:r>
                        <a:rPr lang="ru-RU" sz="1600" b="0" dirty="0">
                          <a:effectLst/>
                        </a:rPr>
                        <a:t> </a:t>
                      </a:r>
                      <a:endParaRPr lang="ru-RU" sz="16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376" marR="5337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>
                          <a:effectLst/>
                        </a:rPr>
                        <a:t>Понимать принципы поиска информации в Интернете</a:t>
                      </a:r>
                      <a:endParaRPr lang="ru-RU" sz="16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376" marR="5337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>
                          <a:effectLst/>
                        </a:rPr>
                        <a:t>2.4.1</a:t>
                      </a:r>
                      <a:endParaRPr lang="ru-RU" sz="16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376" marR="5337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>
                          <a:effectLst/>
                        </a:rPr>
                        <a:t>П</a:t>
                      </a:r>
                      <a:endParaRPr lang="ru-RU" sz="16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376" marR="5337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>
                          <a:solidFill>
                            <a:srgbClr val="FF0000"/>
                          </a:solidFill>
                          <a:effectLst/>
                        </a:rPr>
                        <a:t>40,9</a:t>
                      </a:r>
                      <a:endParaRPr lang="ru-RU" sz="1600" b="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376" marR="53376" marT="0" marB="0"/>
                </a:tc>
                <a:extLst>
                  <a:ext uri="{0D108BD9-81ED-4DB2-BD59-A6C34878D82A}">
                    <a16:rowId xmlns:a16="http://schemas.microsoft.com/office/drawing/2014/main" xmlns="" val="2370075007"/>
                  </a:ext>
                </a:extLst>
              </a:tr>
              <a:tr h="536081"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  <a:buSzPts val="1100"/>
                        <a:buFont typeface="+mj-lt"/>
                        <a:buNone/>
                      </a:pPr>
                      <a:r>
                        <a:rPr lang="ru-RU" sz="1600" b="0" dirty="0" smtClean="0">
                          <a:effectLst/>
                        </a:rPr>
                        <a:t>9.</a:t>
                      </a:r>
                      <a:r>
                        <a:rPr lang="ru-RU" sz="1600" b="0" dirty="0">
                          <a:effectLst/>
                        </a:rPr>
                        <a:t> </a:t>
                      </a:r>
                      <a:endParaRPr lang="ru-RU" sz="16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376" marR="5337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>
                          <a:effectLst/>
                        </a:rPr>
                        <a:t>Умение анализировать информацию, представленную в виде схем</a:t>
                      </a:r>
                      <a:endParaRPr lang="ru-RU" sz="16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376" marR="5337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>
                          <a:effectLst/>
                        </a:rPr>
                        <a:t>2.5.2</a:t>
                      </a:r>
                      <a:endParaRPr lang="ru-RU" sz="16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376" marR="5337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>
                          <a:effectLst/>
                        </a:rPr>
                        <a:t>П</a:t>
                      </a:r>
                      <a:endParaRPr lang="ru-RU" sz="16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376" marR="5337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>
                          <a:effectLst/>
                        </a:rPr>
                        <a:t>75,2</a:t>
                      </a:r>
                      <a:endParaRPr lang="ru-RU" sz="16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376" marR="53376" marT="0" marB="0"/>
                </a:tc>
                <a:extLst>
                  <a:ext uri="{0D108BD9-81ED-4DB2-BD59-A6C34878D82A}">
                    <a16:rowId xmlns:a16="http://schemas.microsoft.com/office/drawing/2014/main" xmlns="" val="2622963970"/>
                  </a:ext>
                </a:extLst>
              </a:tr>
              <a:tr h="310801"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  <a:buSzPts val="1100"/>
                        <a:buFont typeface="+mj-lt"/>
                        <a:buNone/>
                      </a:pPr>
                      <a:r>
                        <a:rPr lang="ru-RU" sz="1600" b="0" dirty="0" smtClean="0">
                          <a:effectLst/>
                        </a:rPr>
                        <a:t>10.</a:t>
                      </a:r>
                      <a:r>
                        <a:rPr lang="ru-RU" sz="1600" b="0" dirty="0">
                          <a:effectLst/>
                        </a:rPr>
                        <a:t> </a:t>
                      </a:r>
                      <a:endParaRPr lang="ru-RU" sz="16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376" marR="5337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>
                          <a:effectLst/>
                        </a:rPr>
                        <a:t>Записывать числа в различных системах счисления</a:t>
                      </a:r>
                      <a:endParaRPr lang="ru-RU" sz="16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376" marR="5337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>
                          <a:effectLst/>
                        </a:rPr>
                        <a:t>1.1.3</a:t>
                      </a:r>
                      <a:endParaRPr lang="ru-RU" sz="16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376" marR="5337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>
                          <a:effectLst/>
                        </a:rPr>
                        <a:t>Б</a:t>
                      </a:r>
                      <a:endParaRPr lang="ru-RU" sz="16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376" marR="5337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>
                          <a:effectLst/>
                        </a:rPr>
                        <a:t>67,2</a:t>
                      </a:r>
                      <a:endParaRPr lang="ru-RU" sz="16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376" marR="53376" marT="0" marB="0"/>
                </a:tc>
                <a:extLst>
                  <a:ext uri="{0D108BD9-81ED-4DB2-BD59-A6C34878D82A}">
                    <a16:rowId xmlns:a16="http://schemas.microsoft.com/office/drawing/2014/main" xmlns="" val="393054198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288149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Результаты выполнения заданий в разрезе проверяемых элементов содержания </a:t>
            </a:r>
            <a:endParaRPr 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39552" y="2060848"/>
            <a:ext cx="813690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ru-RU" sz="2400" b="1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ru-RU" sz="2400" b="1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ru-RU" sz="2400" b="1" dirty="0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C4F4A9-FD70-4D0F-BF51-BAD5DCB40A2B}" type="slidenum">
              <a:rPr lang="ru-RU" smtClean="0"/>
              <a:pPr/>
              <a:t>11</a:t>
            </a:fld>
            <a:endParaRPr lang="ru-RU"/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1390308" y="2060847"/>
            <a:ext cx="8133741" cy="470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14417503"/>
              </p:ext>
            </p:extLst>
          </p:nvPr>
        </p:nvGraphicFramePr>
        <p:xfrm>
          <a:off x="539552" y="1340763"/>
          <a:ext cx="8280919" cy="5548104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720080">
                  <a:extLst>
                    <a:ext uri="{9D8B030D-6E8A-4147-A177-3AD203B41FA5}">
                      <a16:colId xmlns:a16="http://schemas.microsoft.com/office/drawing/2014/main" xmlns="" val="4187336814"/>
                    </a:ext>
                  </a:extLst>
                </a:gridCol>
                <a:gridCol w="4797430">
                  <a:extLst>
                    <a:ext uri="{9D8B030D-6E8A-4147-A177-3AD203B41FA5}">
                      <a16:colId xmlns:a16="http://schemas.microsoft.com/office/drawing/2014/main" xmlns="" val="2697526143"/>
                    </a:ext>
                  </a:extLst>
                </a:gridCol>
                <a:gridCol w="719197">
                  <a:extLst>
                    <a:ext uri="{9D8B030D-6E8A-4147-A177-3AD203B41FA5}">
                      <a16:colId xmlns:a16="http://schemas.microsoft.com/office/drawing/2014/main" xmlns="" val="464728462"/>
                    </a:ext>
                  </a:extLst>
                </a:gridCol>
                <a:gridCol w="1079642">
                  <a:extLst>
                    <a:ext uri="{9D8B030D-6E8A-4147-A177-3AD203B41FA5}">
                      <a16:colId xmlns:a16="http://schemas.microsoft.com/office/drawing/2014/main" xmlns="" val="3906426772"/>
                    </a:ext>
                  </a:extLst>
                </a:gridCol>
                <a:gridCol w="964570">
                  <a:extLst>
                    <a:ext uri="{9D8B030D-6E8A-4147-A177-3AD203B41FA5}">
                      <a16:colId xmlns:a16="http://schemas.microsoft.com/office/drawing/2014/main" xmlns="" val="3192136140"/>
                    </a:ext>
                  </a:extLst>
                </a:gridCol>
              </a:tblGrid>
              <a:tr h="76572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№№ задания 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376" marR="5337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Предметный результат обучения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376" marR="5337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spc="-30">
                          <a:effectLst/>
                        </a:rPr>
                        <a:t>КЭС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376" marR="5337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spc="-30">
                          <a:effectLst/>
                        </a:rPr>
                        <a:t>Уровень сложности 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376" marR="5337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spc="-30">
                          <a:effectLst/>
                        </a:rPr>
                        <a:t>% вы-полнения задания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376" marR="53376" marT="0" marB="0"/>
                </a:tc>
                <a:extLst>
                  <a:ext uri="{0D108BD9-81ED-4DB2-BD59-A6C34878D82A}">
                    <a16:rowId xmlns:a16="http://schemas.microsoft.com/office/drawing/2014/main" xmlns="" val="2787624630"/>
                  </a:ext>
                </a:extLst>
              </a:tr>
              <a:tr h="609929"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  <a:buSzPts val="1100"/>
                        <a:buFont typeface="+mj-lt"/>
                        <a:buNone/>
                      </a:pPr>
                      <a:r>
                        <a:rPr lang="ru-RU" sz="1800" b="1" dirty="0" smtClean="0">
                          <a:effectLst/>
                        </a:rPr>
                        <a:t>11.</a:t>
                      </a:r>
                      <a:r>
                        <a:rPr lang="ru-RU" sz="1800" b="1" dirty="0">
                          <a:effectLst/>
                        </a:rPr>
                        <a:t> </a:t>
                      </a:r>
                      <a:endParaRPr lang="ru-RU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376" marR="5337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</a:rPr>
                        <a:t>Поиск информации в файлах и каталогах компьютера</a:t>
                      </a:r>
                      <a:endParaRPr lang="ru-RU" sz="18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376" marR="5337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</a:rPr>
                        <a:t>2.4.1</a:t>
                      </a:r>
                      <a:endParaRPr lang="ru-RU" sz="18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376" marR="5337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</a:rPr>
                        <a:t>Б</a:t>
                      </a:r>
                      <a:endParaRPr lang="ru-RU" sz="18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376" marR="5337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75,8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376" marR="53376" marT="0" marB="0"/>
                </a:tc>
                <a:extLst>
                  <a:ext uri="{0D108BD9-81ED-4DB2-BD59-A6C34878D82A}">
                    <a16:rowId xmlns:a16="http://schemas.microsoft.com/office/drawing/2014/main" xmlns="" val="4168633977"/>
                  </a:ext>
                </a:extLst>
              </a:tr>
              <a:tr h="914893"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  <a:buSzPts val="1100"/>
                        <a:buFont typeface="+mj-lt"/>
                        <a:buNone/>
                      </a:pPr>
                      <a:r>
                        <a:rPr lang="ru-RU" sz="1800" b="1" dirty="0" smtClean="0">
                          <a:effectLst/>
                        </a:rPr>
                        <a:t>12.</a:t>
                      </a:r>
                      <a:r>
                        <a:rPr lang="ru-RU" sz="1800" b="1" dirty="0">
                          <a:effectLst/>
                        </a:rPr>
                        <a:t> </a:t>
                      </a:r>
                      <a:endParaRPr lang="ru-RU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376" marR="5337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</a:rPr>
                        <a:t>Определение количества и информационного объема файлов, отобранных по некоторому условию</a:t>
                      </a:r>
                      <a:endParaRPr lang="ru-RU" sz="18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376" marR="5337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</a:rPr>
                        <a:t>2.1.2</a:t>
                      </a:r>
                      <a:endParaRPr lang="ru-RU" sz="18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376" marR="5337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</a:rPr>
                        <a:t>Б</a:t>
                      </a:r>
                      <a:endParaRPr lang="ru-RU" sz="18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376" marR="5337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FF0000"/>
                          </a:solidFill>
                          <a:effectLst/>
                        </a:rPr>
                        <a:t>43,8</a:t>
                      </a:r>
                      <a:endParaRPr lang="ru-RU" sz="12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376" marR="53376" marT="0" marB="0"/>
                </a:tc>
                <a:extLst>
                  <a:ext uri="{0D108BD9-81ED-4DB2-BD59-A6C34878D82A}">
                    <a16:rowId xmlns:a16="http://schemas.microsoft.com/office/drawing/2014/main" xmlns="" val="48503334"/>
                  </a:ext>
                </a:extLst>
              </a:tr>
              <a:tr h="609929"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  <a:buSzPts val="1100"/>
                        <a:buFont typeface="+mj-lt"/>
                        <a:buNone/>
                      </a:pPr>
                      <a:r>
                        <a:rPr lang="ru-RU" sz="1800" b="1" dirty="0" smtClean="0">
                          <a:effectLst/>
                        </a:rPr>
                        <a:t>13.</a:t>
                      </a:r>
                      <a:r>
                        <a:rPr lang="ru-RU" sz="1800" b="1" dirty="0">
                          <a:effectLst/>
                        </a:rPr>
                        <a:t> </a:t>
                      </a:r>
                      <a:endParaRPr lang="ru-RU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376" marR="5337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</a:rPr>
                        <a:t>Создавать презентации (13.1) или создавать текстовый документ (13.2)</a:t>
                      </a:r>
                      <a:endParaRPr lang="ru-RU" sz="18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376" marR="5337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</a:rPr>
                        <a:t>2.7.1</a:t>
                      </a:r>
                      <a:endParaRPr lang="ru-RU" sz="18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376" marR="5337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</a:rPr>
                        <a:t>П</a:t>
                      </a:r>
                      <a:endParaRPr lang="ru-RU" sz="18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376" marR="5337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60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376" marR="53376" marT="0" marB="0"/>
                </a:tc>
                <a:extLst>
                  <a:ext uri="{0D108BD9-81ED-4DB2-BD59-A6C34878D82A}">
                    <a16:rowId xmlns:a16="http://schemas.microsoft.com/office/drawing/2014/main" xmlns="" val="1068938932"/>
                  </a:ext>
                </a:extLst>
              </a:tr>
              <a:tr h="914893"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  <a:buSzPts val="1100"/>
                        <a:buFont typeface="+mj-lt"/>
                        <a:buNone/>
                      </a:pPr>
                      <a:r>
                        <a:rPr lang="ru-RU" sz="1800" b="1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14.</a:t>
                      </a:r>
                    </a:p>
                  </a:txBody>
                  <a:tcPr marL="53376" marR="5337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</a:rPr>
                        <a:t>Умение проводить обработку большого массива данных с использованием средств электронной таблицы</a:t>
                      </a:r>
                      <a:endParaRPr lang="ru-RU" sz="18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376" marR="5337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</a:rPr>
                        <a:t>2.6.1</a:t>
                      </a:r>
                      <a:endParaRPr lang="ru-RU" sz="18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376" marR="5337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</a:rPr>
                        <a:t>В</a:t>
                      </a:r>
                      <a:endParaRPr lang="ru-RU" sz="18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376" marR="5337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FF0000"/>
                          </a:solidFill>
                          <a:effectLst/>
                        </a:rPr>
                        <a:t>28,6</a:t>
                      </a:r>
                      <a:endParaRPr lang="ru-RU" sz="12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376" marR="53376" marT="0" marB="0"/>
                </a:tc>
                <a:extLst>
                  <a:ext uri="{0D108BD9-81ED-4DB2-BD59-A6C34878D82A}">
                    <a16:rowId xmlns:a16="http://schemas.microsoft.com/office/drawing/2014/main" xmlns="" val="3975167102"/>
                  </a:ext>
                </a:extLst>
              </a:tr>
              <a:tr h="1701872"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  <a:buSzPts val="1100"/>
                        <a:buFont typeface="+mj-lt"/>
                        <a:buNone/>
                      </a:pPr>
                      <a:r>
                        <a:rPr lang="ru-RU" sz="1800" b="1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15.</a:t>
                      </a:r>
                      <a:endParaRPr lang="ru-RU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376" marR="5337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</a:rPr>
                        <a:t>Создавать и выполнять программы для заданного исполнителя (15.1) или на универсальном языке программирования (15.2)</a:t>
                      </a:r>
                      <a:endParaRPr lang="ru-RU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376" marR="5337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</a:rPr>
                        <a:t>1.3.1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</a:rPr>
                        <a:t>1.3.2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</a:rPr>
                        <a:t>1.3.3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</a:rPr>
                        <a:t>1.3.4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</a:rPr>
                        <a:t>1.3.5</a:t>
                      </a:r>
                      <a:endParaRPr lang="ru-RU" sz="18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376" marR="5337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</a:rPr>
                        <a:t>В</a:t>
                      </a:r>
                      <a:endParaRPr lang="ru-RU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376" marR="5337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FF0000"/>
                          </a:solidFill>
                          <a:effectLst/>
                        </a:rPr>
                        <a:t>41,1</a:t>
                      </a:r>
                      <a:endParaRPr lang="ru-RU" sz="12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376" marR="53376" marT="0" marB="0"/>
                </a:tc>
                <a:extLst>
                  <a:ext uri="{0D108BD9-81ED-4DB2-BD59-A6C34878D82A}">
                    <a16:rowId xmlns:a16="http://schemas.microsoft.com/office/drawing/2014/main" xmlns="" val="237156067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090569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Средний процент выполнения заданий диагностической работы </a:t>
            </a:r>
            <a:b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информатике по уровням сложности </a:t>
            </a:r>
            <a:endParaRPr lang="ru-RU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39552" y="2060848"/>
            <a:ext cx="813690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ru-RU" sz="2400" b="1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ru-RU" sz="2400" b="1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ru-RU" sz="2400" b="1" dirty="0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C4F4A9-FD70-4D0F-BF51-BAD5DCB40A2B}" type="slidenum">
              <a:rPr lang="ru-RU" smtClean="0"/>
              <a:pPr/>
              <a:t>12</a:t>
            </a:fld>
            <a:endParaRPr lang="ru-RU"/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1390308" y="2060847"/>
            <a:ext cx="8133741" cy="470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681064" y="2204863"/>
            <a:ext cx="8305092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8" name="Объект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24237496"/>
              </p:ext>
            </p:extLst>
          </p:nvPr>
        </p:nvGraphicFramePr>
        <p:xfrm>
          <a:off x="681063" y="2204864"/>
          <a:ext cx="8419189" cy="316835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9" name="Диаграмма" r:id="rId4" imgW="5391285" imgH="2028945" progId="MSGraph.Chart.8">
                  <p:embed/>
                </p:oleObj>
              </mc:Choice>
              <mc:Fallback>
                <p:oleObj name="Диаграмма" r:id="rId4" imgW="5391285" imgH="2028945" progId="MSGraph.Chart.8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1063" y="2204864"/>
                        <a:ext cx="8419189" cy="316835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8054763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Средний процент выполнения заданий диагностической работы </a:t>
            </a:r>
            <a:b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информатике в разрезе частей (%)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39552" y="2060848"/>
            <a:ext cx="813690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ru-RU" sz="2400" b="1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ru-RU" sz="2400" b="1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ru-RU" sz="2400" b="1" dirty="0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C4F4A9-FD70-4D0F-BF51-BAD5DCB40A2B}" type="slidenum">
              <a:rPr lang="ru-RU" smtClean="0"/>
              <a:pPr/>
              <a:t>13</a:t>
            </a:fld>
            <a:endParaRPr lang="ru-RU"/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1390308" y="2060847"/>
            <a:ext cx="8133741" cy="470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681064" y="2204863"/>
            <a:ext cx="8305092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487882" y="2319623"/>
            <a:ext cx="7646412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9" name="Объект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53755203"/>
              </p:ext>
            </p:extLst>
          </p:nvPr>
        </p:nvGraphicFramePr>
        <p:xfrm>
          <a:off x="487882" y="2319624"/>
          <a:ext cx="7971858" cy="312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7" name="Диаграмма" r:id="rId4" imgW="4810148" imgH="1885950" progId="MSGraph.Chart.8">
                  <p:embed/>
                </p:oleObj>
              </mc:Choice>
              <mc:Fallback>
                <p:oleObj name="Диаграмма" r:id="rId4" imgW="4810148" imgH="1885950" progId="MSGraph.Chart.8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7882" y="2319624"/>
                        <a:ext cx="7971858" cy="31256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960202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7594" y="230653"/>
            <a:ext cx="7886700" cy="1325563"/>
          </a:xfrm>
        </p:spPr>
        <p:txBody>
          <a:bodyPr>
            <a:normAutofit/>
          </a:bodyPr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Количество учащихся, справившихся с тестовыми заданиями части 1 диагностической работы на достаточном уровне, в разрезе ОО (%)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39552" y="2060848"/>
            <a:ext cx="813690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ru-RU" sz="2400" b="1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ru-RU" sz="2400" b="1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ru-RU" sz="2400" b="1" dirty="0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C4F4A9-FD70-4D0F-BF51-BAD5DCB40A2B}" type="slidenum">
              <a:rPr lang="ru-RU" smtClean="0"/>
              <a:pPr/>
              <a:t>14</a:t>
            </a:fld>
            <a:endParaRPr lang="ru-RU"/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1390308" y="2060847"/>
            <a:ext cx="8133741" cy="470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681064" y="2204863"/>
            <a:ext cx="8305092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487882" y="2319623"/>
            <a:ext cx="7646412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0567223"/>
              </p:ext>
            </p:extLst>
          </p:nvPr>
        </p:nvGraphicFramePr>
        <p:xfrm>
          <a:off x="611558" y="1556217"/>
          <a:ext cx="7992889" cy="468109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116180">
                  <a:extLst>
                    <a:ext uri="{9D8B030D-6E8A-4147-A177-3AD203B41FA5}">
                      <a16:colId xmlns:a16="http://schemas.microsoft.com/office/drawing/2014/main" xmlns="" val="2995111680"/>
                    </a:ext>
                  </a:extLst>
                </a:gridCol>
                <a:gridCol w="5054119">
                  <a:extLst>
                    <a:ext uri="{9D8B030D-6E8A-4147-A177-3AD203B41FA5}">
                      <a16:colId xmlns:a16="http://schemas.microsoft.com/office/drawing/2014/main" xmlns="" val="3999276015"/>
                    </a:ext>
                  </a:extLst>
                </a:gridCol>
                <a:gridCol w="822590">
                  <a:extLst>
                    <a:ext uri="{9D8B030D-6E8A-4147-A177-3AD203B41FA5}">
                      <a16:colId xmlns:a16="http://schemas.microsoft.com/office/drawing/2014/main" xmlns="" val="2715295082"/>
                    </a:ext>
                  </a:extLst>
                </a:gridCol>
              </a:tblGrid>
              <a:tr h="170948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Процент  учащихся, справившихся с заданиями части 1 диагностической работы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ОО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Кол-во ОО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2818306719"/>
                  </a:ext>
                </a:extLst>
              </a:tr>
              <a:tr h="32567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</a:rPr>
                        <a:t>21-30%</a:t>
                      </a:r>
                      <a:endParaRPr lang="ru-RU" sz="18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</a:rPr>
                        <a:t>№ 5</a:t>
                      </a:r>
                      <a:endParaRPr lang="ru-RU" sz="18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</a:rPr>
                        <a:t>1</a:t>
                      </a:r>
                      <a:endParaRPr lang="ru-RU" sz="18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3103816042"/>
                  </a:ext>
                </a:extLst>
              </a:tr>
              <a:tr h="32567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</a:rPr>
                        <a:t>41-50%</a:t>
                      </a:r>
                      <a:endParaRPr lang="ru-RU" sz="18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</a:rPr>
                        <a:t>№№ 4, 48</a:t>
                      </a:r>
                      <a:endParaRPr lang="ru-RU" sz="18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</a:rPr>
                        <a:t>2</a:t>
                      </a:r>
                      <a:endParaRPr lang="ru-RU" sz="18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4245057716"/>
                  </a:ext>
                </a:extLst>
              </a:tr>
              <a:tr h="32567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</a:rPr>
                        <a:t>51-60%</a:t>
                      </a:r>
                      <a:endParaRPr lang="ru-RU" sz="18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</a:rPr>
                        <a:t>№№ 43, 71, 115</a:t>
                      </a:r>
                      <a:endParaRPr lang="ru-RU" sz="18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</a:rPr>
                        <a:t>3</a:t>
                      </a:r>
                      <a:endParaRPr lang="ru-RU" sz="18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2641335738"/>
                  </a:ext>
                </a:extLst>
              </a:tr>
              <a:tr h="67162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</a:rPr>
                        <a:t>61-70%</a:t>
                      </a:r>
                      <a:endParaRPr lang="ru-RU" sz="18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</a:rPr>
                        <a:t>№№ 14, 15, 28, 41, 68, 73, 75, 89, 102,103, 118, 142, 147, 152, ОЦ 1, ОЦ 2</a:t>
                      </a:r>
                      <a:endParaRPr lang="ru-RU" sz="18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</a:rPr>
                        <a:t>16</a:t>
                      </a:r>
                      <a:endParaRPr lang="ru-RU" sz="18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682218638"/>
                  </a:ext>
                </a:extLst>
              </a:tr>
              <a:tr h="67162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</a:rPr>
                        <a:t>71-80%</a:t>
                      </a:r>
                      <a:endParaRPr lang="ru-RU" sz="18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</a:rPr>
                        <a:t>№№ 26, 46, 51, 54, 82, 88, 94, 95, 116, 121, 131, 141, 148, 151, 153, ОЦ «НЬЮТОН»</a:t>
                      </a:r>
                      <a:endParaRPr lang="ru-RU" sz="18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</a:rPr>
                        <a:t>16</a:t>
                      </a:r>
                      <a:endParaRPr lang="ru-RU" sz="18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98978505"/>
                  </a:ext>
                </a:extLst>
              </a:tr>
              <a:tr h="32567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</a:rPr>
                        <a:t>81-90%</a:t>
                      </a:r>
                      <a:endParaRPr lang="ru-RU" sz="18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</a:rPr>
                        <a:t>№№ 37, 45, 67, 76, 77, 80, 84, 100, 120</a:t>
                      </a:r>
                      <a:endParaRPr lang="ru-RU" sz="18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</a:rPr>
                        <a:t>9</a:t>
                      </a:r>
                      <a:endParaRPr lang="ru-RU" sz="18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2967986369"/>
                  </a:ext>
                </a:extLst>
              </a:tr>
              <a:tr h="32567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</a:rPr>
                        <a:t>91-96%</a:t>
                      </a:r>
                      <a:endParaRPr lang="ru-RU" sz="18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</a:rPr>
                        <a:t>№№ 11, 31, 97, 124</a:t>
                      </a:r>
                      <a:endParaRPr lang="ru-RU" sz="18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</a:rPr>
                        <a:t>4</a:t>
                      </a:r>
                      <a:endParaRPr lang="ru-RU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203895315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050321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7594" y="230653"/>
            <a:ext cx="7886700" cy="1325563"/>
          </a:xfrm>
        </p:spPr>
        <p:txBody>
          <a:bodyPr>
            <a:normAutofit/>
          </a:bodyPr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Количество учащихся, справившихся с тестовыми заданиями части 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диагностической работы на достаточном уровне, в разрезе ОО (%)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39552" y="2060848"/>
            <a:ext cx="813690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ru-RU" sz="2400" b="1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ru-RU" sz="2400" b="1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ru-RU" sz="2400" b="1" dirty="0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C4F4A9-FD70-4D0F-BF51-BAD5DCB40A2B}" type="slidenum">
              <a:rPr lang="ru-RU" smtClean="0"/>
              <a:pPr/>
              <a:t>15</a:t>
            </a:fld>
            <a:endParaRPr lang="ru-RU"/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1390308" y="2060847"/>
            <a:ext cx="8133741" cy="470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681064" y="2204863"/>
            <a:ext cx="8305092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487882" y="2319623"/>
            <a:ext cx="7646412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9" name="Таблица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3137677"/>
              </p:ext>
            </p:extLst>
          </p:nvPr>
        </p:nvGraphicFramePr>
        <p:xfrm>
          <a:off x="395536" y="1556214"/>
          <a:ext cx="8208912" cy="512295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172021">
                  <a:extLst>
                    <a:ext uri="{9D8B030D-6E8A-4147-A177-3AD203B41FA5}">
                      <a16:colId xmlns:a16="http://schemas.microsoft.com/office/drawing/2014/main" xmlns="" val="713032193"/>
                    </a:ext>
                  </a:extLst>
                </a:gridCol>
                <a:gridCol w="5066631">
                  <a:extLst>
                    <a:ext uri="{9D8B030D-6E8A-4147-A177-3AD203B41FA5}">
                      <a16:colId xmlns:a16="http://schemas.microsoft.com/office/drawing/2014/main" xmlns="" val="2409579199"/>
                    </a:ext>
                  </a:extLst>
                </a:gridCol>
                <a:gridCol w="970260">
                  <a:extLst>
                    <a:ext uri="{9D8B030D-6E8A-4147-A177-3AD203B41FA5}">
                      <a16:colId xmlns:a16="http://schemas.microsoft.com/office/drawing/2014/main" xmlns="" val="426100882"/>
                    </a:ext>
                  </a:extLst>
                </a:gridCol>
              </a:tblGrid>
              <a:tr h="154471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Процент  учащихся, справившихся с заданиями части 1 диагностической работы</a:t>
                      </a:r>
                      <a:endParaRPr lang="ru-RU" sz="18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ОО</a:t>
                      </a:r>
                      <a:endParaRPr lang="ru-RU" sz="18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Кол-во ОО</a:t>
                      </a:r>
                      <a:endParaRPr lang="ru-RU" sz="18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1906440357"/>
                  </a:ext>
                </a:extLst>
              </a:tr>
              <a:tr h="29428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0%</a:t>
                      </a:r>
                      <a:endParaRPr lang="ru-RU" sz="18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 103</a:t>
                      </a:r>
                      <a:endParaRPr lang="ru-RU" sz="18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8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259090375"/>
                  </a:ext>
                </a:extLst>
              </a:tr>
              <a:tr h="29428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1-10%</a:t>
                      </a:r>
                      <a:endParaRPr lang="ru-RU" sz="18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№№ 5, 115</a:t>
                      </a:r>
                      <a:endParaRPr lang="ru-RU" sz="18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8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552943287"/>
                  </a:ext>
                </a:extLst>
              </a:tr>
              <a:tr h="29428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11-20%</a:t>
                      </a:r>
                      <a:endParaRPr lang="ru-RU" sz="18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 48</a:t>
                      </a:r>
                      <a:endParaRPr lang="ru-RU" sz="18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8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215436255"/>
                  </a:ext>
                </a:extLst>
              </a:tr>
              <a:tr h="29428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21-30%</a:t>
                      </a:r>
                      <a:endParaRPr lang="ru-RU" sz="18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№№ 4, 71, 118</a:t>
                      </a:r>
                      <a:endParaRPr lang="ru-RU" sz="18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8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3964814163"/>
                  </a:ext>
                </a:extLst>
              </a:tr>
              <a:tr h="29428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31-40%</a:t>
                      </a:r>
                      <a:endParaRPr lang="ru-RU" sz="18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№№ 28, 41, 55, 75, 142, 147, ОЦ 1</a:t>
                      </a:r>
                      <a:endParaRPr lang="ru-RU" sz="18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ru-RU" sz="18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437067983"/>
                  </a:ext>
                </a:extLst>
              </a:tr>
              <a:tr h="60689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41-50%</a:t>
                      </a:r>
                      <a:endParaRPr lang="ru-RU" sz="18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№№ 14, 43, 54, 68, 73, 88, 94, 121, 124, 141, 148, 151, 152, ОЦ 2, ОЦ «НЬЮТОН»</a:t>
                      </a:r>
                      <a:endParaRPr lang="ru-RU" sz="18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</a:t>
                      </a:r>
                      <a:endParaRPr lang="ru-RU" sz="18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2517192740"/>
                  </a:ext>
                </a:extLst>
              </a:tr>
              <a:tr h="29428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51-60%</a:t>
                      </a:r>
                      <a:endParaRPr lang="ru-RU" sz="18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№№ 15, 26, 51, 89, 95, 100, 102, 116, 120, 153</a:t>
                      </a:r>
                      <a:endParaRPr lang="ru-RU" sz="18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ru-RU" sz="18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694619553"/>
                  </a:ext>
                </a:extLst>
              </a:tr>
              <a:tr h="29428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61-70%</a:t>
                      </a:r>
                      <a:endParaRPr lang="ru-RU" sz="18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№№ 45, 76, 82, 84, 131 </a:t>
                      </a:r>
                      <a:endParaRPr lang="ru-RU" sz="18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8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3608758091"/>
                  </a:ext>
                </a:extLst>
              </a:tr>
              <a:tr h="29428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71-80%</a:t>
                      </a:r>
                      <a:endParaRPr lang="ru-RU" sz="18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№№ 37, 77, 80, 97</a:t>
                      </a:r>
                      <a:endParaRPr lang="ru-RU" sz="18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8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3079137076"/>
                  </a:ext>
                </a:extLst>
              </a:tr>
              <a:tr h="29428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81-90%</a:t>
                      </a:r>
                      <a:endParaRPr lang="ru-RU" sz="18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№№ 11, 31, 67</a:t>
                      </a:r>
                      <a:endParaRPr lang="ru-RU" sz="18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8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216356213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19079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60781" y="225267"/>
            <a:ext cx="7886700" cy="1325563"/>
          </a:xfrm>
        </p:spPr>
        <p:txBody>
          <a:bodyPr>
            <a:normAutofit/>
          </a:bodyPr>
          <a:lstStyle/>
          <a:p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Рекомендации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39552" y="2060848"/>
            <a:ext cx="813690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ru-RU" sz="2400" b="1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ru-RU" sz="2400" b="1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ru-RU" sz="2400" b="1" dirty="0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C4F4A9-FD70-4D0F-BF51-BAD5DCB40A2B}" type="slidenum">
              <a:rPr lang="ru-RU" smtClean="0"/>
              <a:pPr/>
              <a:t>16</a:t>
            </a:fld>
            <a:endParaRPr lang="ru-RU"/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1390308" y="2060847"/>
            <a:ext cx="8133741" cy="470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681064" y="2204863"/>
            <a:ext cx="8305092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487882" y="2319623"/>
            <a:ext cx="7646412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440272" y="1556216"/>
            <a:ext cx="7848872" cy="5170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88645" algn="just">
              <a:lnSpc>
                <a:spcPct val="150000"/>
              </a:lnSpc>
              <a:spcAft>
                <a:spcPts val="0"/>
              </a:spcAft>
              <a:tabLst>
                <a:tab pos="540385" algn="l"/>
              </a:tabLs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использовать при подготовке к ОГЭ в 2021 году материалы сайтов: ФИПИ (</a:t>
            </a:r>
            <a:r>
              <a:rPr lang="ru-RU" sz="2000" b="1" u="sng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https://fipi.ru/oge</a:t>
            </a:r>
            <a:r>
              <a:rPr lang="ru-RU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); РЕШУОГЭ (</a:t>
            </a:r>
            <a:r>
              <a:rPr lang="ru-RU" sz="2000" b="1" u="sng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https://inf-oge.sdamgia.ru</a:t>
            </a:r>
            <a:r>
              <a:rPr lang="ru-RU" sz="2000" b="1" u="sng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/</a:t>
            </a:r>
            <a:r>
              <a:rPr lang="ru-RU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); сайта Константина Полякова  (</a:t>
            </a:r>
            <a:r>
              <a:rPr lang="ru-RU" sz="2000" b="1" u="sng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5"/>
              </a:rPr>
              <a:t>https://kpolyakov.spb.ru</a:t>
            </a:r>
            <a:r>
              <a:rPr lang="ru-RU" sz="2000" b="1" u="sng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5"/>
              </a:rPr>
              <a:t>/</a:t>
            </a:r>
            <a:r>
              <a:rPr lang="ru-RU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);</a:t>
            </a:r>
            <a:endParaRPr lang="ru-RU" sz="16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588645" algn="just">
              <a:lnSpc>
                <a:spcPct val="150000"/>
              </a:lnSpc>
              <a:spcAft>
                <a:spcPts val="0"/>
              </a:spcAft>
              <a:tabLst>
                <a:tab pos="540385" algn="l"/>
              </a:tabLst>
            </a:pPr>
            <a:r>
              <a:rPr lang="ru-RU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учесть при подготовке к ОГЭ в 2021 году особенности оценивания практической части экзаменационной работы (</a:t>
            </a:r>
            <a:r>
              <a:rPr lang="ru-RU" sz="2000" b="1" u="sng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6"/>
              </a:rPr>
              <a:t>https://fipi.ru/oge/dlya-predmetnyh-komissiy-subektov-rf#!/tab/173940378-5</a:t>
            </a:r>
            <a:r>
              <a:rPr lang="ru-RU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);</a:t>
            </a:r>
            <a:endParaRPr lang="ru-RU" sz="16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588645" algn="just">
              <a:lnSpc>
                <a:spcPct val="150000"/>
              </a:lnSpc>
              <a:spcAft>
                <a:spcPts val="0"/>
              </a:spcAft>
              <a:tabLst>
                <a:tab pos="540385" algn="l"/>
              </a:tabLst>
            </a:pPr>
            <a:r>
              <a:rPr lang="ru-RU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вести разъяснительную работу с обучающимися с целью обеспечения осознанного выбора экзамена и исключения элемента случайности.</a:t>
            </a:r>
            <a:endParaRPr lang="ru-RU" sz="16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043297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28650" y="692696"/>
            <a:ext cx="7886700" cy="548426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ru-RU" sz="5400" dirty="0" smtClean="0">
              <a:solidFill>
                <a:srgbClr val="FF0000"/>
              </a:solidFill>
            </a:endParaRPr>
          </a:p>
          <a:p>
            <a:pPr marL="0" indent="0" algn="ctr">
              <a:buNone/>
            </a:pPr>
            <a:r>
              <a:rPr lang="ru-RU" sz="5400" dirty="0" smtClean="0">
                <a:solidFill>
                  <a:srgbClr val="FF0000"/>
                </a:solidFill>
              </a:rPr>
              <a:t>Спасибо за внимание!</a:t>
            </a:r>
          </a:p>
          <a:p>
            <a:pPr marL="0" indent="0" algn="ctr">
              <a:buNone/>
            </a:pPr>
            <a:endParaRPr lang="ru-RU" sz="4800" dirty="0" smtClean="0">
              <a:solidFill>
                <a:srgbClr val="FF0000"/>
              </a:solidFill>
            </a:endParaRPr>
          </a:p>
          <a:p>
            <a:pPr marL="0" indent="0" algn="r">
              <a:buNone/>
            </a:pPr>
            <a:endParaRPr lang="ru-RU" sz="2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r">
              <a:buNone/>
            </a:pPr>
            <a:r>
              <a:rPr lang="ru-RU" sz="2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Таран Татьяна Васильевна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 algn="r">
              <a:buNone/>
            </a:pP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заместитель директора по УВР </a:t>
            </a:r>
          </a:p>
          <a:p>
            <a:pPr marL="0" indent="0" algn="r">
              <a:buNone/>
            </a:pP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МАОУ «Лицей № 82 г. Челябинска»</a:t>
            </a:r>
          </a:p>
          <a:p>
            <a:pPr marL="0" indent="0" algn="r">
              <a:buNone/>
            </a:pP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Тел. +7 (351)218-82-91</a:t>
            </a:r>
          </a:p>
          <a:p>
            <a:pPr marL="0" indent="0" algn="r">
              <a:buNone/>
            </a:pP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licey_82@mail.ru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C4F4A9-FD70-4D0F-BF51-BAD5DCB40A2B}" type="slidenum">
              <a:rPr lang="ru-RU" smtClean="0"/>
              <a:pPr/>
              <a:t>17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088960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Нормативные основания проведения диагностических работ в 10-х классах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39552" y="2060848"/>
            <a:ext cx="8136904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приказ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Министерства образования и науки Челябинской области от 14.09.2020 г. «О проведении диагностических работ по образовательным программам основного общего образования для обучающихся 10-х классов в общеобразовательных организациях Челябинской области в 2020/2021 учебном году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приказ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Комитета по делам образования города Челябинска от 17.09.2020 г. № 1630-у «О проведении диагностических работ по образовательным программам основного общего образования для обучающихся 10-х классов в общеобразовательных организациях в 2020 году» </a:t>
            </a:r>
            <a:endPara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C4F4A9-FD70-4D0F-BF51-BAD5DCB40A2B}" type="slidenum">
              <a:rPr lang="ru-RU" smtClean="0"/>
              <a:pPr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955433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Особенности проведения диагностической работы по информатике в 10 классах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39552" y="2060848"/>
            <a:ext cx="8136904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400" b="1" dirty="0" smtClean="0"/>
              <a:t>Новая модель контрольно-измерительных материалов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ru-RU" sz="2400" b="1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400" b="1" dirty="0" smtClean="0"/>
              <a:t>Наличие практической части, выполняемой на компьютере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ru-RU" sz="2400" b="1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ru-RU" sz="2400" b="1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ru-RU" sz="2400" b="1" dirty="0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C4F4A9-FD70-4D0F-BF51-BAD5DCB40A2B}" type="slidenum">
              <a:rPr lang="ru-RU" smtClean="0"/>
              <a:pPr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663197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Особенности проведения диагностической работы по информатике в 10 классах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39552" y="2060848"/>
            <a:ext cx="8136904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/>
              <a:t>Часть 1</a:t>
            </a:r>
            <a:r>
              <a:rPr lang="ru-RU" dirty="0"/>
              <a:t> выполняется без использования компьютера и содержит 10 заданий. Ответы переносятся в бланк. Каждое правильно выполненное задание оценивается в 1 балл:</a:t>
            </a:r>
          </a:p>
          <a:p>
            <a:r>
              <a:rPr lang="ru-RU" dirty="0"/>
              <a:t>Задание №1. Определение объема памяти, необходимого для хранения информации.</a:t>
            </a:r>
          </a:p>
          <a:p>
            <a:r>
              <a:rPr lang="ru-RU" dirty="0"/>
              <a:t>Задание №2. Кодирование и декодирование информации.</a:t>
            </a:r>
          </a:p>
          <a:p>
            <a:r>
              <a:rPr lang="ru-RU" dirty="0"/>
              <a:t>Задание №3. Определение истинности логического выражения.</a:t>
            </a:r>
          </a:p>
          <a:p>
            <a:r>
              <a:rPr lang="ru-RU" dirty="0"/>
              <a:t>Задание №4. Анализ простейших моделей объектов.</a:t>
            </a:r>
          </a:p>
          <a:p>
            <a:r>
              <a:rPr lang="ru-RU" dirty="0"/>
              <a:t>Задание №5. Анализ простого алгоритма.</a:t>
            </a:r>
          </a:p>
          <a:p>
            <a:r>
              <a:rPr lang="ru-RU" dirty="0"/>
              <a:t>Задание №6. Исполнение алгоритма, записанного на языке программирования.</a:t>
            </a:r>
          </a:p>
          <a:p>
            <a:r>
              <a:rPr lang="ru-RU" dirty="0"/>
              <a:t>Задание №7. Адресация в сети Интернет.</a:t>
            </a:r>
          </a:p>
          <a:p>
            <a:r>
              <a:rPr lang="ru-RU" dirty="0"/>
              <a:t>Задание №8. Запросы к поисковым системам.</a:t>
            </a:r>
          </a:p>
          <a:p>
            <a:r>
              <a:rPr lang="ru-RU" dirty="0"/>
              <a:t>Задание №9. Подсчет количества путей в графе.</a:t>
            </a:r>
          </a:p>
          <a:p>
            <a:r>
              <a:rPr lang="ru-RU" dirty="0"/>
              <a:t>Задание №10. Запись чисел в различных системах счисления.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ru-RU" sz="2400" b="1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ru-RU" sz="2400" b="1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ru-RU" sz="2400" b="1" dirty="0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C4F4A9-FD70-4D0F-BF51-BAD5DCB40A2B}" type="slidenum">
              <a:rPr lang="ru-RU" smtClean="0"/>
              <a:pPr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271913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Особенности проведения диагностической работы по информатике в 10 классах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39552" y="2060848"/>
            <a:ext cx="8136904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/>
              <a:t>Часть 2</a:t>
            </a:r>
            <a:r>
              <a:rPr lang="ru-RU" dirty="0"/>
              <a:t> выполняется на компьютере и содержит 5 заданий. Результаты задания №11 и №12 переносятся в бланк. Результатом заданий №13, №14, №15 является отдельный файл:</a:t>
            </a:r>
          </a:p>
          <a:p>
            <a:r>
              <a:rPr lang="ru-RU" dirty="0"/>
              <a:t>Задание №11. Поиск информации в файлах и каталогах компьютера. Правильно выполненное задание оценивается в 1 балл.</a:t>
            </a:r>
          </a:p>
          <a:p>
            <a:r>
              <a:rPr lang="ru-RU" dirty="0"/>
              <a:t>Задание №12. Определение количества и информационного объема файлов, отобранных по условию. Правильно выполненное задание оценивается в 1 балл.</a:t>
            </a:r>
          </a:p>
          <a:p>
            <a:r>
              <a:rPr lang="ru-RU" dirty="0"/>
              <a:t>Задание №13. На выбор: создание презентации (№13.1.) или создание текстового документа (№13.2.). Правильно выполненное задание оценивается в 2 балла.</a:t>
            </a:r>
          </a:p>
          <a:p>
            <a:r>
              <a:rPr lang="ru-RU" dirty="0"/>
              <a:t>Задание №14. Анализ электронной таблицы и построение диаграммы. Правильно выполненное задание оценивается в 3 балла.</a:t>
            </a:r>
          </a:p>
          <a:p>
            <a:r>
              <a:rPr lang="ru-RU" dirty="0"/>
              <a:t>Задание №15. На выбор: разработка программы в среде Кумир (№15.1.) или на стандартном языке программирования (№15.2.). Правильно выполненное задание оценивается в 2 балла.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ru-RU" sz="2400" b="1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ru-RU" sz="2400" b="1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ru-RU" sz="2400" b="1" dirty="0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C4F4A9-FD70-4D0F-BF51-BAD5DCB40A2B}" type="slidenum">
              <a:rPr lang="ru-RU" smtClean="0"/>
              <a:pPr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694773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Шкала пересчета суммарного балла за выполнение диагностической работы в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целом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отметку по информатике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39552" y="2060848"/>
            <a:ext cx="813690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ru-RU" sz="2400" b="1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ru-RU" sz="2400" b="1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ru-RU" sz="2400" b="1" dirty="0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C4F4A9-FD70-4D0F-BF51-BAD5DCB40A2B}" type="slidenum">
              <a:rPr lang="ru-RU" smtClean="0"/>
              <a:pPr/>
              <a:t>6</a:t>
            </a:fld>
            <a:endParaRPr lang="ru-RU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50991083"/>
              </p:ext>
            </p:extLst>
          </p:nvPr>
        </p:nvGraphicFramePr>
        <p:xfrm>
          <a:off x="395537" y="2060848"/>
          <a:ext cx="8568952" cy="219456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487175">
                  <a:extLst>
                    <a:ext uri="{9D8B030D-6E8A-4147-A177-3AD203B41FA5}">
                      <a16:colId xmlns:a16="http://schemas.microsoft.com/office/drawing/2014/main" xmlns="" val="2648844346"/>
                    </a:ext>
                  </a:extLst>
                </a:gridCol>
                <a:gridCol w="1172983">
                  <a:extLst>
                    <a:ext uri="{9D8B030D-6E8A-4147-A177-3AD203B41FA5}">
                      <a16:colId xmlns:a16="http://schemas.microsoft.com/office/drawing/2014/main" xmlns="" val="2322935801"/>
                    </a:ext>
                  </a:extLst>
                </a:gridCol>
                <a:gridCol w="1020702">
                  <a:extLst>
                    <a:ext uri="{9D8B030D-6E8A-4147-A177-3AD203B41FA5}">
                      <a16:colId xmlns:a16="http://schemas.microsoft.com/office/drawing/2014/main" xmlns="" val="4049827701"/>
                    </a:ext>
                  </a:extLst>
                </a:gridCol>
                <a:gridCol w="1021731">
                  <a:extLst>
                    <a:ext uri="{9D8B030D-6E8A-4147-A177-3AD203B41FA5}">
                      <a16:colId xmlns:a16="http://schemas.microsoft.com/office/drawing/2014/main" xmlns="" val="2462430478"/>
                    </a:ext>
                  </a:extLst>
                </a:gridCol>
                <a:gridCol w="866361">
                  <a:extLst>
                    <a:ext uri="{9D8B030D-6E8A-4147-A177-3AD203B41FA5}">
                      <a16:colId xmlns:a16="http://schemas.microsoft.com/office/drawing/2014/main" xmlns="" val="1092337162"/>
                    </a:ext>
                  </a:extLst>
                </a:gridCol>
              </a:tblGrid>
              <a:tr h="1079062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4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Отметка по пятибалльной шкале</a:t>
                      </a:r>
                      <a:endParaRPr lang="ru-RU" sz="20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4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«2»</a:t>
                      </a:r>
                      <a:endParaRPr lang="ru-RU" sz="20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4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«3»</a:t>
                      </a:r>
                      <a:endParaRPr lang="ru-RU" sz="20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4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«4»</a:t>
                      </a:r>
                      <a:endParaRPr lang="ru-RU" sz="20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4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«5»</a:t>
                      </a:r>
                      <a:endParaRPr lang="ru-RU" sz="20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872035330"/>
                  </a:ext>
                </a:extLst>
              </a:tr>
              <a:tr h="1079062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4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Суммарный балл за работу в целом</a:t>
                      </a:r>
                      <a:endParaRPr lang="ru-RU" sz="20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4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0-4</a:t>
                      </a:r>
                      <a:endParaRPr lang="ru-RU" sz="20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4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5-10</a:t>
                      </a:r>
                      <a:endParaRPr lang="ru-RU" sz="20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4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11-16</a:t>
                      </a:r>
                      <a:endParaRPr lang="ru-RU" sz="20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17-19</a:t>
                      </a:r>
                      <a:endParaRPr lang="ru-RU" sz="20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207043512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241002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Распределение учащихся по количеству полученных тестовых баллов 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39552" y="2060848"/>
            <a:ext cx="813690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ru-RU" sz="2400" b="1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ru-RU" sz="2400" b="1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ru-RU" sz="2400" b="1" dirty="0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C4F4A9-FD70-4D0F-BF51-BAD5DCB40A2B}" type="slidenum">
              <a:rPr lang="ru-RU" smtClean="0"/>
              <a:pPr/>
              <a:t>7</a:t>
            </a:fld>
            <a:endParaRPr lang="ru-RU"/>
          </a:p>
        </p:txBody>
      </p:sp>
      <p:graphicFrame>
        <p:nvGraphicFramePr>
          <p:cNvPr id="6" name="Диаграмма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47151036"/>
              </p:ext>
            </p:extLst>
          </p:nvPr>
        </p:nvGraphicFramePr>
        <p:xfrm>
          <a:off x="899592" y="1772815"/>
          <a:ext cx="7416824" cy="374441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7375873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Распределение учащихся по количеству полученных тестовых баллов 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39552" y="2060848"/>
            <a:ext cx="813690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ru-RU" sz="2400" b="1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ru-RU" sz="2400" b="1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ru-RU" sz="2400" b="1" dirty="0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C4F4A9-FD70-4D0F-BF51-BAD5DCB40A2B}" type="slidenum">
              <a:rPr lang="ru-RU" smtClean="0"/>
              <a:pPr/>
              <a:t>8</a:t>
            </a:fld>
            <a:endParaRPr lang="ru-RU"/>
          </a:p>
        </p:txBody>
      </p:sp>
      <p:pic>
        <p:nvPicPr>
          <p:cNvPr id="2050" name="Picture 2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1772815"/>
            <a:ext cx="7920880" cy="45835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505720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Результаты выполнения заданий диагностической работы обучающимися 10-х классов (%)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39552" y="2060848"/>
            <a:ext cx="813690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ru-RU" sz="2400" b="1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ru-RU" sz="2400" b="1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ru-RU" sz="2400" b="1" dirty="0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C4F4A9-FD70-4D0F-BF51-BAD5DCB40A2B}" type="slidenum">
              <a:rPr lang="ru-RU" smtClean="0"/>
              <a:pPr/>
              <a:t>9</a:t>
            </a:fld>
            <a:endParaRPr lang="ru-RU"/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1390308" y="2060847"/>
            <a:ext cx="8133741" cy="470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42270500"/>
              </p:ext>
            </p:extLst>
          </p:nvPr>
        </p:nvGraphicFramePr>
        <p:xfrm>
          <a:off x="614789" y="2060848"/>
          <a:ext cx="8061667" cy="3600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7" name="Диаграмма" r:id="rId4" imgW="6267495" imgH="2124035" progId="MSGraph.Chart.8">
                  <p:embed/>
                </p:oleObj>
              </mc:Choice>
              <mc:Fallback>
                <p:oleObj name="Диаграмма" r:id="rId4" imgW="6267495" imgH="2124035" progId="MSGraph.Chart.8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4789" y="2060848"/>
                        <a:ext cx="8061667" cy="36004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8" name="Прямая соединительная линия 7"/>
          <p:cNvCxnSpPr/>
          <p:nvPr/>
        </p:nvCxnSpPr>
        <p:spPr>
          <a:xfrm>
            <a:off x="1331640" y="3261177"/>
            <a:ext cx="718371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134034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3522</TotalTime>
  <Words>908</Words>
  <Application>Microsoft Office PowerPoint</Application>
  <PresentationFormat>Экран (4:3)</PresentationFormat>
  <Paragraphs>265</Paragraphs>
  <Slides>17</Slides>
  <Notes>15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9" baseType="lpstr">
      <vt:lpstr>Тема Office</vt:lpstr>
      <vt:lpstr>Диаграмма</vt:lpstr>
      <vt:lpstr>Презентация PowerPoint</vt:lpstr>
      <vt:lpstr>Нормативные основания проведения диагностических работ в 10-х классах</vt:lpstr>
      <vt:lpstr>Особенности проведения диагностической работы по информатике в 10 классах</vt:lpstr>
      <vt:lpstr>Особенности проведения диагностической работы по информатике в 10 классах</vt:lpstr>
      <vt:lpstr>Особенности проведения диагностической работы по информатике в 10 классах</vt:lpstr>
      <vt:lpstr>Шкала пересчета суммарного балла за выполнение диагностической работы в целом в отметку по информатике</vt:lpstr>
      <vt:lpstr>Распределение учащихся по количеству полученных тестовых баллов </vt:lpstr>
      <vt:lpstr>Распределение учащихся по количеству полученных тестовых баллов </vt:lpstr>
      <vt:lpstr>Результаты выполнения заданий диагностической работы обучающимися 10-х классов (%)</vt:lpstr>
      <vt:lpstr>Результаты выполнения заданий в разрезе проверяемых элементов содержания </vt:lpstr>
      <vt:lpstr>Результаты выполнения заданий в разрезе проверяемых элементов содержания </vt:lpstr>
      <vt:lpstr>Средний процент выполнения заданий диагностической работы  по информатике по уровням сложности </vt:lpstr>
      <vt:lpstr>Средний процент выполнения заданий диагностической работы  по информатике в разрезе частей (%)</vt:lpstr>
      <vt:lpstr>Количество учащихся, справившихся с тестовыми заданиями части 1 диагностической работы на достаточном уровне, в разрезе ОО (%)</vt:lpstr>
      <vt:lpstr>Количество учащихся, справившихся с тестовыми заданиями части 2 диагностической работы на достаточном уровне, в разрезе ОО (%)</vt:lpstr>
      <vt:lpstr>Рекомендации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Использование отчётов модуля МСОКО в работе зам.директора по УР</dc:title>
  <dc:creator>talapova</dc:creator>
  <cp:lastModifiedBy>user</cp:lastModifiedBy>
  <cp:revision>210</cp:revision>
  <cp:lastPrinted>2020-12-14T11:36:24Z</cp:lastPrinted>
  <dcterms:created xsi:type="dcterms:W3CDTF">2017-10-23T10:02:10Z</dcterms:created>
  <dcterms:modified xsi:type="dcterms:W3CDTF">2020-12-22T11:45:03Z</dcterms:modified>
</cp:coreProperties>
</file>