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3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4CEE6-B9AA-4C0E-8E07-753D2D106AEA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69C96-F852-40CD-95F7-7AAB9CFA3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647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7242-EBDD-4BDB-BBED-CEC7D8952861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5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6DFA3-A6AC-4643-B0AE-D732A1794AE4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07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5942B-BE0D-4009-A65E-D3B362D93796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668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E3BB3-4B6B-47E5-9979-6F0A3AC96DD7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29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0C545-65AE-4808-A197-A6A36E7C56A0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79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2681-1383-4CBA-8168-EE47164F6D68}" type="datetime1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10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E2A32-C41D-4D15-80B9-09D7A0E165DE}" type="datetime1">
              <a:rPr lang="ru-RU" smtClean="0"/>
              <a:t>07.10.2021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10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8F978-02B5-4BD9-BB2A-33B604582586}" type="datetime1">
              <a:rPr lang="ru-RU" smtClean="0"/>
              <a:t>07.10.2021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86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4945-AB49-40A4-A987-DF1D1C20ABD5}" type="datetime1">
              <a:rPr lang="ru-RU" smtClean="0"/>
              <a:t>07.10.2021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06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8EDF-81E8-48D3-8049-6ECB236F1459}" type="datetime1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481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92C3-F9B1-44B6-9445-2362D0015224}" type="datetime1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62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9E35F-A4FE-48F2-AFF6-95C4AA17C175}" type="datetime1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43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nf-ege.sdamgia.ru/" TargetMode="External"/><Relationship Id="rId2" Type="http://schemas.openxmlformats.org/officeDocument/2006/relationships/hyperlink" Target="https://kpolyakov.spb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b="1" dirty="0"/>
              <a:t>Анализ результатов ЕГЭ по информатике в 2021 году (компьютерный вариант). Типичные ошибки участников. Рекомендации </a:t>
            </a:r>
            <a:r>
              <a:rPr lang="ru-RU" sz="4000" b="1" dirty="0" smtClean="0"/>
              <a:t>учителям</a:t>
            </a:r>
            <a:br>
              <a:rPr lang="ru-RU" sz="4000" b="1" dirty="0" smtClean="0"/>
            </a:br>
            <a:r>
              <a:rPr lang="ru-RU" sz="4000" b="1" dirty="0" smtClean="0"/>
              <a:t> </a:t>
            </a:r>
            <a:r>
              <a:rPr lang="ru-RU" sz="3200" b="1" i="1" dirty="0" smtClean="0"/>
              <a:t>(использованы материалы С.С. Крылова)</a:t>
            </a:r>
            <a:endParaRPr lang="ru-RU" sz="32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ru-RU" i="1" dirty="0" smtClean="0"/>
              <a:t>Таран Татьяна Васильевна,</a:t>
            </a:r>
          </a:p>
          <a:p>
            <a:pPr algn="r"/>
            <a:r>
              <a:rPr lang="ru-RU" i="1" dirty="0" smtClean="0"/>
              <a:t> заместитель директора по УВР </a:t>
            </a:r>
          </a:p>
          <a:p>
            <a:pPr algn="r"/>
            <a:r>
              <a:rPr lang="ru-RU" i="1" dirty="0" smtClean="0"/>
              <a:t>МАОУ «Лицей №82 г. Челябинска», </a:t>
            </a:r>
          </a:p>
          <a:p>
            <a:pPr algn="r"/>
            <a:r>
              <a:rPr lang="ru-RU" i="1" dirty="0" smtClean="0"/>
              <a:t>руководитель ГМО учителей информатики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18850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0292"/>
            <a:ext cx="10515600" cy="55966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/>
              <a:t>П</a:t>
            </a:r>
            <a:r>
              <a:rPr lang="ru-RU" b="1" dirty="0" smtClean="0"/>
              <a:t>ланируемые изменения 2022 (некардинальные):</a:t>
            </a:r>
          </a:p>
          <a:p>
            <a:pPr>
              <a:buFontTx/>
              <a:buChar char="-"/>
            </a:pPr>
            <a:r>
              <a:rPr lang="ru-RU" dirty="0" smtClean="0"/>
              <a:t>замена </a:t>
            </a:r>
            <a:r>
              <a:rPr lang="ru-RU" dirty="0"/>
              <a:t>«традиционной» формы </a:t>
            </a:r>
            <a:r>
              <a:rPr lang="ru-RU" dirty="0" smtClean="0"/>
              <a:t>задания </a:t>
            </a:r>
            <a:r>
              <a:rPr lang="ru-RU" dirty="0"/>
              <a:t>3, </a:t>
            </a:r>
            <a:r>
              <a:rPr lang="ru-RU" dirty="0" smtClean="0"/>
              <a:t>проверяющего </a:t>
            </a:r>
            <a:r>
              <a:rPr lang="ru-RU" dirty="0"/>
              <a:t>умение </a:t>
            </a:r>
            <a:r>
              <a:rPr lang="ru-RU" dirty="0" smtClean="0"/>
              <a:t>искать информацию </a:t>
            </a:r>
            <a:r>
              <a:rPr lang="ru-RU" dirty="0"/>
              <a:t>в реляционных базах данных, на </a:t>
            </a:r>
            <a:r>
              <a:rPr lang="ru-RU" dirty="0" smtClean="0"/>
              <a:t>компьютерную;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в</a:t>
            </a:r>
            <a:r>
              <a:rPr lang="ru-RU" dirty="0" smtClean="0"/>
              <a:t>о </a:t>
            </a:r>
            <a:r>
              <a:rPr lang="ru-RU" dirty="0"/>
              <a:t>избежание дублирования заданием 3 тематики задания 9, содержание задания 9 будет скорректировано. </a:t>
            </a:r>
          </a:p>
          <a:p>
            <a:pPr>
              <a:buFontTx/>
              <a:buChar char="-"/>
            </a:pPr>
            <a:r>
              <a:rPr lang="ru-RU" dirty="0" smtClean="0"/>
              <a:t>планируется </a:t>
            </a:r>
            <a:r>
              <a:rPr lang="ru-RU" dirty="0"/>
              <a:t>модифицировать задание 17, ориентировав его на обработку целочисленных массивов, взяв за основу задания линии 25 бланкового экзамена прошлых лет. </a:t>
            </a: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  <a:p>
            <a:pPr marL="59055" marR="73660" indent="0" algn="just">
              <a:lnSpc>
                <a:spcPct val="111000"/>
              </a:lnSpc>
              <a:spcAft>
                <a:spcPts val="25"/>
              </a:spcAft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!В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заданиях ЕГЭ 2022 г. по сравнению с ЕГЭ 2021 г. и с демонстрационным вариантом 2022 г. возможны обновления сюжетов заданий без изменения уровня сложности, проверяемого элемента содержания и формы задания (компьютерная или нет). 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14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Методическая </a:t>
            </a:r>
            <a:r>
              <a:rPr lang="ru-RU" sz="3600" b="1" dirty="0"/>
              <a:t>помощь учителям и обучающимся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при </a:t>
            </a:r>
            <a:r>
              <a:rPr lang="ru-RU" sz="3600" b="1" dirty="0"/>
              <a:t>подготовке к ЕГЭ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fontAlgn="base"/>
            <a:r>
              <a:rPr lang="ru-RU" dirty="0"/>
              <a:t>документы, определяющие структуру и содержание КИМ ЕГЭ 2022 г.;  </a:t>
            </a:r>
          </a:p>
          <a:p>
            <a:pPr lvl="0" fontAlgn="base"/>
            <a:r>
              <a:rPr lang="ru-RU" dirty="0"/>
              <a:t>открытый банк заданий ЕГЭ;  </a:t>
            </a:r>
          </a:p>
          <a:p>
            <a:pPr lvl="0" fontAlgn="base"/>
            <a:r>
              <a:rPr lang="ru-RU" dirty="0"/>
              <a:t>Навигатор самостоятельной подготовки к ЕГЭ (fipi.ru); </a:t>
            </a:r>
          </a:p>
          <a:p>
            <a:pPr lvl="0" fontAlgn="base"/>
            <a:r>
              <a:rPr lang="ru-RU" dirty="0" smtClean="0"/>
              <a:t>Методические </a:t>
            </a:r>
            <a:r>
              <a:rPr lang="ru-RU" dirty="0"/>
              <a:t>рекомендации на основе анализа типичных ошибок участников ЕГЭ прошлых лет </a:t>
            </a:r>
            <a:r>
              <a:rPr lang="ru-RU" dirty="0" smtClean="0"/>
              <a:t>(2019</a:t>
            </a:r>
            <a:r>
              <a:rPr lang="ru-RU" dirty="0"/>
              <a:t>, </a:t>
            </a:r>
            <a:r>
              <a:rPr lang="ru-RU" dirty="0" smtClean="0"/>
              <a:t>2020, 2021 </a:t>
            </a:r>
            <a:r>
              <a:rPr lang="ru-RU" dirty="0"/>
              <a:t>гг.); </a:t>
            </a:r>
          </a:p>
          <a:p>
            <a:pPr lvl="0" fontAlgn="base"/>
            <a:r>
              <a:rPr lang="ru-RU" dirty="0"/>
              <a:t>Методические рекомендации для учителей школ с высокой долей обучающихся с рисками учебной </a:t>
            </a:r>
            <a:r>
              <a:rPr lang="ru-RU" dirty="0" err="1"/>
              <a:t>неуспешности</a:t>
            </a:r>
            <a:r>
              <a:rPr lang="ru-RU" dirty="0"/>
              <a:t> (fipi.ru); </a:t>
            </a:r>
          </a:p>
          <a:p>
            <a:pPr lvl="0" fontAlgn="base"/>
            <a:r>
              <a:rPr lang="ru-RU" u="sng" dirty="0" err="1" smtClean="0"/>
              <a:t>Youtube</a:t>
            </a:r>
            <a:r>
              <a:rPr lang="ru-RU" u="sng" dirty="0" smtClean="0"/>
              <a:t>-канал </a:t>
            </a:r>
            <a:r>
              <a:rPr lang="ru-RU" u="sng" dirty="0" err="1"/>
              <a:t>Рособрнадзора</a:t>
            </a:r>
            <a:r>
              <a:rPr lang="ru-RU" dirty="0"/>
              <a:t> (</a:t>
            </a:r>
            <a:r>
              <a:rPr lang="ru-RU" dirty="0" err="1"/>
              <a:t>видеоконсультации</a:t>
            </a:r>
            <a:r>
              <a:rPr lang="ru-RU" dirty="0"/>
              <a:t> по подготовке к </a:t>
            </a:r>
            <a:r>
              <a:rPr lang="ru-RU" dirty="0" smtClean="0"/>
              <a:t>ЕГЭ </a:t>
            </a:r>
            <a:r>
              <a:rPr lang="ru-RU" dirty="0"/>
              <a:t>2020, 2021 гг</a:t>
            </a:r>
            <a:r>
              <a:rPr lang="ru-RU" dirty="0" smtClean="0"/>
              <a:t>.);</a:t>
            </a:r>
          </a:p>
          <a:p>
            <a:pPr lvl="0" fontAlgn="base"/>
            <a:r>
              <a:rPr lang="ru-RU" dirty="0" smtClean="0"/>
              <a:t>Раздел ЕГЭ сайта Константина Полякова </a:t>
            </a:r>
            <a:r>
              <a:rPr lang="en-US" i="1" dirty="0" smtClean="0">
                <a:hlinkClick r:id="rId2"/>
              </a:rPr>
              <a:t>kpolyakov.spb.ru</a:t>
            </a:r>
            <a:endParaRPr lang="ru-RU" i="1" dirty="0" smtClean="0"/>
          </a:p>
          <a:p>
            <a:pPr lvl="0" fontAlgn="base"/>
            <a:r>
              <a:rPr lang="ru-RU" dirty="0" err="1" smtClean="0"/>
              <a:t>РешуЕГЭ</a:t>
            </a:r>
            <a:r>
              <a:rPr lang="ru-RU" dirty="0" smtClean="0"/>
              <a:t>, раздел информатика </a:t>
            </a:r>
            <a:r>
              <a:rPr lang="en-US" dirty="0">
                <a:hlinkClick r:id="rId3"/>
              </a:rPr>
              <a:t>https://inf-ege.sdamgia.ru</a:t>
            </a:r>
            <a:r>
              <a:rPr lang="en-US" dirty="0" smtClean="0">
                <a:hlinkClick r:id="rId3"/>
              </a:rPr>
              <a:t>/</a:t>
            </a:r>
            <a:r>
              <a:rPr lang="ru-RU" dirty="0" smtClean="0"/>
              <a:t> </a:t>
            </a:r>
          </a:p>
          <a:p>
            <a:pPr lvl="0" fontAlgn="base"/>
            <a:r>
              <a:rPr lang="ru-RU" dirty="0" smtClean="0"/>
              <a:t>Методические мероприятия ГМО учителей информатики г. Челябинска 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77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ЕГЭ по информатике в 2021 г. впервые проводился в компьютерном </a:t>
            </a:r>
            <a:r>
              <a:rPr lang="ru-RU" sz="3600" b="1" dirty="0" smtClean="0">
                <a:solidFill>
                  <a:srgbClr val="FF0000"/>
                </a:solidFill>
              </a:rPr>
              <a:t>формате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Всего </a:t>
            </a:r>
            <a:r>
              <a:rPr lang="ru-RU" dirty="0"/>
              <a:t>в работу входило </a:t>
            </a:r>
            <a:r>
              <a:rPr lang="ru-RU" b="1" dirty="0">
                <a:solidFill>
                  <a:srgbClr val="FF0000"/>
                </a:solidFill>
              </a:rPr>
              <a:t>27</a:t>
            </a:r>
            <a:r>
              <a:rPr lang="ru-RU" dirty="0"/>
              <a:t> </a:t>
            </a:r>
            <a:r>
              <a:rPr lang="ru-RU" dirty="0" smtClean="0"/>
              <a:t>заданий: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FF0000"/>
                </a:solidFill>
              </a:rPr>
              <a:t>18  </a:t>
            </a:r>
            <a:r>
              <a:rPr lang="ru-RU" b="1" dirty="0">
                <a:solidFill>
                  <a:srgbClr val="FF0000"/>
                </a:solidFill>
              </a:rPr>
              <a:t>заданий </a:t>
            </a:r>
            <a:r>
              <a:rPr lang="ru-RU" dirty="0"/>
              <a:t>соответствовали по тематике и сложности ЕГЭ 2020 г. с адаптацией при необходимости к компьютерному формату</a:t>
            </a:r>
            <a:r>
              <a:rPr lang="ru-RU" dirty="0" smtClean="0"/>
              <a:t>.</a:t>
            </a:r>
          </a:p>
          <a:p>
            <a:pPr>
              <a:buFontTx/>
              <a:buChar char="-"/>
            </a:pPr>
            <a:r>
              <a:rPr lang="ru-RU" dirty="0" smtClean="0"/>
              <a:t>для выполнения </a:t>
            </a:r>
            <a:r>
              <a:rPr lang="ru-RU" b="1" dirty="0">
                <a:solidFill>
                  <a:srgbClr val="FF0000"/>
                </a:solidFill>
              </a:rPr>
              <a:t>9 заданий </a:t>
            </a:r>
            <a:r>
              <a:rPr lang="ru-RU" dirty="0"/>
              <a:t>на практическое программирование, работу с электронными таблицами и информационный поиск средствами тестового редактора необходимо было использовать компьютер.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66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Для базового уровня изучения </a:t>
            </a:r>
            <a:r>
              <a:rPr lang="ru-RU" sz="3600" b="1" dirty="0" smtClean="0"/>
              <a:t>информатики: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fontAlgn="base"/>
            <a:r>
              <a:rPr lang="ru-RU" dirty="0"/>
              <a:t>владение навыками алгоритмического мышления и понимание необходимости формального описания алгоритмов; </a:t>
            </a:r>
          </a:p>
          <a:p>
            <a:pPr lvl="0" fontAlgn="base"/>
            <a:r>
              <a:rPr lang="ru-RU" dirty="0"/>
              <a:t>владение умением понимать программы, написанные на выбранном для изучения универсальном Алгоритмическом языке высокого уровня, умением анализировать алгоритмы с использованием таблиц, знание основных конструкций </a:t>
            </a:r>
            <a:r>
              <a:rPr lang="ru-RU" dirty="0" smtClean="0"/>
              <a:t>программирования</a:t>
            </a:r>
            <a:r>
              <a:rPr lang="ru-RU" dirty="0"/>
              <a:t>; </a:t>
            </a:r>
          </a:p>
          <a:p>
            <a:pPr lvl="0" fontAlgn="base"/>
            <a:r>
              <a:rPr lang="ru-RU" dirty="0"/>
              <a:t>владение стандартными приемами написания на Алгоритмическом языке программы для решения стандартной задачи с использованием основных конструкций программирования и отладки таких программ;  </a:t>
            </a:r>
          </a:p>
          <a:p>
            <a:pPr lvl="0" fontAlgn="base"/>
            <a:r>
              <a:rPr lang="ru-RU" dirty="0" err="1"/>
              <a:t>сформированность</a:t>
            </a:r>
            <a:r>
              <a:rPr lang="ru-RU" dirty="0"/>
              <a:t> представлений о компьютерно-математических моделях и необходимости анализа соответствия модели и моделируемого объекта (процесса), о способах хранения и простейшей обработке данных, знание понятия баз данных и средствах доступа к ним, владение умением работать с ними.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79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Для углубленного уровня изучения информатики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fontAlgn="base"/>
            <a:r>
              <a:rPr lang="ru-RU" dirty="0"/>
              <a:t>овладение понятием сложности алгоритма, знание основных алгоритмов обработки числовой и текстовой информации, алгоритмов поиска и сортировки; </a:t>
            </a:r>
          </a:p>
          <a:p>
            <a:pPr lvl="0" fontAlgn="base"/>
            <a:r>
              <a:rPr lang="ru-RU" dirty="0"/>
              <a:t>владение универсальным языком программирования высокого уровня (по выбору), представлениями о базовых типах данных и структурах данных, умением использовать основные управляющие конструкции; </a:t>
            </a:r>
          </a:p>
          <a:p>
            <a:pPr lvl="0" fontAlgn="base"/>
            <a:r>
              <a:rPr lang="ru-RU" dirty="0"/>
              <a:t>владение навыками и опытом разработки программ в выбранной среде программирования, включая тестирование и отладку программ; владение элементарными навыками формализации прикладной задачи и документирования программ; </a:t>
            </a:r>
          </a:p>
          <a:p>
            <a:pPr lvl="0" fontAlgn="base"/>
            <a:r>
              <a:rPr lang="ru-RU" dirty="0" err="1"/>
              <a:t>сформированность</a:t>
            </a:r>
            <a:r>
              <a:rPr lang="ru-RU" dirty="0"/>
              <a:t> представлений о важнейших видах дискретных объектов и об их простейших свойствах, алгоритмах анализа этих объектов, о кодировании и декодировании данных и причинах искажения данных при передаче; систематизация знаний, относящихся к математическим объектам информатики; умение строить математические объекты информатики, в том числе логические формулы; </a:t>
            </a:r>
          </a:p>
          <a:p>
            <a:pPr lvl="0" fontAlgn="base"/>
            <a:r>
              <a:rPr lang="ru-RU" dirty="0"/>
              <a:t>владение основными сведениями о базах данных, об их структуре.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98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Средние баллы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ru-RU" dirty="0" smtClean="0"/>
              <a:t>Россия </a:t>
            </a:r>
            <a:r>
              <a:rPr lang="ru-RU" b="1" dirty="0" smtClean="0">
                <a:solidFill>
                  <a:srgbClr val="FF0000"/>
                </a:solidFill>
              </a:rPr>
              <a:t>62,92</a:t>
            </a:r>
          </a:p>
          <a:p>
            <a:pPr lvl="0" fontAlgn="base"/>
            <a:r>
              <a:rPr lang="ru-RU" dirty="0" smtClean="0"/>
              <a:t>Челябинская область </a:t>
            </a:r>
            <a:r>
              <a:rPr lang="ru-RU" b="1" dirty="0" smtClean="0">
                <a:solidFill>
                  <a:srgbClr val="FF0000"/>
                </a:solidFill>
              </a:rPr>
              <a:t>64</a:t>
            </a:r>
          </a:p>
          <a:p>
            <a:pPr lvl="0" fontAlgn="base"/>
            <a:r>
              <a:rPr lang="ru-RU" dirty="0" smtClean="0"/>
              <a:t>Челябинск </a:t>
            </a:r>
            <a:r>
              <a:rPr lang="ru-RU" b="1" dirty="0" smtClean="0">
                <a:solidFill>
                  <a:srgbClr val="FF0000"/>
                </a:solidFill>
              </a:rPr>
              <a:t>63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11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ru-RU" dirty="0" smtClean="0"/>
              <a:t>Минимальное количество баллов - </a:t>
            </a:r>
            <a:r>
              <a:rPr lang="ru-RU" b="1" dirty="0" smtClean="0">
                <a:solidFill>
                  <a:srgbClr val="FF0000"/>
                </a:solidFill>
              </a:rPr>
              <a:t>40</a:t>
            </a:r>
          </a:p>
          <a:p>
            <a:pPr lvl="0" fontAlgn="base"/>
            <a:r>
              <a:rPr lang="ru-RU" dirty="0" smtClean="0"/>
              <a:t>Ниже порога в Челябинске – </a:t>
            </a:r>
            <a:r>
              <a:rPr lang="ru-RU" b="1" dirty="0" smtClean="0">
                <a:solidFill>
                  <a:srgbClr val="FF0000"/>
                </a:solidFill>
              </a:rPr>
              <a:t>6,4% </a:t>
            </a:r>
            <a:r>
              <a:rPr lang="ru-RU" dirty="0" smtClean="0"/>
              <a:t>участников (68 человек из 1060)</a:t>
            </a:r>
          </a:p>
          <a:p>
            <a:pPr marL="0" lvl="0" indent="0" fontAlgn="base">
              <a:buNone/>
            </a:pPr>
            <a:r>
              <a:rPr lang="ru-RU" b="1" dirty="0" smtClean="0"/>
              <a:t>(по России-9,2%)</a:t>
            </a:r>
            <a:endParaRPr lang="ru-RU" b="1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! </a:t>
            </a:r>
            <a:r>
              <a:rPr lang="ru-RU" b="1" dirty="0" smtClean="0">
                <a:solidFill>
                  <a:srgbClr val="FF0000"/>
                </a:solidFill>
              </a:rPr>
              <a:t>Сопоставимо с прошлым годом</a:t>
            </a:r>
          </a:p>
          <a:p>
            <a:pPr marL="0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Количество </a:t>
            </a:r>
            <a:r>
              <a:rPr lang="ru-RU" b="1" dirty="0" err="1" smtClean="0">
                <a:solidFill>
                  <a:srgbClr val="FF0000"/>
                </a:solidFill>
              </a:rPr>
              <a:t>стобалльников</a:t>
            </a:r>
            <a:r>
              <a:rPr lang="ru-RU" b="1" dirty="0" smtClean="0">
                <a:solidFill>
                  <a:srgbClr val="FF0000"/>
                </a:solidFill>
              </a:rPr>
              <a:t> - 25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24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Средние проценты выполнения заданий </a:t>
            </a:r>
            <a:br>
              <a:rPr lang="ru-RU" dirty="0"/>
            </a:br>
            <a:endParaRPr lang="ru-RU" sz="2800" dirty="0"/>
          </a:p>
        </p:txBody>
      </p:sp>
      <p:pic>
        <p:nvPicPr>
          <p:cNvPr id="4" name="Picture 656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8993" y="1134209"/>
            <a:ext cx="8950570" cy="485335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53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0292"/>
            <a:ext cx="10515600" cy="559667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	У </a:t>
            </a:r>
            <a:r>
              <a:rPr lang="ru-RU" dirty="0"/>
              <a:t>участников ЕГЭ 2021 г. возникли </a:t>
            </a:r>
            <a:r>
              <a:rPr lang="ru-RU" b="1" dirty="0"/>
              <a:t>затруднения</a:t>
            </a:r>
            <a:r>
              <a:rPr lang="ru-RU" dirty="0"/>
              <a:t> при выполнении заданий повышенного и высокого уровней сложности, контролирующих следующие знание и умения: </a:t>
            </a:r>
          </a:p>
          <a:p>
            <a:pPr marL="0" indent="0">
              <a:buNone/>
            </a:pPr>
            <a:r>
              <a:rPr lang="ru-RU" dirty="0"/>
              <a:t>•	знание основных понятий и законов математической логики; </a:t>
            </a:r>
          </a:p>
          <a:p>
            <a:pPr marL="0" indent="0">
              <a:buNone/>
            </a:pPr>
            <a:r>
              <a:rPr lang="ru-RU" dirty="0"/>
              <a:t>•	умение обрабатывать целочисленную информацию с использованием сортировки; </a:t>
            </a:r>
          </a:p>
          <a:p>
            <a:pPr marL="0" indent="0">
              <a:buNone/>
            </a:pPr>
            <a:r>
              <a:rPr lang="ru-RU" dirty="0"/>
              <a:t>•	умение создавать собственные программы (20–40 строк) для анализа числовых последовательностей. 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smtClean="0"/>
              <a:t>Самые </a:t>
            </a:r>
            <a:r>
              <a:rPr lang="ru-RU" b="1" dirty="0"/>
              <a:t>высокие </a:t>
            </a:r>
            <a:r>
              <a:rPr lang="ru-RU" dirty="0"/>
              <a:t>результаты экзаменуемые показывают при выполнении заданий базового уровня на применение известных алгоритмов в стандартных ситуациях.  </a:t>
            </a:r>
          </a:p>
          <a:p>
            <a:pPr marL="0" indent="0">
              <a:buNone/>
            </a:pPr>
            <a:r>
              <a:rPr lang="ru-RU" dirty="0" smtClean="0"/>
              <a:t>	При </a:t>
            </a:r>
            <a:r>
              <a:rPr lang="ru-RU" dirty="0"/>
              <a:t>выполнении ряда </a:t>
            </a:r>
            <a:r>
              <a:rPr lang="ru-RU" b="1" dirty="0"/>
              <a:t>заданий базового уровня сложности у участников возникают проблемы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u="sng" dirty="0"/>
              <a:t>Пример 1.</a:t>
            </a:r>
            <a:r>
              <a:rPr lang="ru-RU" dirty="0"/>
              <a:t> Задание, проверяющее знание о технологии хранения, поиска и сортировки информации в базах данных. </a:t>
            </a:r>
            <a:r>
              <a:rPr lang="ru-RU" dirty="0" smtClean="0"/>
              <a:t> </a:t>
            </a:r>
            <a:r>
              <a:rPr lang="ru-RU" dirty="0"/>
              <a:t>Средний процент выполнения задания – 58. </a:t>
            </a:r>
            <a:endParaRPr lang="ru-RU" dirty="0" smtClean="0"/>
          </a:p>
          <a:p>
            <a:pPr marL="0" indent="0">
              <a:buNone/>
            </a:pPr>
            <a:r>
              <a:rPr lang="ru-RU" u="sng" dirty="0" smtClean="0"/>
              <a:t>Пример </a:t>
            </a:r>
            <a:r>
              <a:rPr lang="ru-RU" u="sng" dirty="0"/>
              <a:t>2</a:t>
            </a:r>
            <a:r>
              <a:rPr lang="ru-RU" dirty="0"/>
              <a:t>. З</a:t>
            </a:r>
            <a:r>
              <a:rPr lang="ru-RU" dirty="0" smtClean="0"/>
              <a:t>адание </a:t>
            </a:r>
            <a:r>
              <a:rPr lang="ru-RU" dirty="0"/>
              <a:t>базового уровня сложности, проверяющее умение определять объём памяти, необходимый для хранения графической информации.  </a:t>
            </a:r>
            <a:r>
              <a:rPr lang="ru-RU" dirty="0" smtClean="0"/>
              <a:t>Средний </a:t>
            </a:r>
            <a:r>
              <a:rPr lang="ru-RU" dirty="0"/>
              <a:t>процент выполнения – 56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07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0292"/>
            <a:ext cx="10515600" cy="5596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Т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ипичные недостатки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образовательной подготовке участников ЕГЭ по информатике в 2021 г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.:</a:t>
            </a:r>
          </a:p>
          <a:p>
            <a:pPr marL="0" indent="0">
              <a:buNone/>
            </a:pPr>
            <a:r>
              <a:rPr lang="ru-RU" dirty="0"/>
              <a:t>пробелы в базовых знаниях курса информатики, таких </a:t>
            </a:r>
            <a:r>
              <a:rPr lang="ru-RU" dirty="0" smtClean="0"/>
              <a:t>как</a:t>
            </a:r>
          </a:p>
          <a:p>
            <a:pPr marL="0" indent="0">
              <a:buNone/>
            </a:pPr>
            <a:r>
              <a:rPr lang="ru-RU" dirty="0" smtClean="0"/>
              <a:t> -алфавитный </a:t>
            </a:r>
            <a:r>
              <a:rPr lang="ru-RU" dirty="0"/>
              <a:t>подход к измерению </a:t>
            </a:r>
            <a:r>
              <a:rPr lang="ru-RU" dirty="0" smtClean="0"/>
              <a:t>информации;</a:t>
            </a:r>
          </a:p>
          <a:p>
            <a:pPr>
              <a:buFontTx/>
              <a:buChar char="-"/>
            </a:pPr>
            <a:r>
              <a:rPr lang="ru-RU" dirty="0" smtClean="0"/>
              <a:t>кодирование </a:t>
            </a:r>
            <a:r>
              <a:rPr lang="ru-RU" dirty="0"/>
              <a:t>информации словами фиксированной длины над некоторым </a:t>
            </a:r>
            <a:r>
              <a:rPr lang="ru-RU" dirty="0" smtClean="0"/>
              <a:t>алфавитом;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знание основных понятий и законов математической </a:t>
            </a:r>
            <a:r>
              <a:rPr lang="ru-RU" dirty="0" smtClean="0"/>
              <a:t>логики.</a:t>
            </a:r>
            <a:endParaRPr lang="ru-RU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	Необходимо уделить внимание темам:</a:t>
            </a:r>
          </a:p>
          <a:p>
            <a:pPr marL="0" indent="0">
              <a:buNone/>
            </a:pPr>
            <a:r>
              <a:rPr lang="ru-RU" dirty="0" smtClean="0"/>
              <a:t>- практическое программирование, </a:t>
            </a:r>
            <a:r>
              <a:rPr lang="ru-RU" dirty="0"/>
              <a:t>включая работу с файлами при вводе-выводе данных, работу с массивами, сортировку, обработку числовой и символьной информации; </a:t>
            </a:r>
          </a:p>
          <a:p>
            <a:pPr marL="0" indent="0">
              <a:buNone/>
            </a:pPr>
            <a:r>
              <a:rPr lang="ru-RU" dirty="0" smtClean="0"/>
              <a:t>- организации </a:t>
            </a:r>
            <a:r>
              <a:rPr lang="ru-RU" dirty="0"/>
              <a:t>вычислений в электронных таблицах. 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29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500</Words>
  <Application>Microsoft Office PowerPoint</Application>
  <PresentationFormat>Широкоэкранный</PresentationFormat>
  <Paragraphs>78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Анализ результатов ЕГЭ по информатике в 2021 году (компьютерный вариант). Типичные ошибки участников. Рекомендации учителям  (использованы материалы С.С. Крылова)</vt:lpstr>
      <vt:lpstr>ЕГЭ по информатике в 2021 г. впервые проводился в компьютерном формате</vt:lpstr>
      <vt:lpstr>Для базового уровня изучения информатики: </vt:lpstr>
      <vt:lpstr>Для углубленного уровня изучения информатики</vt:lpstr>
      <vt:lpstr>Средние баллы</vt:lpstr>
      <vt:lpstr>Презентация PowerPoint</vt:lpstr>
      <vt:lpstr>Средние проценты выполнения заданий  </vt:lpstr>
      <vt:lpstr> </vt:lpstr>
      <vt:lpstr> </vt:lpstr>
      <vt:lpstr> </vt:lpstr>
      <vt:lpstr>Методическая помощь учителям и обучающимся  при подготовке к ЕГЭ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Перспективная модель ЕГЭ по информатике (компьютерный вариант)  (по материалам сайта К.Полякова)</dc:title>
  <dc:creator>Татьяна В. Таран</dc:creator>
  <cp:lastModifiedBy>Татьяна В. Таран</cp:lastModifiedBy>
  <cp:revision>16</cp:revision>
  <dcterms:created xsi:type="dcterms:W3CDTF">2020-09-21T04:37:30Z</dcterms:created>
  <dcterms:modified xsi:type="dcterms:W3CDTF">2021-10-07T04:38:27Z</dcterms:modified>
</cp:coreProperties>
</file>