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77" r:id="rId4"/>
    <p:sldId id="278" r:id="rId5"/>
    <p:sldId id="279" r:id="rId6"/>
    <p:sldId id="280" r:id="rId7"/>
    <p:sldId id="281" r:id="rId8"/>
    <p:sldId id="282" r:id="rId9"/>
    <p:sldId id="283" r:id="rId10"/>
    <p:sldId id="284" r:id="rId11"/>
    <p:sldId id="285" r:id="rId12"/>
    <p:sldId id="286" r:id="rId13"/>
    <p:sldId id="287" r:id="rId14"/>
    <p:sldId id="288" r:id="rId15"/>
    <p:sldId id="289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77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C2B00-859F-49C7-BA57-3E0D9D4F3F1B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9AC3C-625E-4793-B192-36B76113C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86563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C2B00-859F-49C7-BA57-3E0D9D4F3F1B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9AC3C-625E-4793-B192-36B76113C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2071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C2B00-859F-49C7-BA57-3E0D9D4F3F1B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9AC3C-625E-4793-B192-36B76113C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86689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C2B00-859F-49C7-BA57-3E0D9D4F3F1B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9AC3C-625E-4793-B192-36B76113C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92954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C2B00-859F-49C7-BA57-3E0D9D4F3F1B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9AC3C-625E-4793-B192-36B76113C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2798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C2B00-859F-49C7-BA57-3E0D9D4F3F1B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9AC3C-625E-4793-B192-36B76113C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610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C2B00-859F-49C7-BA57-3E0D9D4F3F1B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9AC3C-625E-4793-B192-36B76113C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8101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C2B00-859F-49C7-BA57-3E0D9D4F3F1B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9AC3C-625E-4793-B192-36B76113C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486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C2B00-859F-49C7-BA57-3E0D9D4F3F1B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9AC3C-625E-4793-B192-36B76113C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20613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C2B00-859F-49C7-BA57-3E0D9D4F3F1B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9AC3C-625E-4793-B192-36B76113C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44813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C2B00-859F-49C7-BA57-3E0D9D4F3F1B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9AC3C-625E-4793-B192-36B76113C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7625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DC2B00-859F-49C7-BA57-3E0D9D4F3F1B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A9AC3C-625E-4793-B192-36B76113C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1430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4400" b="1" dirty="0" smtClean="0"/>
              <a:t>Анализ типичных ошибок участников ЕГЭ по информатике в 2020 году</a:t>
            </a:r>
            <a:r>
              <a:rPr lang="ru-RU" sz="4400" b="1" dirty="0" smtClean="0"/>
              <a:t/>
            </a:r>
            <a:br>
              <a:rPr lang="ru-RU" sz="4400" b="1" dirty="0" smtClean="0"/>
            </a:br>
            <a:endParaRPr lang="ru-RU" sz="4400" i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algn="r"/>
            <a:r>
              <a:rPr lang="ru-RU" dirty="0" smtClean="0"/>
              <a:t>Таран Татьяна Васильевна,</a:t>
            </a:r>
          </a:p>
          <a:p>
            <a:pPr algn="r"/>
            <a:r>
              <a:rPr lang="ru-RU" dirty="0" smtClean="0"/>
              <a:t> заместитель директора по УВР </a:t>
            </a:r>
          </a:p>
          <a:p>
            <a:pPr algn="r"/>
            <a:r>
              <a:rPr lang="ru-RU" dirty="0" smtClean="0"/>
              <a:t>МАОУ «Лицей №82 г. Челябинска», </a:t>
            </a:r>
          </a:p>
          <a:p>
            <a:pPr algn="r"/>
            <a:r>
              <a:rPr lang="ru-RU" dirty="0" smtClean="0"/>
              <a:t>руководитель ГМО учителей информатики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885000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4 группы участников ЕГЭ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ru-RU" dirty="0" smtClean="0"/>
              <a:t>Не получившие 6 первичных (40 тестовых) баллов, т.е. не достигшие порога</a:t>
            </a:r>
          </a:p>
          <a:p>
            <a:pPr marL="514350" indent="-514350">
              <a:buAutoNum type="arabicPeriod"/>
            </a:pPr>
            <a:r>
              <a:rPr lang="ru-RU" dirty="0" smtClean="0"/>
              <a:t>Получившие 6-16 первичных баллов (40-60 тестовых баллов)</a:t>
            </a:r>
          </a:p>
          <a:p>
            <a:pPr marL="514350" indent="-514350">
              <a:buAutoNum type="arabicPeriod"/>
            </a:pPr>
            <a:r>
              <a:rPr lang="ru-RU" dirty="0" smtClean="0"/>
              <a:t>Получившие </a:t>
            </a:r>
            <a:r>
              <a:rPr lang="ru-RU" dirty="0"/>
              <a:t>17-27 первичных баллов </a:t>
            </a:r>
            <a:r>
              <a:rPr lang="ru-RU" dirty="0" smtClean="0"/>
              <a:t>(61-80 </a:t>
            </a:r>
            <a:r>
              <a:rPr lang="ru-RU" dirty="0"/>
              <a:t>тестовых баллов</a:t>
            </a:r>
            <a:r>
              <a:rPr lang="ru-RU" dirty="0" smtClean="0"/>
              <a:t>)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ru-RU" dirty="0"/>
              <a:t>Получившие </a:t>
            </a:r>
            <a:r>
              <a:rPr lang="ru-RU" dirty="0" smtClean="0"/>
              <a:t>28-35 </a:t>
            </a:r>
            <a:r>
              <a:rPr lang="ru-RU" dirty="0"/>
              <a:t>первичных баллов </a:t>
            </a:r>
            <a:r>
              <a:rPr lang="ru-RU" dirty="0" smtClean="0"/>
              <a:t>(81-100 </a:t>
            </a:r>
            <a:r>
              <a:rPr lang="ru-RU" dirty="0"/>
              <a:t>тестовых баллов)</a:t>
            </a:r>
          </a:p>
          <a:p>
            <a:pPr marL="0" indent="0">
              <a:buNone/>
            </a:pPr>
            <a:endParaRPr lang="ru-RU" dirty="0" smtClean="0"/>
          </a:p>
          <a:p>
            <a:pPr marL="514350" indent="-514350">
              <a:buAutoNum type="arabicPeriod"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04738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/>
              <a:t>Участники экзамена, не преодолевшие минимального балла ЕГЭ </a:t>
            </a:r>
            <a:r>
              <a:rPr lang="ru-RU" dirty="0">
                <a:solidFill>
                  <a:srgbClr val="FF0000"/>
                </a:solidFill>
              </a:rPr>
              <a:t>(</a:t>
            </a:r>
            <a:r>
              <a:rPr lang="ru-RU" b="1" dirty="0">
                <a:solidFill>
                  <a:srgbClr val="FF0000"/>
                </a:solidFill>
              </a:rPr>
              <a:t>группа 1</a:t>
            </a:r>
            <a:r>
              <a:rPr lang="ru-RU" dirty="0">
                <a:solidFill>
                  <a:srgbClr val="FF0000"/>
                </a:solidFill>
              </a:rPr>
              <a:t>)</a:t>
            </a:r>
            <a:r>
              <a:rPr lang="ru-RU" dirty="0"/>
              <a:t>, справляются лишь с отдельными простыми заданиями базового уровня, проверяющими материал, изучаемый как в основной, так и в старшей школе. Так, например, они демонстрируют умения: устанавливать соответствие между информацией, представленной в виде таблицы и в виде графа (задание 3 КИМ, средний процент выполнения в группе 1 – 58,8); извлекать информацию из простой двухтабличной реляционной базы данных 9 </a:t>
            </a:r>
            <a:r>
              <a:rPr lang="ru-RU" dirty="0" smtClean="0"/>
              <a:t>(</a:t>
            </a:r>
            <a:r>
              <a:rPr lang="ru-RU" dirty="0"/>
              <a:t>задание 4, средний процент выполнения в группе 1 – 50,7); сравнивать числа, представленные в двоичной, восьмеричной или шестнадцатеричной системах счисления (задание 1, средний процент выполнения в группе 1 – 43,6). </a:t>
            </a:r>
          </a:p>
        </p:txBody>
      </p:sp>
    </p:spTree>
    <p:extLst>
      <p:ext uri="{BB962C8B-B14F-4D97-AF65-F5344CB8AC3E}">
        <p14:creationId xmlns:p14="http://schemas.microsoft.com/office/powerpoint/2010/main" val="41226601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62000"/>
            <a:ext cx="10515600" cy="5414963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Группа 2 </a:t>
            </a:r>
            <a:r>
              <a:rPr lang="ru-RU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экзаменуемых (6–16 первичных баллов, 40–60 тестовых) 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освоила содержание школьного курса информатики на базовом уровне. </a:t>
            </a: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Успешно освоены следующие знания 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умения: </a:t>
            </a:r>
            <a:endParaRPr lang="ru-RU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знание о двоичной, восьмеричной и шестнадцатеричной системах счисления;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умение 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подсчитывать информационный объем сообщения;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умение кодировать и декодировать информацию;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умение строить таблицы истинности и логические схемы;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умение представлять и считывать данные в разных типах информационных моделей (схемы, карты, таблицы, графики и формулы);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знание о технологии хранения, поиска и сортировки информации в базах данных;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знание технологии обработки информации в электронных таблицах и методов визуализации данных с помощью диаграмм и графиков;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знание основных конструкций языка программирования, понятий переменной, оператора присваивания;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умение работать с массивами (заполнение, считывание, поиск, сортировка, массовые операции и др.). </a:t>
            </a:r>
          </a:p>
        </p:txBody>
      </p:sp>
    </p:spTree>
    <p:extLst>
      <p:ext uri="{BB962C8B-B14F-4D97-AF65-F5344CB8AC3E}">
        <p14:creationId xmlns:p14="http://schemas.microsoft.com/office/powerpoint/2010/main" val="6951726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62000"/>
            <a:ext cx="10515600" cy="5414963"/>
          </a:xfrm>
        </p:spPr>
        <p:txBody>
          <a:bodyPr>
            <a:no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группа 3 экзаменуемых (17–26 первичных баллов, 61–80 тестовых) успешно справилась с заданиями, контролирующими освоение следующих знаний и умений: 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знание о методах измерения количества информации; 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умение определять объем памяти, необходимый для хранения графической информации; 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знание базовых принципов адресации в компьютерной сети; 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умение исполнить рекурсивный алгоритм; 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умение анализировать алгоритмы и программы; 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знание основных понятий и законов математической логики. 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Затруднения у группы 3 участников вызвали задания высокого уровня сложности на написание программ для решения задач средней сложности. </a:t>
            </a:r>
          </a:p>
        </p:txBody>
      </p:sp>
    </p:spTree>
    <p:extLst>
      <p:ext uri="{BB962C8B-B14F-4D97-AF65-F5344CB8AC3E}">
        <p14:creationId xmlns:p14="http://schemas.microsoft.com/office/powerpoint/2010/main" val="2435020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62000"/>
            <a:ext cx="10515600" cy="5414963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ru-RU" sz="2400" dirty="0" smtClean="0"/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 smtClean="0"/>
          </a:p>
          <a:p>
            <a:pPr marL="0" indent="0">
              <a:buNone/>
            </a:pPr>
            <a:r>
              <a:rPr lang="ru-RU" sz="2400" dirty="0" smtClean="0"/>
              <a:t>В </a:t>
            </a:r>
            <a:r>
              <a:rPr lang="ru-RU" sz="2400" dirty="0"/>
              <a:t>2020 г. у </a:t>
            </a:r>
            <a:r>
              <a:rPr lang="ru-RU" sz="2400" b="1" dirty="0">
                <a:solidFill>
                  <a:srgbClr val="FF0000"/>
                </a:solidFill>
              </a:rPr>
              <a:t>группы 4 </a:t>
            </a:r>
            <a:r>
              <a:rPr lang="ru-RU" sz="2400" dirty="0"/>
              <a:t>вызвало существенные затруднения выполнение задания 23 высокого уровня сложности, проверяющего умение строить и преобразовывать логические выражения.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96416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62000"/>
            <a:ext cx="10515600" cy="5414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b="1" dirty="0">
                <a:solidFill>
                  <a:srgbClr val="FF0000"/>
                </a:solidFill>
              </a:rPr>
              <a:t>Особенности подготовки к ЕГЭ 2021 года </a:t>
            </a:r>
            <a:endParaRPr lang="ru-RU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 smtClean="0"/>
          </a:p>
          <a:p>
            <a:pPr marL="0" indent="0">
              <a:buNone/>
            </a:pPr>
            <a:r>
              <a:rPr lang="ru-RU" sz="2400" dirty="0"/>
              <a:t>Существенной особенностью ЕГЭ 2021 г. по информатике является компьютерная форма его проведения. </a:t>
            </a:r>
            <a:endParaRPr lang="ru-RU" sz="2400" dirty="0" smtClean="0"/>
          </a:p>
          <a:p>
            <a:pPr marL="0" indent="0">
              <a:buNone/>
            </a:pPr>
            <a:r>
              <a:rPr lang="ru-RU" sz="2400" dirty="0" smtClean="0"/>
              <a:t>В </a:t>
            </a:r>
            <a:r>
              <a:rPr lang="ru-RU" sz="2400" dirty="0"/>
              <a:t>опубликованном на сайте ФИПИ проекте демонстрационного варианта КИМ представлены 27 заданий, девять из которых требуют для выполнения работы с компьютером. </a:t>
            </a:r>
            <a:endParaRPr lang="ru-RU" sz="2400" dirty="0" smtClean="0"/>
          </a:p>
          <a:p>
            <a:pPr marL="0" indent="0">
              <a:buNone/>
            </a:pPr>
            <a:r>
              <a:rPr lang="ru-RU" sz="2400" dirty="0" smtClean="0"/>
              <a:t>Восемь </a:t>
            </a:r>
            <a:r>
              <a:rPr lang="ru-RU" sz="2400" dirty="0"/>
              <a:t>из девяти этих заданий проверяют навыки программирования и обработки данных в электронных таблицах; одно – навыки информационного поиска средствами текстового редактора. </a:t>
            </a:r>
            <a:endParaRPr lang="ru-RU" sz="2400" dirty="0" smtClean="0"/>
          </a:p>
          <a:p>
            <a:pPr marL="0" indent="0">
              <a:buNone/>
            </a:pPr>
            <a:r>
              <a:rPr lang="ru-RU" sz="2400" dirty="0" smtClean="0"/>
              <a:t>Остальные </a:t>
            </a:r>
            <a:r>
              <a:rPr lang="ru-RU" sz="2400" dirty="0"/>
              <a:t>18 заданий сохраняют преемственность по отношению к традиционной форме экзамена.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04799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51128"/>
            <a:ext cx="10515600" cy="482583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b="1" dirty="0" smtClean="0"/>
              <a:t>Экзаменационная работа состояла </a:t>
            </a:r>
            <a:r>
              <a:rPr lang="ru-RU" b="1" dirty="0"/>
              <a:t>из двух частей и </a:t>
            </a:r>
            <a:r>
              <a:rPr lang="ru-RU" b="1" dirty="0" smtClean="0"/>
              <a:t>включала </a:t>
            </a:r>
            <a:r>
              <a:rPr lang="ru-RU" b="1" dirty="0"/>
              <a:t>в себя </a:t>
            </a:r>
            <a:endParaRPr lang="ru-RU" b="1" dirty="0" smtClean="0"/>
          </a:p>
          <a:p>
            <a:pPr marL="0" indent="0">
              <a:buNone/>
            </a:pPr>
            <a:r>
              <a:rPr lang="ru-RU" b="1" dirty="0" smtClean="0"/>
              <a:t>27 </a:t>
            </a:r>
            <a:r>
              <a:rPr lang="ru-RU" b="1" dirty="0"/>
              <a:t>заданий, которыми </a:t>
            </a:r>
            <a:r>
              <a:rPr lang="ru-RU" b="1" dirty="0" smtClean="0"/>
              <a:t>охватывались </a:t>
            </a:r>
            <a:r>
              <a:rPr lang="ru-RU" b="1" dirty="0"/>
              <a:t>следующие содержательные разделы курса информатики</a:t>
            </a:r>
            <a:r>
              <a:rPr lang="ru-RU" dirty="0"/>
              <a:t>: </a:t>
            </a:r>
          </a:p>
          <a:p>
            <a:r>
              <a:rPr lang="ru-RU" dirty="0" smtClean="0"/>
              <a:t>информация </a:t>
            </a:r>
            <a:r>
              <a:rPr lang="ru-RU" dirty="0"/>
              <a:t>и ее кодирование; </a:t>
            </a:r>
          </a:p>
          <a:p>
            <a:r>
              <a:rPr lang="ru-RU" dirty="0" smtClean="0"/>
              <a:t>моделирование </a:t>
            </a:r>
            <a:r>
              <a:rPr lang="ru-RU" dirty="0"/>
              <a:t>и компьютерный эксперимент; </a:t>
            </a:r>
          </a:p>
          <a:p>
            <a:r>
              <a:rPr lang="ru-RU" dirty="0" smtClean="0"/>
              <a:t>системы </a:t>
            </a:r>
            <a:r>
              <a:rPr lang="ru-RU" dirty="0"/>
              <a:t>счисления; </a:t>
            </a:r>
          </a:p>
          <a:p>
            <a:r>
              <a:rPr lang="ru-RU" dirty="0" smtClean="0"/>
              <a:t>логика </a:t>
            </a:r>
            <a:r>
              <a:rPr lang="ru-RU" dirty="0"/>
              <a:t>и алгоритмы; </a:t>
            </a:r>
          </a:p>
          <a:p>
            <a:r>
              <a:rPr lang="ru-RU" dirty="0" smtClean="0"/>
              <a:t>элементы </a:t>
            </a:r>
            <a:r>
              <a:rPr lang="ru-RU" dirty="0"/>
              <a:t>теории алгоритмов; </a:t>
            </a:r>
          </a:p>
          <a:p>
            <a:r>
              <a:rPr lang="ru-RU" dirty="0" smtClean="0"/>
              <a:t>программирование</a:t>
            </a:r>
            <a:r>
              <a:rPr lang="ru-RU" dirty="0"/>
              <a:t>; </a:t>
            </a:r>
          </a:p>
          <a:p>
            <a:r>
              <a:rPr lang="ru-RU" dirty="0" smtClean="0"/>
              <a:t>архитектура </a:t>
            </a:r>
            <a:r>
              <a:rPr lang="ru-RU" dirty="0"/>
              <a:t>компьютеров и компьютерных сетей; </a:t>
            </a:r>
          </a:p>
          <a:p>
            <a:r>
              <a:rPr lang="ru-RU" dirty="0" smtClean="0"/>
              <a:t>обработка </a:t>
            </a:r>
            <a:r>
              <a:rPr lang="ru-RU" dirty="0"/>
              <a:t>числовой информации; </a:t>
            </a:r>
          </a:p>
          <a:p>
            <a:r>
              <a:rPr lang="ru-RU" dirty="0" smtClean="0"/>
              <a:t>технологии </a:t>
            </a:r>
            <a:r>
              <a:rPr lang="ru-RU" dirty="0"/>
              <a:t>поиска и хранения информации. </a:t>
            </a:r>
          </a:p>
          <a:p>
            <a:endParaRPr lang="ru-RU" b="1" i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220557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В 2020 г. по сравнению с 2019 г. на 2% сократилась доля участников, набравших наивысшие баллы (81–100 </a:t>
            </a:r>
            <a:r>
              <a:rPr lang="ru-RU" dirty="0" err="1"/>
              <a:t>т.б</a:t>
            </a:r>
            <a:r>
              <a:rPr lang="ru-RU" dirty="0"/>
              <a:t>.), при одновременном увеличении на 2% числа участников набравших 61–80 баллов.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Таким </a:t>
            </a:r>
            <a:r>
              <a:rPr lang="ru-RU" dirty="0"/>
              <a:t>образом, суммарная доля участников, набравших значимые для конкурсного поступления в учреждения высшего образования баллы (61–100 </a:t>
            </a:r>
            <a:r>
              <a:rPr lang="ru-RU" dirty="0" err="1"/>
              <a:t>т.б</a:t>
            </a:r>
            <a:r>
              <a:rPr lang="ru-RU" dirty="0"/>
              <a:t>.), практически не </a:t>
            </a:r>
            <a:r>
              <a:rPr lang="ru-RU" dirty="0" smtClean="0"/>
              <a:t>изменилась. </a:t>
            </a:r>
          </a:p>
          <a:p>
            <a:pPr marL="0" indent="0">
              <a:buNone/>
            </a:pPr>
            <a:r>
              <a:rPr lang="ru-RU" dirty="0" smtClean="0"/>
              <a:t>Некоторое </a:t>
            </a:r>
            <a:r>
              <a:rPr lang="ru-RU" dirty="0"/>
              <a:t>снижение доли </a:t>
            </a:r>
            <a:r>
              <a:rPr lang="ru-RU" dirty="0" err="1"/>
              <a:t>высокобалльников</a:t>
            </a:r>
            <a:r>
              <a:rPr lang="ru-RU" dirty="0"/>
              <a:t> (81–100 </a:t>
            </a:r>
            <a:r>
              <a:rPr lang="ru-RU" dirty="0" err="1"/>
              <a:t>т.б</a:t>
            </a:r>
            <a:r>
              <a:rPr lang="ru-RU" dirty="0"/>
              <a:t>.) объясняется </a:t>
            </a:r>
            <a:r>
              <a:rPr lang="ru-RU" dirty="0" smtClean="0"/>
              <a:t>обновлением </a:t>
            </a:r>
            <a:r>
              <a:rPr lang="ru-RU" dirty="0"/>
              <a:t>задания 23 высокого уровня сложности. </a:t>
            </a:r>
          </a:p>
        </p:txBody>
      </p:sp>
    </p:spTree>
    <p:extLst>
      <p:ext uri="{BB962C8B-B14F-4D97-AF65-F5344CB8AC3E}">
        <p14:creationId xmlns:p14="http://schemas.microsoft.com/office/powerpoint/2010/main" val="33867930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1" dirty="0"/>
              <a:t>Р</a:t>
            </a:r>
            <a:r>
              <a:rPr lang="ru-RU" sz="3600" b="1" dirty="0" smtClean="0"/>
              <a:t>езультаты </a:t>
            </a:r>
            <a:r>
              <a:rPr lang="ru-RU" sz="3600" b="1" dirty="0"/>
              <a:t>выполнения заданий </a:t>
            </a:r>
            <a:r>
              <a:rPr lang="ru-RU" sz="3600" b="1" dirty="0" smtClean="0"/>
              <a:t>по </a:t>
            </a:r>
            <a:r>
              <a:rPr lang="ru-RU" sz="3600" b="1" dirty="0"/>
              <a:t>укрупненным разделам школьного курса информатики </a:t>
            </a:r>
            <a:r>
              <a:rPr lang="ru-RU" sz="3600" b="1" dirty="0" smtClean="0"/>
              <a:t>(средний процент)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	</a:t>
            </a:r>
          </a:p>
          <a:p>
            <a:r>
              <a:rPr lang="ru-RU" dirty="0"/>
              <a:t>Кодирование информации и измерение ее количества 	</a:t>
            </a:r>
            <a:r>
              <a:rPr lang="ru-RU" dirty="0" smtClean="0"/>
              <a:t>- </a:t>
            </a:r>
            <a:r>
              <a:rPr lang="ru-RU" b="1" dirty="0" smtClean="0">
                <a:solidFill>
                  <a:srgbClr val="FF0000"/>
                </a:solidFill>
              </a:rPr>
              <a:t>50,7 </a:t>
            </a:r>
            <a:r>
              <a:rPr lang="ru-RU" b="1" dirty="0">
                <a:solidFill>
                  <a:srgbClr val="FF0000"/>
                </a:solidFill>
              </a:rPr>
              <a:t>	</a:t>
            </a:r>
          </a:p>
          <a:p>
            <a:r>
              <a:rPr lang="ru-RU" dirty="0"/>
              <a:t>Информационное моделирование 	</a:t>
            </a:r>
            <a:r>
              <a:rPr lang="ru-RU" dirty="0" smtClean="0"/>
              <a:t>- </a:t>
            </a:r>
            <a:r>
              <a:rPr lang="ru-RU" b="1" dirty="0" smtClean="0">
                <a:solidFill>
                  <a:srgbClr val="FF0000"/>
                </a:solidFill>
              </a:rPr>
              <a:t>71,3 </a:t>
            </a:r>
            <a:r>
              <a:rPr lang="ru-RU" b="1" dirty="0">
                <a:solidFill>
                  <a:srgbClr val="FF0000"/>
                </a:solidFill>
              </a:rPr>
              <a:t>	</a:t>
            </a:r>
          </a:p>
          <a:p>
            <a:r>
              <a:rPr lang="ru-RU" dirty="0"/>
              <a:t>Системы счисления </a:t>
            </a:r>
            <a:r>
              <a:rPr lang="ru-RU" dirty="0" smtClean="0"/>
              <a:t> -</a:t>
            </a:r>
            <a:r>
              <a:rPr lang="ru-RU" dirty="0"/>
              <a:t>	</a:t>
            </a:r>
            <a:r>
              <a:rPr lang="ru-RU" b="1" dirty="0">
                <a:solidFill>
                  <a:srgbClr val="FF0000"/>
                </a:solidFill>
              </a:rPr>
              <a:t>62,7</a:t>
            </a:r>
            <a:r>
              <a:rPr lang="ru-RU" dirty="0"/>
              <a:t> 	</a:t>
            </a:r>
          </a:p>
          <a:p>
            <a:r>
              <a:rPr lang="ru-RU" dirty="0"/>
              <a:t>Основы алгебры логики </a:t>
            </a:r>
            <a:r>
              <a:rPr lang="ru-RU" dirty="0" smtClean="0"/>
              <a:t> -</a:t>
            </a:r>
            <a:r>
              <a:rPr lang="ru-RU" dirty="0"/>
              <a:t>	</a:t>
            </a:r>
            <a:r>
              <a:rPr lang="ru-RU" b="1" dirty="0">
                <a:solidFill>
                  <a:srgbClr val="FF0000"/>
                </a:solidFill>
              </a:rPr>
              <a:t>49,8</a:t>
            </a:r>
            <a:r>
              <a:rPr lang="ru-RU" dirty="0"/>
              <a:t> 	</a:t>
            </a:r>
          </a:p>
          <a:p>
            <a:r>
              <a:rPr lang="ru-RU" dirty="0"/>
              <a:t>Алгоритмизация и программирование 	</a:t>
            </a:r>
            <a:r>
              <a:rPr lang="ru-RU" dirty="0" smtClean="0"/>
              <a:t>- </a:t>
            </a:r>
            <a:r>
              <a:rPr lang="ru-RU" b="1" dirty="0" smtClean="0">
                <a:solidFill>
                  <a:srgbClr val="FF0000"/>
                </a:solidFill>
              </a:rPr>
              <a:t>45,7</a:t>
            </a:r>
            <a:r>
              <a:rPr lang="ru-RU" dirty="0" smtClean="0"/>
              <a:t> </a:t>
            </a:r>
            <a:r>
              <a:rPr lang="ru-RU" dirty="0"/>
              <a:t>	</a:t>
            </a:r>
          </a:p>
          <a:p>
            <a:r>
              <a:rPr lang="ru-RU" dirty="0"/>
              <a:t>Основы информационно-коммуникационных технологий </a:t>
            </a:r>
            <a:r>
              <a:rPr lang="ru-RU" dirty="0" smtClean="0"/>
              <a:t>-</a:t>
            </a:r>
            <a:r>
              <a:rPr lang="ru-RU" dirty="0"/>
              <a:t>	</a:t>
            </a:r>
            <a:r>
              <a:rPr lang="ru-RU" b="1" dirty="0">
                <a:solidFill>
                  <a:srgbClr val="FF0000"/>
                </a:solidFill>
              </a:rPr>
              <a:t>68,1</a:t>
            </a:r>
            <a:r>
              <a:rPr lang="ru-RU" dirty="0"/>
              <a:t> 	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781107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/>
              <a:t>У участников ЕГЭ 2020 г. возникли затруднения при выполнении заданий, контролирующих следующие знания и умения: </a:t>
            </a:r>
          </a:p>
          <a:p>
            <a:r>
              <a:rPr lang="ru-RU" dirty="0" smtClean="0"/>
              <a:t>умение </a:t>
            </a:r>
            <a:r>
              <a:rPr lang="ru-RU" dirty="0"/>
              <a:t>подсчитывать информационный объем сообщения; </a:t>
            </a:r>
          </a:p>
          <a:p>
            <a:r>
              <a:rPr lang="ru-RU" dirty="0" smtClean="0"/>
              <a:t>знание </a:t>
            </a:r>
            <a:r>
              <a:rPr lang="ru-RU" dirty="0"/>
              <a:t>базовых принципов адресации в компьютерной сети; </a:t>
            </a:r>
          </a:p>
          <a:p>
            <a:r>
              <a:rPr lang="ru-RU" dirty="0" smtClean="0"/>
              <a:t>умение </a:t>
            </a:r>
            <a:r>
              <a:rPr lang="ru-RU" dirty="0"/>
              <a:t>исполнить рекурсивный алгоритм; </a:t>
            </a:r>
          </a:p>
          <a:p>
            <a:r>
              <a:rPr lang="ru-RU" dirty="0" smtClean="0"/>
              <a:t>умение </a:t>
            </a:r>
            <a:r>
              <a:rPr lang="ru-RU" dirty="0"/>
              <a:t>анализировать алгоритмы и программы; </a:t>
            </a:r>
          </a:p>
          <a:p>
            <a:r>
              <a:rPr lang="ru-RU" dirty="0" smtClean="0"/>
              <a:t>знание </a:t>
            </a:r>
            <a:r>
              <a:rPr lang="ru-RU" dirty="0"/>
              <a:t>основных понятий и законов математической логики; </a:t>
            </a:r>
          </a:p>
          <a:p>
            <a:r>
              <a:rPr lang="ru-RU" dirty="0" smtClean="0"/>
              <a:t>умение </a:t>
            </a:r>
            <a:r>
              <a:rPr lang="ru-RU" dirty="0"/>
              <a:t>строить и преобразовывать логические выражения; </a:t>
            </a:r>
          </a:p>
          <a:p>
            <a:r>
              <a:rPr lang="ru-RU" dirty="0" smtClean="0"/>
              <a:t>умение </a:t>
            </a:r>
            <a:r>
              <a:rPr lang="ru-RU" dirty="0"/>
              <a:t>создавать собственные программы для решения задач средней сложности.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77646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Самые высокие результаты экзаменуемые показывают при выполнении заданий базового уровня на применение известных алгоритмов в стандартных ситуациях. </a:t>
            </a:r>
          </a:p>
          <a:p>
            <a:r>
              <a:rPr lang="ru-RU" dirty="0"/>
              <a:t>В то же время при выполнении ряда заданий базового уровня сложности у участников возникают проблемы. </a:t>
            </a:r>
          </a:p>
        </p:txBody>
      </p:sp>
    </p:spTree>
    <p:extLst>
      <p:ext uri="{BB962C8B-B14F-4D97-AF65-F5344CB8AC3E}">
        <p14:creationId xmlns:p14="http://schemas.microsoft.com/office/powerpoint/2010/main" val="1990744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/>
              <a:t>Пример 1. Задание, проверяющее умение определять объем памяти, необходимый для хранения графической информации. Процент выполнения – 49.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i="1" dirty="0"/>
              <a:t>Автоматическая камера производит растровые изображения размером 600×500 пикселей. Для кодирования цвета каждого пикселя используется одинаковое количество бит, коды пикселей записываются в файл один за другим без промежутков. Объём файла с изображением не может превышать 240 Кбайт без учёта размера заголовка файла. Какое максимальное количество цветов можно использовать в палитре? </a:t>
            </a:r>
            <a:r>
              <a:rPr lang="ru-RU" i="1" dirty="0" smtClean="0"/>
              <a:t>(64)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430994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/>
              <a:t>Пример 2. Задание, проверяющее знание о методах измерения количества информации. Процент выполнения – 21.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i="1" dirty="0"/>
              <a:t>Сколько существует десятичных шестизначных чисел, в которых все цифры различны и никакие две чётные или две нечётные цифры не стоят рядом? </a:t>
            </a:r>
            <a:endParaRPr lang="ru-RU" dirty="0"/>
          </a:p>
          <a:p>
            <a:pPr marL="0" indent="0">
              <a:buNone/>
            </a:pPr>
            <a:r>
              <a:rPr lang="ru-RU" i="1" dirty="0"/>
              <a:t>Ответ: 6480.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133500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/>
              <a:t>Пример 3. Задание, проверяющее умение исполнить рекурсивный алгоритм. Процент выполнения – 51.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487606"/>
            <a:ext cx="10515600" cy="468935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200" b="1" dirty="0"/>
              <a:t>procedure F(n: integer); </a:t>
            </a:r>
          </a:p>
          <a:p>
            <a:pPr marL="0" indent="0">
              <a:buNone/>
            </a:pPr>
            <a:r>
              <a:rPr lang="en-US" sz="2200" b="1" dirty="0"/>
              <a:t>begin </a:t>
            </a:r>
          </a:p>
          <a:p>
            <a:pPr marL="0" indent="0">
              <a:buNone/>
            </a:pPr>
            <a:r>
              <a:rPr lang="ru-RU" sz="2200" b="1" dirty="0" smtClean="0"/>
              <a:t>   </a:t>
            </a:r>
            <a:r>
              <a:rPr lang="en-US" sz="2200" b="1" dirty="0" smtClean="0"/>
              <a:t>if </a:t>
            </a:r>
            <a:r>
              <a:rPr lang="en-US" sz="2200" b="1" dirty="0"/>
              <a:t>n &gt; 0 then </a:t>
            </a:r>
          </a:p>
          <a:p>
            <a:pPr marL="0" indent="0">
              <a:buNone/>
            </a:pPr>
            <a:r>
              <a:rPr lang="ru-RU" sz="2200" b="1" dirty="0" smtClean="0"/>
              <a:t>      </a:t>
            </a:r>
            <a:r>
              <a:rPr lang="en-US" sz="2200" b="1" dirty="0" smtClean="0"/>
              <a:t>begin </a:t>
            </a:r>
            <a:endParaRPr lang="en-US" sz="2200" b="1" dirty="0"/>
          </a:p>
          <a:p>
            <a:pPr marL="0" indent="0">
              <a:buNone/>
            </a:pPr>
            <a:r>
              <a:rPr lang="ru-RU" sz="2200" b="1" dirty="0" smtClean="0"/>
              <a:t>          </a:t>
            </a:r>
            <a:r>
              <a:rPr lang="en-US" sz="2200" b="1" dirty="0" smtClean="0"/>
              <a:t>F(n </a:t>
            </a:r>
            <a:r>
              <a:rPr lang="en-US" sz="2200" b="1" dirty="0"/>
              <a:t>- 3); </a:t>
            </a:r>
          </a:p>
          <a:p>
            <a:pPr marL="0" indent="0">
              <a:buNone/>
            </a:pPr>
            <a:r>
              <a:rPr lang="ru-RU" sz="2200" b="1" dirty="0" smtClean="0"/>
              <a:t>          </a:t>
            </a:r>
            <a:r>
              <a:rPr lang="en-US" sz="2200" b="1" dirty="0" smtClean="0"/>
              <a:t>F(n </a:t>
            </a:r>
            <a:r>
              <a:rPr lang="en-US" sz="2200" b="1" dirty="0"/>
              <a:t>div 2); </a:t>
            </a:r>
          </a:p>
          <a:p>
            <a:pPr marL="0" indent="0">
              <a:buNone/>
            </a:pPr>
            <a:r>
              <a:rPr lang="ru-RU" sz="2200" b="1" dirty="0" smtClean="0"/>
              <a:t>          </a:t>
            </a:r>
            <a:r>
              <a:rPr lang="en-US" sz="2200" b="1" dirty="0" smtClean="0"/>
              <a:t>write(n</a:t>
            </a:r>
            <a:r>
              <a:rPr lang="en-US" sz="2200" b="1" dirty="0"/>
              <a:t>) </a:t>
            </a:r>
          </a:p>
          <a:p>
            <a:pPr marL="0" indent="0">
              <a:buNone/>
            </a:pPr>
            <a:r>
              <a:rPr lang="ru-RU" sz="2200" b="1" dirty="0" smtClean="0"/>
              <a:t>      </a:t>
            </a:r>
            <a:r>
              <a:rPr lang="en-US" sz="2200" b="1" dirty="0" smtClean="0"/>
              <a:t>end </a:t>
            </a:r>
            <a:endParaRPr lang="en-US" sz="2200" b="1" dirty="0"/>
          </a:p>
          <a:p>
            <a:pPr marL="0" indent="0">
              <a:buNone/>
            </a:pPr>
            <a:r>
              <a:rPr lang="en-US" sz="2200" b="1" dirty="0"/>
              <a:t>end; 	</a:t>
            </a:r>
          </a:p>
          <a:p>
            <a:pPr marL="0" indent="0">
              <a:buNone/>
            </a:pPr>
            <a:r>
              <a:rPr lang="ru-RU" sz="2200" b="1" i="1" dirty="0"/>
              <a:t>Запишите подряд без пробелов и разделителей все числа, которые будут выведены на экран при выполнении вызова F(7). Числа должны быть записаны в том же порядке, в котором они выводятся на экран. </a:t>
            </a:r>
            <a:endParaRPr lang="ru-RU" sz="2200" b="1" dirty="0"/>
          </a:p>
          <a:p>
            <a:pPr marL="0" indent="0">
              <a:buNone/>
            </a:pPr>
            <a:r>
              <a:rPr lang="ru-RU" sz="2200" b="1" i="1" dirty="0"/>
              <a:t>Ответ: 1124137. </a:t>
            </a:r>
            <a:endParaRPr lang="ru-RU" sz="2200" b="1" dirty="0"/>
          </a:p>
        </p:txBody>
      </p:sp>
    </p:spTree>
    <p:extLst>
      <p:ext uri="{BB962C8B-B14F-4D97-AF65-F5344CB8AC3E}">
        <p14:creationId xmlns:p14="http://schemas.microsoft.com/office/powerpoint/2010/main" val="128382442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321</TotalTime>
  <Words>961</Words>
  <Application>Microsoft Office PowerPoint</Application>
  <PresentationFormat>Широкоэкранный</PresentationFormat>
  <Paragraphs>91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Times New Roman</vt:lpstr>
      <vt:lpstr>Тема Office</vt:lpstr>
      <vt:lpstr>Анализ типичных ошибок участников ЕГЭ по информатике в 2020 году </vt:lpstr>
      <vt:lpstr>Презентация PowerPoint</vt:lpstr>
      <vt:lpstr>Презентация PowerPoint</vt:lpstr>
      <vt:lpstr>Результаты выполнения заданий по укрупненным разделам школьного курса информатики (средний процент)</vt:lpstr>
      <vt:lpstr>Презентация PowerPoint</vt:lpstr>
      <vt:lpstr>Презентация PowerPoint</vt:lpstr>
      <vt:lpstr>Пример 1. Задание, проверяющее умение определять объем памяти, необходимый для хранения графической информации. Процент выполнения – 49. </vt:lpstr>
      <vt:lpstr>Пример 2. Задание, проверяющее знание о методах измерения количества информации. Процент выполнения – 21. </vt:lpstr>
      <vt:lpstr>Пример 3. Задание, проверяющее умение исполнить рекурсивный алгоритм. Процент выполнения – 51. </vt:lpstr>
      <vt:lpstr>4 группы участников ЕГЭ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Перспективная модель ЕГЭ по информатике (компьютерный вариант)  (по материалам сайта К.Полякова)</dc:title>
  <dc:creator>Татьяна В. Таран</dc:creator>
  <cp:lastModifiedBy>Татьяна В. Таран</cp:lastModifiedBy>
  <cp:revision>11</cp:revision>
  <dcterms:created xsi:type="dcterms:W3CDTF">2020-09-21T04:37:30Z</dcterms:created>
  <dcterms:modified xsi:type="dcterms:W3CDTF">2020-10-29T06:28:50Z</dcterms:modified>
</cp:coreProperties>
</file>