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504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5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7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6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9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8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8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2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C2B00-859F-49C7-BA57-3E0D9D4F3F1B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Перспективная модель </a:t>
            </a:r>
            <a:br>
              <a:rPr lang="ru-RU" sz="4400" b="1" dirty="0" smtClean="0"/>
            </a:br>
            <a:r>
              <a:rPr lang="ru-RU" sz="4400" b="1" dirty="0" smtClean="0"/>
              <a:t>ЕГЭ по информатике </a:t>
            </a:r>
            <a:br>
              <a:rPr lang="ru-RU" sz="4400" b="1" dirty="0" smtClean="0"/>
            </a:br>
            <a:r>
              <a:rPr lang="ru-RU" sz="4400" b="1" dirty="0" smtClean="0"/>
              <a:t>(компьютерный вариант) </a:t>
            </a:r>
            <a:br>
              <a:rPr lang="ru-RU" sz="4400" b="1" dirty="0" smtClean="0"/>
            </a:br>
            <a:r>
              <a:rPr lang="ru-RU" sz="3600" i="1" dirty="0" smtClean="0"/>
              <a:t>(по материалам сайта К. Полякова)</a:t>
            </a:r>
            <a:endParaRPr lang="ru-RU" sz="4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Таран Татьяна Васильевна,</a:t>
            </a:r>
          </a:p>
          <a:p>
            <a:pPr algn="r"/>
            <a:r>
              <a:rPr lang="ru-RU" dirty="0" smtClean="0"/>
              <a:t> заместитель директора по УВР </a:t>
            </a:r>
          </a:p>
          <a:p>
            <a:pPr algn="r"/>
            <a:r>
              <a:rPr lang="ru-RU" dirty="0" smtClean="0"/>
              <a:t>МАОУ «Лицей №82 г. Челябинска», </a:t>
            </a:r>
          </a:p>
          <a:p>
            <a:pPr algn="r"/>
            <a:r>
              <a:rPr lang="ru-RU" dirty="0" smtClean="0"/>
              <a:t>руководитель ГМО учителей информатики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500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5 (базовый уровень, время – 4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Выполнение и анализ простых алгоритмов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Формальное исполнение алгоритма, записанного на естественном языке, или умение создавать линейный алгоритм для формального исполнителя с ограниченным набором команд.</a:t>
            </a:r>
          </a:p>
          <a:p>
            <a:pPr marL="0" indent="0">
              <a:buNone/>
            </a:pPr>
            <a:r>
              <a:rPr lang="ru-RU" dirty="0" smtClean="0"/>
              <a:t>1.6.3. Построение алгоритмов и практические вычисления.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алгоритмов.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388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6 (базовый уровень, время – 4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Анализ программы с циклом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Знание основных конструкций языка программирования, понятия переменной, оператора присваивания.</a:t>
            </a:r>
          </a:p>
          <a:p>
            <a:pPr marL="0" indent="0">
              <a:buNone/>
            </a:pPr>
            <a:r>
              <a:rPr lang="ru-RU" dirty="0" smtClean="0"/>
              <a:t>1.7.2. Основные конструкции языка программирования. Система программирования.</a:t>
            </a:r>
          </a:p>
          <a:p>
            <a:pPr marL="0" indent="0">
              <a:buNone/>
            </a:pPr>
            <a:r>
              <a:rPr lang="ru-RU" dirty="0" smtClean="0"/>
              <a:t>1.1.4. Читать и отлаживать программы на языке программирования.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315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7 (базовый уровень, время – 5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Кодирование растровых изображений и звука. Скорость передачи информации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определять объём памяти, необходимый для хранения графической и звуковой ин-формации.</a:t>
            </a:r>
          </a:p>
          <a:p>
            <a:pPr marL="0" indent="0">
              <a:buNone/>
            </a:pPr>
            <a:r>
              <a:rPr lang="ru-RU" dirty="0" smtClean="0"/>
              <a:t>3.3.1. Форматы графических и звуковых объектов.</a:t>
            </a:r>
          </a:p>
          <a:p>
            <a:pPr marL="0" indent="0">
              <a:buNone/>
            </a:pPr>
            <a:r>
              <a:rPr lang="ru-RU" dirty="0" smtClean="0"/>
              <a:t>1.3.2. Оценивать скорость передачи и обработки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615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8 (базовый уровень, время – 4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Кодирование данных, комбинаторика, системы счисления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Знание о методах измерения количества информации</a:t>
            </a:r>
          </a:p>
          <a:p>
            <a:pPr marL="0" indent="0">
              <a:buNone/>
            </a:pPr>
            <a:r>
              <a:rPr lang="ru-RU" dirty="0" smtClean="0"/>
              <a:t>1.6.1. Формализация понятия алгоритма </a:t>
            </a:r>
          </a:p>
          <a:p>
            <a:pPr marL="0" indent="0">
              <a:buNone/>
            </a:pPr>
            <a:r>
              <a:rPr lang="ru-RU" dirty="0" smtClean="0"/>
              <a:t>1.1.4. Читать и отлаживать программы на языке программирования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462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9 (базовый уровень, время – 6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Встроенные функции в электронных таблицах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обрабатывать числовую информацию в электронных таблицах</a:t>
            </a:r>
          </a:p>
          <a:p>
            <a:pPr marL="0" indent="0">
              <a:buNone/>
            </a:pPr>
            <a:r>
              <a:rPr lang="ru-RU" dirty="0" smtClean="0"/>
              <a:t>3.4.3.  Использование инструментов решения статистических и расчётно-графических задач</a:t>
            </a:r>
          </a:p>
          <a:p>
            <a:pPr marL="0" indent="0">
              <a:buNone/>
            </a:pPr>
            <a:r>
              <a:rPr lang="ru-RU" dirty="0" smtClean="0"/>
              <a:t>1.1.2. Умение представлять и анализировать табличную информацию в виде графиков и диаграмм.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113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10 (базовый уровень, время – 6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Поиск слов в текстовом документе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Информационный поиск средствами операционной системы или текстового процессора</a:t>
            </a:r>
          </a:p>
          <a:p>
            <a:pPr marL="0" indent="0">
              <a:buNone/>
            </a:pPr>
            <a:r>
              <a:rPr lang="ru-RU" dirty="0" smtClean="0"/>
              <a:t>3.5.2.  Использование инструментов поисковых систем (формирование запросов)</a:t>
            </a:r>
          </a:p>
          <a:p>
            <a:pPr marL="0" indent="0">
              <a:buNone/>
            </a:pPr>
            <a:r>
              <a:rPr lang="ru-RU" dirty="0" smtClean="0"/>
              <a:t>2.1. Умение осуществлять поиск и отбор информации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279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11 (повышенный уровень, время – 3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Вычисление информационного объема сообщения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подсчитывать информационный объём сообщения.</a:t>
            </a:r>
          </a:p>
          <a:p>
            <a:pPr marL="0" indent="0">
              <a:buNone/>
            </a:pPr>
            <a:r>
              <a:rPr lang="ru-RU" dirty="0" smtClean="0"/>
              <a:t>1.1.3.  Дискретное (цифровое) представление текстовой, графической, звуковой </a:t>
            </a:r>
            <a:r>
              <a:rPr lang="ru-RU" dirty="0" err="1" smtClean="0"/>
              <a:t>инфор-мации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 видеоинформации. Единицы измерения количества информации.</a:t>
            </a:r>
          </a:p>
          <a:p>
            <a:pPr marL="0" indent="0">
              <a:buNone/>
            </a:pPr>
            <a:r>
              <a:rPr lang="ru-RU" dirty="0" smtClean="0"/>
              <a:t>1.3.1. Умение оценивать объём памяти, необходимый для хранения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386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12 (повышенный уровень, время – 6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Выполнение алгоритмов для исполнителя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анализировать результат исполнения алгоритма.</a:t>
            </a:r>
          </a:p>
          <a:p>
            <a:pPr marL="0" indent="0">
              <a:buNone/>
            </a:pPr>
            <a:r>
              <a:rPr lang="ru-RU" dirty="0" smtClean="0"/>
              <a:t>1.6.2. Вычислимость. Эквивалентность алгоритмических моделей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алгоритмов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475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13 (повышенный уровень, время – 3 мин)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Тема</a:t>
            </a:r>
            <a:r>
              <a:rPr lang="ru-RU" dirty="0"/>
              <a:t>:  </a:t>
            </a:r>
            <a:r>
              <a:rPr lang="ru-RU" b="1" dirty="0">
                <a:solidFill>
                  <a:srgbClr val="FF0000"/>
                </a:solidFill>
              </a:rPr>
              <a:t>Графы. Поиск количества путей</a:t>
            </a:r>
          </a:p>
          <a:p>
            <a:pPr marL="0" indent="0">
              <a:buNone/>
            </a:pPr>
            <a:r>
              <a:rPr lang="ru-RU" b="1" dirty="0"/>
              <a:t>Что проверяется: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Умение представлять и считывать данные в разных типах информационных моделей (</a:t>
            </a:r>
            <a:r>
              <a:rPr lang="ru-RU" dirty="0" smtClean="0"/>
              <a:t>схемы, карты</a:t>
            </a:r>
            <a:r>
              <a:rPr lang="ru-RU" dirty="0"/>
              <a:t>, таблицы, графики и формулы).</a:t>
            </a:r>
          </a:p>
          <a:p>
            <a:pPr marL="0" indent="0">
              <a:buNone/>
            </a:pPr>
            <a:r>
              <a:rPr lang="ru-RU" i="1" dirty="0"/>
              <a:t>1.3.1. Описание (информационная модель) реального объекта и процесса, соответствие описания объекту и целям описания. Схемы, таблицы, графики, формулы как описания.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1.2.1. Умение использовать готовые модели, оценивать их соответствие реальному объекту и целям моделирования.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342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14 (повышенный уровень, время – 5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Позиционные системы счисления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Знание позиционных систем счисления.</a:t>
            </a:r>
          </a:p>
          <a:p>
            <a:pPr marL="0" indent="0">
              <a:buNone/>
            </a:pPr>
            <a:r>
              <a:rPr lang="ru-RU" dirty="0" smtClean="0"/>
              <a:t>1.4.1. Позиционные системы счисления.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алгоритмов.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Изменения в </a:t>
            </a:r>
            <a:r>
              <a:rPr lang="ru-RU" b="1" dirty="0" smtClean="0"/>
              <a:t>ЕГЭ-2021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Экзамен проводится с использованием компьютеров</a:t>
            </a:r>
            <a:r>
              <a:rPr lang="ru-RU" dirty="0"/>
              <a:t>. При выполнении заданий доступны на протяжении всего экзамена текстовый редактор, редактор электронных таблиц, системы программирования.</a:t>
            </a:r>
          </a:p>
          <a:p>
            <a:pPr lvl="0"/>
            <a:r>
              <a:rPr lang="ru-RU" dirty="0"/>
              <a:t>Многие задания КИМ прошлых лет </a:t>
            </a:r>
            <a:r>
              <a:rPr lang="ru-RU" b="1" dirty="0" smtClean="0">
                <a:solidFill>
                  <a:srgbClr val="FF0000"/>
                </a:solidFill>
              </a:rPr>
              <a:t>убраны</a:t>
            </a:r>
            <a:r>
              <a:rPr lang="ru-RU" dirty="0" smtClean="0"/>
              <a:t> </a:t>
            </a:r>
            <a:r>
              <a:rPr lang="ru-RU" dirty="0"/>
              <a:t>(1, 7, 9.2, 12, 17, 19, 21, 23, 24 и 25 в старой нумерации).</a:t>
            </a:r>
          </a:p>
          <a:p>
            <a:pPr lvl="0"/>
            <a:r>
              <a:rPr lang="ru-RU" dirty="0"/>
              <a:t>Добавлены </a:t>
            </a:r>
            <a:r>
              <a:rPr lang="ru-RU" dirty="0">
                <a:solidFill>
                  <a:srgbClr val="FF0000"/>
                </a:solidFill>
              </a:rPr>
              <a:t>новые практические задания</a:t>
            </a:r>
            <a:r>
              <a:rPr lang="ru-RU" dirty="0"/>
              <a:t>, которых не было в КИМ предыдущих лет (задания 10, 18 и 26 нового КИМ). Новое задание 18 – двумерная задача на динамическое программирование. </a:t>
            </a:r>
          </a:p>
          <a:p>
            <a:pPr lvl="0"/>
            <a:r>
              <a:rPr lang="ru-RU" dirty="0"/>
              <a:t>При выполнении некоторых заданий (9, 10, 18, 24, 26, 27) используются дополнительные файлы, входящие в КИМ.</a:t>
            </a:r>
          </a:p>
          <a:p>
            <a:pPr lvl="0"/>
            <a:r>
              <a:rPr lang="ru-RU" dirty="0"/>
              <a:t>Некоторые теоретические задания можно решить с помощью программы.</a:t>
            </a:r>
          </a:p>
          <a:p>
            <a:pPr lvl="0"/>
            <a:r>
              <a:rPr lang="ru-RU" dirty="0"/>
              <a:t>Задание </a:t>
            </a:r>
            <a:r>
              <a:rPr lang="ru-RU" dirty="0">
                <a:solidFill>
                  <a:srgbClr val="FF0000"/>
                </a:solidFill>
              </a:rPr>
              <a:t>26</a:t>
            </a:r>
            <a:r>
              <a:rPr lang="ru-RU" dirty="0"/>
              <a:t> по теории игр превратилось в три задания </a:t>
            </a:r>
            <a:r>
              <a:rPr lang="ru-RU" dirty="0">
                <a:solidFill>
                  <a:srgbClr val="FF0000"/>
                </a:solidFill>
              </a:rPr>
              <a:t>19, 20 и 21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Максимальный первичный балл теперь равен </a:t>
            </a:r>
            <a:r>
              <a:rPr lang="ru-RU" dirty="0">
                <a:solidFill>
                  <a:srgbClr val="FF0000"/>
                </a:solidFill>
              </a:rPr>
              <a:t>30</a:t>
            </a:r>
            <a:r>
              <a:rPr lang="ru-RU" dirty="0"/>
              <a:t> (было – 35).</a:t>
            </a:r>
          </a:p>
          <a:p>
            <a:pPr lvl="0"/>
            <a:r>
              <a:rPr lang="ru-RU" dirty="0"/>
              <a:t>В заданиях на программирование нет языка </a:t>
            </a:r>
            <a:r>
              <a:rPr lang="ru-RU" dirty="0" err="1">
                <a:solidFill>
                  <a:srgbClr val="FF0000"/>
                </a:solidFill>
              </a:rPr>
              <a:t>Бэйсик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055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15 (повышенный уровень, время – 3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Основные понятия математической логики.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Знание основных понятий и законов математической логики</a:t>
            </a:r>
          </a:p>
          <a:p>
            <a:pPr marL="0" indent="0">
              <a:buNone/>
            </a:pPr>
            <a:r>
              <a:rPr lang="ru-RU" dirty="0" smtClean="0"/>
              <a:t>1.5.1. Высказывания, логические операции, кванторы, истинность высказывания. </a:t>
            </a:r>
          </a:p>
          <a:p>
            <a:pPr marL="0" indent="0">
              <a:buNone/>
            </a:pPr>
            <a:r>
              <a:rPr lang="ru-RU" dirty="0" smtClean="0"/>
              <a:t>1.1.7. Умение вычислять логическое значение сложного высказывания по известным значениям элементарных высказываний.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218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16 (повышенный уровень, время – 9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Рекурсия. Рекурсивные процедуры и функции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Вычисление рекуррентных выражений</a:t>
            </a:r>
          </a:p>
          <a:p>
            <a:pPr marL="0" indent="0">
              <a:buNone/>
            </a:pPr>
            <a:r>
              <a:rPr lang="ru-RU" dirty="0" smtClean="0"/>
              <a:t>1.5.3.  Индуктивное определение объектов.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ал-</a:t>
            </a:r>
            <a:r>
              <a:rPr lang="ru-RU" dirty="0" err="1" smtClean="0"/>
              <a:t>горитмов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21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17 (повышенный уровень, время – 15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b="1" dirty="0" smtClean="0">
                <a:solidFill>
                  <a:srgbClr val="FF0000"/>
                </a:solidFill>
              </a:rPr>
              <a:t>Перебор целых чисел на заданном отрезке. Проверка делимости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создавать собственные программы (20–40 строк) для обработки целочисленной ин-формации.</a:t>
            </a:r>
          </a:p>
          <a:p>
            <a:pPr marL="0" indent="0">
              <a:buNone/>
            </a:pPr>
            <a:r>
              <a:rPr lang="ru-RU" dirty="0" smtClean="0"/>
              <a:t>1.7.2. Основные конструкции языка программирования. Система программирования.</a:t>
            </a:r>
          </a:p>
          <a:p>
            <a:pPr marL="0" indent="0">
              <a:buNone/>
            </a:pPr>
            <a:r>
              <a:rPr lang="ru-RU" dirty="0" smtClean="0"/>
              <a:t>1.1.5. Умение создавать программы на языке программирования по их описанию.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793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18 (повышенный уровень, время – 6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Динамическое программирование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обрабатывать вещественные выражения в электронных таблицах.</a:t>
            </a:r>
          </a:p>
          <a:p>
            <a:pPr marL="0" indent="0">
              <a:buNone/>
            </a:pPr>
            <a:r>
              <a:rPr lang="ru-RU" dirty="0" smtClean="0"/>
              <a:t>3.4.3. Использование инструментов решения статистических и расчётно-графических задач. </a:t>
            </a:r>
          </a:p>
          <a:p>
            <a:pPr marL="0" indent="0">
              <a:buNone/>
            </a:pPr>
            <a:r>
              <a:rPr lang="ru-RU" dirty="0" smtClean="0"/>
              <a:t>1.1.2. Умение представлять и анализировать табличную информацию в виде графиков и диаграмм.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10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19-21 (повышенный уровень, время – 6 + 6 + 10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Теория игр. Поиск выигрышной стратегии.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анализировать алгоритм логической игры. Умение найти выигрышную стратегию игры. Умение построить дерево игры по заданному алгоритму и найти выигрышную стратегию.</a:t>
            </a:r>
          </a:p>
          <a:p>
            <a:pPr marL="0" indent="0">
              <a:buNone/>
            </a:pPr>
            <a:r>
              <a:rPr lang="ru-RU" dirty="0" smtClean="0"/>
              <a:t>1.5.2. Цепочки (конечные последовательности), деревья, списки, графы, матрицы (массивы), псевдослучайные последовательности.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алгоритмов.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64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22 (повышенный уровень, время – 7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Анализ программы, содержащей циклы и ветвления.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анализировать алгоритм, содержащий ветвление и цикл</a:t>
            </a:r>
          </a:p>
          <a:p>
            <a:pPr marL="0" indent="0">
              <a:buNone/>
            </a:pPr>
            <a:r>
              <a:rPr lang="ru-RU" dirty="0" smtClean="0"/>
              <a:t>1.6.1. Формализация понятия алгоритма.</a:t>
            </a:r>
          </a:p>
          <a:p>
            <a:pPr marL="0" indent="0">
              <a:buNone/>
            </a:pPr>
            <a:r>
              <a:rPr lang="ru-RU" dirty="0" smtClean="0"/>
              <a:t>1.1.4. Умение читать и отлаживать программы на языке программирования.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74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23 (повышенный уровень, время – 8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динамическое программирование.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анализировать результат исполнения алгоритма</a:t>
            </a:r>
          </a:p>
          <a:p>
            <a:pPr marL="0" indent="0">
              <a:buNone/>
            </a:pPr>
            <a:r>
              <a:rPr lang="ru-RU" dirty="0" smtClean="0"/>
              <a:t>1.6.2. Вычислимость. Эквивалентность алгоритмических моделей</a:t>
            </a:r>
          </a:p>
          <a:p>
            <a:pPr marL="0" indent="0">
              <a:buNone/>
            </a:pPr>
            <a:r>
              <a:rPr lang="ru-RU" dirty="0" smtClean="0"/>
              <a:t>1.1.3. Умение строить информационные модели объектов, систем и процессов в виде алгоритмов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099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24 (высокий уровень, время – 18 минут)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Обработка символьных строк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создавать собственные программы (10–20 строк) для обработки символьной информации.</a:t>
            </a:r>
          </a:p>
          <a:p>
            <a:pPr marL="0" indent="0">
              <a:buNone/>
            </a:pPr>
            <a:r>
              <a:rPr lang="ru-RU" dirty="0" smtClean="0"/>
              <a:t>1.5.2.  Цепочки (конечные последовательности), деревья, списки, графы, матрицы (массивы), псевдослучайные последовательности.</a:t>
            </a:r>
          </a:p>
          <a:p>
            <a:pPr marL="0" indent="0">
              <a:buNone/>
            </a:pPr>
            <a:r>
              <a:rPr lang="ru-RU" dirty="0" smtClean="0"/>
              <a:t>1.1.3. Строить информационные модели объектов, систем и процессов в виде алгоритмов.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350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25 (высокий уровень, время – 20 минут)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Обработка целых чисел. Проверка делимости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создавать собственные программы (10–20 строк) для обработки целочисленной ин-формации.</a:t>
            </a:r>
          </a:p>
          <a:p>
            <a:pPr marL="0" indent="0">
              <a:buNone/>
            </a:pPr>
            <a:r>
              <a:rPr lang="ru-RU" dirty="0" smtClean="0"/>
              <a:t>1.5.2.  Цепочки (конечные последовательности), деревья, списки, графы, матрицы (массивы), псевдослучайные последовательности.</a:t>
            </a:r>
          </a:p>
          <a:p>
            <a:pPr marL="0" indent="0">
              <a:buNone/>
            </a:pPr>
            <a:r>
              <a:rPr lang="ru-RU" dirty="0" smtClean="0"/>
              <a:t>1.1.3. Строить информационные модели объектов, систем и процессов в виде алгоритмов.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824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26 (высокий уровень, время – 35 минут)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 Обработка массива целых чисел из файла. Сортировка.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обрабатывать целочисленную информацию с использованием сортировки.</a:t>
            </a:r>
          </a:p>
          <a:p>
            <a:pPr marL="0" indent="0">
              <a:buNone/>
            </a:pPr>
            <a:r>
              <a:rPr lang="ru-RU" dirty="0" smtClean="0"/>
              <a:t>1.6.3. Построение алгоритмов и практические вычисления.</a:t>
            </a:r>
          </a:p>
          <a:p>
            <a:pPr marL="0" indent="0">
              <a:buNone/>
            </a:pPr>
            <a:r>
              <a:rPr lang="ru-RU" dirty="0" smtClean="0"/>
              <a:t>1.1.3. Строить информационные модели объектов, систем и процессов в виде алгоритмов.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47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/>
              <a:t>Соответствие заданий </a:t>
            </a:r>
            <a:r>
              <a:rPr lang="ru-RU" sz="3600" b="1" i="1" dirty="0" smtClean="0"/>
              <a:t>ЕГЭ-2021 и ЕГЭ 2020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406456"/>
              </p:ext>
            </p:extLst>
          </p:nvPr>
        </p:nvGraphicFramePr>
        <p:xfrm>
          <a:off x="838201" y="1023588"/>
          <a:ext cx="10175543" cy="5349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677">
                  <a:extLst>
                    <a:ext uri="{9D8B030D-6E8A-4147-A177-3AD203B41FA5}">
                      <a16:colId xmlns:a16="http://schemas.microsoft.com/office/drawing/2014/main" xmlns="" val="3604684232"/>
                    </a:ext>
                  </a:extLst>
                </a:gridCol>
                <a:gridCol w="1325838">
                  <a:extLst>
                    <a:ext uri="{9D8B030D-6E8A-4147-A177-3AD203B41FA5}">
                      <a16:colId xmlns:a16="http://schemas.microsoft.com/office/drawing/2014/main" xmlns="" val="3959738534"/>
                    </a:ext>
                  </a:extLst>
                </a:gridCol>
                <a:gridCol w="1109737">
                  <a:extLst>
                    <a:ext uri="{9D8B030D-6E8A-4147-A177-3AD203B41FA5}">
                      <a16:colId xmlns:a16="http://schemas.microsoft.com/office/drawing/2014/main" xmlns="" val="2800748775"/>
                    </a:ext>
                  </a:extLst>
                </a:gridCol>
                <a:gridCol w="1412487">
                  <a:extLst>
                    <a:ext uri="{9D8B030D-6E8A-4147-A177-3AD203B41FA5}">
                      <a16:colId xmlns:a16="http://schemas.microsoft.com/office/drawing/2014/main" xmlns="" val="642481788"/>
                    </a:ext>
                  </a:extLst>
                </a:gridCol>
                <a:gridCol w="870668">
                  <a:extLst>
                    <a:ext uri="{9D8B030D-6E8A-4147-A177-3AD203B41FA5}">
                      <a16:colId xmlns:a16="http://schemas.microsoft.com/office/drawing/2014/main" xmlns="" val="3544226360"/>
                    </a:ext>
                  </a:extLst>
                </a:gridCol>
                <a:gridCol w="4752136">
                  <a:extLst>
                    <a:ext uri="{9D8B030D-6E8A-4147-A177-3AD203B41FA5}">
                      <a16:colId xmlns:a16="http://schemas.microsoft.com/office/drawing/2014/main" xmlns="" val="3239819111"/>
                    </a:ext>
                  </a:extLst>
                </a:gridCol>
              </a:tblGrid>
              <a:tr h="798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sym typeface="Wingdings" panose="05000000000000000000" pitchFamily="2" charset="2"/>
                        </a:rPr>
                        <a:t>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ЕГЭ-</a:t>
                      </a:r>
                      <a:r>
                        <a:rPr lang="en-US" sz="1000">
                          <a:effectLst/>
                        </a:rPr>
                        <a:t>20</a:t>
                      </a: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ЕГЭ-</a:t>
                      </a:r>
                      <a:r>
                        <a:rPr lang="en-US" sz="1000">
                          <a:effectLst/>
                        </a:rPr>
                        <a:t>20</a:t>
                      </a: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Сложность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Время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Материал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3944925242"/>
                  </a:ext>
                </a:extLst>
              </a:tr>
              <a:tr h="560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Анализ информационных моделей (графов)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927815381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Таблицы истинности логических функций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3795812112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4-1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Поиск и сортировка в базах данных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2097470808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Кодирование и декодирование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3731387173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6-1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Выполнение и анализ простых алгоритмов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1005797039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Анализ программы с циклом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1324503833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7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9-1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5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Кодирование растровых изображений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499933199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8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Кодирование данных, комбинаторика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224281346"/>
                  </a:ext>
                </a:extLst>
              </a:tr>
              <a:tr h="798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9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–  </a:t>
                      </a:r>
                      <a:r>
                        <a:rPr lang="en-US" sz="1800" b="1">
                          <a:effectLst/>
                        </a:rPr>
                        <a:t>(</a:t>
                      </a:r>
                      <a:r>
                        <a:rPr lang="ru-RU" sz="1800" b="1">
                          <a:effectLst/>
                        </a:rPr>
                        <a:t>К</a:t>
                      </a:r>
                      <a:r>
                        <a:rPr lang="en-US" sz="1800" b="1">
                          <a:effectLst/>
                        </a:rPr>
                        <a:t>10)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Встроенные функции в электронных таблицах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1018075712"/>
                  </a:ext>
                </a:extLst>
              </a:tr>
              <a:tr h="399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10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–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Поиск слов в текстовом документе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83" marR="61383" marT="0" marB="0" anchor="ctr"/>
                </a:tc>
                <a:extLst>
                  <a:ext uri="{0D108BD9-81ED-4DB2-BD59-A6C34878D82A}">
                    <a16:rowId xmlns:a16="http://schemas.microsoft.com/office/drawing/2014/main" xmlns="" val="85192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0788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27 (высокий уровень, время – 35 мин)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Обработка данных, вводимых из файла в виде последовательности чисел.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создавать собственные программы (20–40 строк) для анализа числовых последовательностей.</a:t>
            </a:r>
          </a:p>
          <a:p>
            <a:pPr marL="0" indent="0">
              <a:buNone/>
            </a:pPr>
            <a:r>
              <a:rPr lang="ru-RU" dirty="0" smtClean="0"/>
              <a:t>1.6.3. Построение алгоритмов и практические вычисления.</a:t>
            </a:r>
          </a:p>
          <a:p>
            <a:pPr marL="0" indent="0">
              <a:buNone/>
            </a:pPr>
            <a:r>
              <a:rPr lang="ru-RU" dirty="0" smtClean="0"/>
              <a:t>1.1.3. Строить информационные модели объектов, систем и процессов в виде алгоритмов.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66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/>
              <a:t>Соответствие заданий </a:t>
            </a:r>
            <a:r>
              <a:rPr lang="ru-RU" sz="3600" b="1" i="1" dirty="0" smtClean="0"/>
              <a:t>ЕГЭ-2021 и ЕГЭ-2020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324969"/>
              </p:ext>
            </p:extLst>
          </p:nvPr>
        </p:nvGraphicFramePr>
        <p:xfrm>
          <a:off x="1705971" y="1160049"/>
          <a:ext cx="9239533" cy="5377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9857">
                  <a:extLst>
                    <a:ext uri="{9D8B030D-6E8A-4147-A177-3AD203B41FA5}">
                      <a16:colId xmlns:a16="http://schemas.microsoft.com/office/drawing/2014/main" xmlns="" val="201968359"/>
                    </a:ext>
                  </a:extLst>
                </a:gridCol>
                <a:gridCol w="1203878">
                  <a:extLst>
                    <a:ext uri="{9D8B030D-6E8A-4147-A177-3AD203B41FA5}">
                      <a16:colId xmlns:a16="http://schemas.microsoft.com/office/drawing/2014/main" xmlns="" val="1898459470"/>
                    </a:ext>
                  </a:extLst>
                </a:gridCol>
                <a:gridCol w="1007656">
                  <a:extLst>
                    <a:ext uri="{9D8B030D-6E8A-4147-A177-3AD203B41FA5}">
                      <a16:colId xmlns:a16="http://schemas.microsoft.com/office/drawing/2014/main" xmlns="" val="2405566219"/>
                    </a:ext>
                  </a:extLst>
                </a:gridCol>
                <a:gridCol w="1282558">
                  <a:extLst>
                    <a:ext uri="{9D8B030D-6E8A-4147-A177-3AD203B41FA5}">
                      <a16:colId xmlns:a16="http://schemas.microsoft.com/office/drawing/2014/main" xmlns="" val="1096820962"/>
                    </a:ext>
                  </a:extLst>
                </a:gridCol>
                <a:gridCol w="790578">
                  <a:extLst>
                    <a:ext uri="{9D8B030D-6E8A-4147-A177-3AD203B41FA5}">
                      <a16:colId xmlns:a16="http://schemas.microsoft.com/office/drawing/2014/main" xmlns="" val="1105514945"/>
                    </a:ext>
                  </a:extLst>
                </a:gridCol>
                <a:gridCol w="4315006">
                  <a:extLst>
                    <a:ext uri="{9D8B030D-6E8A-4147-A177-3AD203B41FA5}">
                      <a16:colId xmlns:a16="http://schemas.microsoft.com/office/drawing/2014/main" xmlns="" val="1259234792"/>
                    </a:ext>
                  </a:extLst>
                </a:gridCol>
              </a:tblGrid>
              <a:tr h="7169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>
                          <a:effectLst/>
                          <a:sym typeface="Wingdings" panose="05000000000000000000" pitchFamily="2" charset="2"/>
                        </a:rPr>
                        <a:t>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ЕГЭ-</a:t>
                      </a:r>
                      <a:r>
                        <a:rPr lang="en-US" sz="1600" b="1">
                          <a:effectLst/>
                        </a:rPr>
                        <a:t>20</a:t>
                      </a:r>
                      <a:r>
                        <a:rPr lang="ru-RU" sz="1600" b="1">
                          <a:effectLst/>
                        </a:rPr>
                        <a:t>21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ЕГЭ-</a:t>
                      </a:r>
                      <a:r>
                        <a:rPr lang="en-US" sz="1600" b="1">
                          <a:effectLst/>
                        </a:rPr>
                        <a:t>20</a:t>
                      </a: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Сложность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Время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Материал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0109426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Вычисления информационного объёма 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62390917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14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Выполнение алгоритмов для исполнителя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66071146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Поиск количества путей в графе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85914109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14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Позиционные системы счисления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01554666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18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Основные понятия математической логики.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88455297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11</a:t>
                      </a:r>
                      <a:r>
                        <a:rPr lang="ru-RU" sz="1600" b="1">
                          <a:effectLst/>
                        </a:rPr>
                        <a:t> (К11)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9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Вычисление значений рекурсивной функции.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8615914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17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К4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Проверка делимости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19366932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18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–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Динамическое программирование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79609773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19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Теория игр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44074450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Теория игр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08699858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Теория игр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2692791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r>
                        <a:rPr lang="en-US" sz="1600" b="1">
                          <a:effectLst/>
                        </a:rPr>
                        <a:t>0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Анализ программы с циклами и ветвлениями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88090134"/>
                  </a:ext>
                </a:extLst>
              </a:tr>
              <a:tr h="358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Динамическое программирование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86077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82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/>
              <a:t>Соответствие заданий </a:t>
            </a:r>
            <a:r>
              <a:rPr lang="ru-RU" sz="3600" b="1" i="1" dirty="0" smtClean="0"/>
              <a:t>ЕГЭ-2021 и ЕГЭ-2020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299040"/>
              </p:ext>
            </p:extLst>
          </p:nvPr>
        </p:nvGraphicFramePr>
        <p:xfrm>
          <a:off x="838200" y="1296535"/>
          <a:ext cx="10380260" cy="4094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855">
                  <a:extLst>
                    <a:ext uri="{9D8B030D-6E8A-4147-A177-3AD203B41FA5}">
                      <a16:colId xmlns:a16="http://schemas.microsoft.com/office/drawing/2014/main" xmlns="" val="3337286180"/>
                    </a:ext>
                  </a:extLst>
                </a:gridCol>
                <a:gridCol w="1352511">
                  <a:extLst>
                    <a:ext uri="{9D8B030D-6E8A-4147-A177-3AD203B41FA5}">
                      <a16:colId xmlns:a16="http://schemas.microsoft.com/office/drawing/2014/main" xmlns="" val="354244334"/>
                    </a:ext>
                  </a:extLst>
                </a:gridCol>
                <a:gridCol w="1132063">
                  <a:extLst>
                    <a:ext uri="{9D8B030D-6E8A-4147-A177-3AD203B41FA5}">
                      <a16:colId xmlns:a16="http://schemas.microsoft.com/office/drawing/2014/main" xmlns="" val="3749163953"/>
                    </a:ext>
                  </a:extLst>
                </a:gridCol>
                <a:gridCol w="1440904">
                  <a:extLst>
                    <a:ext uri="{9D8B030D-6E8A-4147-A177-3AD203B41FA5}">
                      <a16:colId xmlns:a16="http://schemas.microsoft.com/office/drawing/2014/main" xmlns="" val="2011525463"/>
                    </a:ext>
                  </a:extLst>
                </a:gridCol>
                <a:gridCol w="888185">
                  <a:extLst>
                    <a:ext uri="{9D8B030D-6E8A-4147-A177-3AD203B41FA5}">
                      <a16:colId xmlns:a16="http://schemas.microsoft.com/office/drawing/2014/main" xmlns="" val="3446421215"/>
                    </a:ext>
                  </a:extLst>
                </a:gridCol>
                <a:gridCol w="4847742">
                  <a:extLst>
                    <a:ext uri="{9D8B030D-6E8A-4147-A177-3AD203B41FA5}">
                      <a16:colId xmlns:a16="http://schemas.microsoft.com/office/drawing/2014/main" xmlns="" val="2024485709"/>
                    </a:ext>
                  </a:extLst>
                </a:gridCol>
              </a:tblGrid>
              <a:tr h="13647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b="1">
                          <a:effectLst/>
                          <a:sym typeface="Wingdings" panose="05000000000000000000" pitchFamily="2" charset="2"/>
                        </a:rPr>
                        <a:t>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ЕГЭ-</a:t>
                      </a:r>
                      <a:r>
                        <a:rPr lang="en-US" sz="2400" b="1">
                          <a:effectLst/>
                        </a:rPr>
                        <a:t>20</a:t>
                      </a:r>
                      <a:r>
                        <a:rPr lang="ru-RU" sz="2400" b="1">
                          <a:effectLst/>
                        </a:rPr>
                        <a:t>21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ЕГЭ-</a:t>
                      </a:r>
                      <a:r>
                        <a:rPr lang="en-US" sz="2400" b="1">
                          <a:effectLst/>
                        </a:rPr>
                        <a:t>20</a:t>
                      </a:r>
                      <a:r>
                        <a:rPr lang="ru-RU" sz="2400" b="1">
                          <a:effectLst/>
                        </a:rPr>
                        <a:t>20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Сложность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Время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Материал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05896018"/>
                  </a:ext>
                </a:extLst>
              </a:tr>
              <a:tr h="682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К7, К8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В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18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Обработка символьных строк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1491126"/>
                  </a:ext>
                </a:extLst>
              </a:tr>
              <a:tr h="682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К</a:t>
                      </a:r>
                      <a:r>
                        <a:rPr lang="en-US" sz="2400" b="1">
                          <a:effectLst/>
                        </a:rPr>
                        <a:t>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В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20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Количество делителей числа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73304727"/>
                  </a:ext>
                </a:extLst>
              </a:tr>
              <a:tr h="682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26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–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В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35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Обработка массива целых чисел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85034011"/>
                  </a:ext>
                </a:extLst>
              </a:tr>
              <a:tr h="682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27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27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В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</a:rPr>
                        <a:t>35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Обработка последовательностей 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57549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66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1</a:t>
            </a:r>
            <a:r>
              <a:rPr lang="x-none" b="1" dirty="0"/>
              <a:t> (базовый уровень, время – 3 мин)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Тема</a:t>
            </a:r>
            <a:r>
              <a:rPr lang="ru-RU" dirty="0"/>
              <a:t>:  </a:t>
            </a:r>
            <a:r>
              <a:rPr lang="ru-RU" dirty="0">
                <a:solidFill>
                  <a:srgbClr val="FF0000"/>
                </a:solidFill>
              </a:rPr>
              <a:t>Использование и анализ информационных моделей (таблицы, диаграммы, графики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/>
              <a:t>Что проверяется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Умение представлять и считывать данные в разных типах информационных моделей (схемы, карты, таблицы, графики и формулы).</a:t>
            </a:r>
          </a:p>
          <a:p>
            <a:pPr marL="0" indent="0">
              <a:buNone/>
            </a:pPr>
            <a:r>
              <a:rPr lang="ru-RU" i="1" dirty="0"/>
              <a:t>1.3.1 Описание (информационная модель) реального объекта и процесса, соответствие описания объекту и целям описания. Схемы, таблицы, графики, формулы как описания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1.2.2. Умение интерпретировать результаты, получаемые в ходе моделирования реальных процессов.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73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 (базовый уровень, время – 3 мин)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Тема:  Анализ таблиц истинности логических выражений.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строить таблицы истинности и логические схемы.</a:t>
            </a:r>
          </a:p>
          <a:p>
            <a:pPr marL="0" indent="0">
              <a:buNone/>
            </a:pPr>
            <a:r>
              <a:rPr lang="ru-RU" dirty="0" smtClean="0"/>
              <a:t>1.5.1. Высказывания, логические операции, кванторы, истинность высказывания</a:t>
            </a:r>
          </a:p>
          <a:p>
            <a:pPr marL="0" indent="0">
              <a:buNone/>
            </a:pPr>
            <a:r>
              <a:rPr lang="ru-RU" dirty="0" smtClean="0"/>
              <a:t>1.1.6. Умение строить модели объектов, систем и процессов в виде таблицы истинности для логического высказывания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576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3 (базовый уровень, время – 3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dirty="0" smtClean="0">
                <a:solidFill>
                  <a:srgbClr val="FF0000"/>
                </a:solidFill>
              </a:rPr>
              <a:t>Поиск и сортировка информации в базах данных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Знание о технологии хранения, поиска и сортировки информации в реляционных базах данных.</a:t>
            </a:r>
          </a:p>
          <a:p>
            <a:pPr marL="0" indent="0">
              <a:buNone/>
            </a:pPr>
            <a:r>
              <a:rPr lang="ru-RU" dirty="0" smtClean="0"/>
              <a:t>3.5.1. Системы управления базами данных. Организация баз данных</a:t>
            </a:r>
          </a:p>
          <a:p>
            <a:pPr marL="0" indent="0">
              <a:buNone/>
            </a:pPr>
            <a:r>
              <a:rPr lang="ru-RU" dirty="0" smtClean="0"/>
              <a:t>2.2. Умение создавать и использовать структуры хранения данных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13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Кодификатор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4 (базовый уровень, время – 2 мин)</a:t>
            </a:r>
          </a:p>
          <a:p>
            <a:pPr marL="0" indent="0">
              <a:buNone/>
            </a:pPr>
            <a:r>
              <a:rPr lang="ru-RU" dirty="0" smtClean="0"/>
              <a:t>Тема:  </a:t>
            </a:r>
            <a:r>
              <a:rPr lang="ru-RU" dirty="0" smtClean="0">
                <a:solidFill>
                  <a:srgbClr val="FF0000"/>
                </a:solidFill>
              </a:rPr>
              <a:t>Кодирование и декодирование информации</a:t>
            </a:r>
          </a:p>
          <a:p>
            <a:pPr marL="0" indent="0">
              <a:buNone/>
            </a:pPr>
            <a:r>
              <a:rPr lang="ru-RU" dirty="0" smtClean="0"/>
              <a:t>Что проверяется:</a:t>
            </a:r>
          </a:p>
          <a:p>
            <a:pPr marL="0" indent="0">
              <a:buNone/>
            </a:pPr>
            <a:r>
              <a:rPr lang="ru-RU" dirty="0" smtClean="0"/>
              <a:t>Умение кодировать и декодировать информацию.</a:t>
            </a:r>
          </a:p>
          <a:p>
            <a:pPr marL="0" indent="0">
              <a:buNone/>
            </a:pPr>
            <a:r>
              <a:rPr lang="ru-RU" dirty="0" smtClean="0"/>
              <a:t>1.1.2. Процесс передачи информации, источник и приёмник информации. Сигнал, кодирование и декодирование. Искажение информации.</a:t>
            </a:r>
          </a:p>
          <a:p>
            <a:pPr marL="0" indent="0">
              <a:buNone/>
            </a:pPr>
            <a:r>
              <a:rPr lang="ru-RU" dirty="0" smtClean="0"/>
              <a:t>1.2.2. Умение интерпретировать результаты, получаемые в ходе моделирования реальных процессов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9997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1910</Words>
  <Application>Microsoft Office PowerPoint</Application>
  <PresentationFormat>Произвольный</PresentationFormat>
  <Paragraphs>373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Перспективная модель  ЕГЭ по информатике  (компьютерный вариант)  (по материалам сайта К. Полякова)</vt:lpstr>
      <vt:lpstr>Изменения в ЕГЭ-2021</vt:lpstr>
      <vt:lpstr>Соответствие заданий ЕГЭ-2021 и ЕГЭ 2020 </vt:lpstr>
      <vt:lpstr>Соответствие заданий ЕГЭ-2021 и ЕГЭ-2020 </vt:lpstr>
      <vt:lpstr>Соответствие заданий ЕГЭ-2021 и ЕГЭ-2020 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  <vt:lpstr>Кодификатор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Перспективная модель ЕГЭ по информатике (компьютерный вариант)  (по материалам сайта К.Полякова)</dc:title>
  <dc:creator>Татьяна В. Таран</dc:creator>
  <cp:lastModifiedBy>user</cp:lastModifiedBy>
  <cp:revision>6</cp:revision>
  <dcterms:created xsi:type="dcterms:W3CDTF">2020-09-21T04:37:30Z</dcterms:created>
  <dcterms:modified xsi:type="dcterms:W3CDTF">2020-09-22T10:35:58Z</dcterms:modified>
</cp:coreProperties>
</file>