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434"/>
    <a:srgbClr val="10B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9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37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80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30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29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94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40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21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41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3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9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97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BF027-4763-453C-931B-7633A23CB9D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E516E-4388-4C55-A59F-3C3EFD9D4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34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polyakov.spb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138" y="347729"/>
            <a:ext cx="8641724" cy="242813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Использование </a:t>
            </a:r>
            <a:b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MS </a:t>
            </a: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Excel в решении заданий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КЕГЭ 2021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8764" y="5652654"/>
            <a:ext cx="8394098" cy="120534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Соловьёва Марина Викторовна,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учитель информатики МАОУ «Гимназия №80 г.Челябинска»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9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15156"/>
            <a:ext cx="7832770" cy="566180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/>
              <a:t>      Определите</a:t>
            </a:r>
            <a:r>
              <a:rPr lang="ru-RU" sz="1900" dirty="0"/>
              <a:t>, при каком наименьшем введённом значении переменной </a:t>
            </a:r>
            <a:r>
              <a:rPr 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sz="1900" dirty="0"/>
              <a:t> программа выведет число 64.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var s, n: integer;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begin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  </a:t>
            </a:r>
            <a:r>
              <a:rPr lang="en-US" sz="1600" dirty="0">
                <a:latin typeface="Antique Olive" panose="020B0603020204030204" pitchFamily="34" charset="0"/>
              </a:rPr>
              <a:t>readln (s);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  </a:t>
            </a:r>
            <a:r>
              <a:rPr lang="en-US" sz="1600" dirty="0">
                <a:latin typeface="Antique Olive" panose="020B0603020204030204" pitchFamily="34" charset="0"/>
              </a:rPr>
              <a:t>n := 1;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  while s &lt; 51 do begin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    s := s + 5;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    n := n * 2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  end;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  writeln(n)</a:t>
            </a:r>
            <a:endParaRPr lang="ru-RU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Antique Olive" panose="020B0603020204030204" pitchFamily="34" charset="0"/>
              </a:rPr>
              <a:t>end. </a:t>
            </a:r>
            <a:endParaRPr lang="ru-RU" sz="1600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0986" y="210581"/>
            <a:ext cx="8822028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№6. </a:t>
            </a:r>
            <a:r>
              <a:rPr lang="ru-RU" sz="2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программы с циклом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7423" t="24299" r="8241" b="19369"/>
          <a:stretch/>
        </p:blipFill>
        <p:spPr>
          <a:xfrm>
            <a:off x="7637171" y="6069414"/>
            <a:ext cx="1326525" cy="51515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1" y="1339404"/>
            <a:ext cx="1690888" cy="405296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756856" y="2339856"/>
            <a:ext cx="33871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Используется условное форматирование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3036651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315" y="721217"/>
            <a:ext cx="8347924" cy="17386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/>
              <a:t>Откройте файл электронной таблицы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9-0.xls</a:t>
            </a:r>
            <a:r>
              <a:rPr lang="ru-RU" sz="2000" dirty="0"/>
              <a:t>, содержащей вещественные числа – результаты ежечасного измерения температуры воздуха на протяжении трёх месяцев.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Найдите разность между максимальным значением температуры и её средним арифметическим значением. В ответе запишите только целую часть получившегося числа.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10581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№9. </a:t>
            </a:r>
            <a:r>
              <a:rPr lang="ru-RU" sz="18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Встроенные функции в электронных таблицах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5315" y="5275574"/>
            <a:ext cx="4572000" cy="1384995"/>
          </a:xfrm>
          <a:prstGeom prst="rect">
            <a:avLst/>
          </a:prstGeom>
          <a:solidFill>
            <a:srgbClr val="FF9999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Ловушка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Обратите внимание, что в этом задании требуется не округлить полученное значение, а записать его целую часть. Для этого вам нужно в электронных таблицах найти результат с достаточно большим количеством знаков в дробной части. 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r="34817"/>
          <a:stretch/>
        </p:blipFill>
        <p:spPr>
          <a:xfrm>
            <a:off x="345315" y="2178724"/>
            <a:ext cx="4986540" cy="292130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887" y="5712018"/>
            <a:ext cx="1322947" cy="5121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383370" y="3404029"/>
            <a:ext cx="338714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=МАКС(диапазон)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=СРЗНАЧ(диапазон)</a:t>
            </a:r>
          </a:p>
        </p:txBody>
      </p:sp>
    </p:spTree>
    <p:extLst>
      <p:ext uri="{BB962C8B-B14F-4D97-AF65-F5344CB8AC3E}">
        <p14:creationId xmlns:p14="http://schemas.microsoft.com/office/powerpoint/2010/main" val="197251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516" y="489398"/>
            <a:ext cx="67742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Редактор получает на вход строку цифр и преобразовывает её. Редактор может выполнять две команды, в обеих командах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обозначают цепочки цифр.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заменить (v, w)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 команда заменяет в строке первое слева вхождение цепочки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цепочку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Если цепочки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строке нет, эта команда не изменяет строку.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нашлось (v)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 команда проверяет, встречается ли цепочка </a:t>
            </a:r>
            <a:r>
              <a:rPr lang="en-US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строке исполнителя Редактор. Если она встречается, то команда возвращает логическое значение «истина», в противном случае возвращает значение «ложь». Строка при этом не изменяется.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Дана программа для исполнителя Редактор: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НАЧАЛО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ПОКА нашлось (2222) ИЛИ нашлось (8888)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  ЕСЛИ нашлось (2222)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    ТО заменить (2222, 88)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    ИНАЧЕ заменить (8888, 22)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  КОНЕЦ ЕСЛИ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КОНЕЦ ПОКА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Consolas" panose="020B0609020204030204" pitchFamily="49" charset="0"/>
                <a:ea typeface="Calibri" panose="020F0502020204030204" pitchFamily="34" charset="0"/>
                <a:cs typeface="CourierNew"/>
              </a:rPr>
              <a:t>КОНЕЦ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Какая строка получится в результате применения приведённой программы к строке, состоящей из 70 идущих подряд цифр 8? В ответе запишите полученную строку.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10581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№12. </a:t>
            </a:r>
            <a:r>
              <a:rPr lang="ru-RU" sz="18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Встроенные функции в электронных таблицах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625" y="5980540"/>
            <a:ext cx="1322947" cy="51210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246" y="4211770"/>
            <a:ext cx="6426558" cy="264623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743200" y="1866533"/>
            <a:ext cx="63106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=ПОВТОР(8;70)</a:t>
            </a:r>
          </a:p>
          <a:p>
            <a:pPr algn="ctr"/>
            <a:r>
              <a:rPr lang="ru-RU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=(НАЙТИ</a:t>
            </a:r>
            <a:r>
              <a:rPr lang="ru-RU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("2222";</a:t>
            </a:r>
            <a:r>
              <a:rPr lang="en-US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C2);0</a:t>
            </a:r>
            <a:r>
              <a:rPr lang="en-US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000" b="1" dirty="0" smtClean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=ЕСЛИОШИБКА(НАЙТИ(…); 0)</a:t>
            </a:r>
          </a:p>
          <a:p>
            <a:pPr algn="ctr"/>
            <a:r>
              <a:rPr lang="ru-RU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==ЕСЛИ(</a:t>
            </a:r>
            <a:r>
              <a:rPr lang="en-US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A2;</a:t>
            </a:r>
            <a:r>
              <a:rPr lang="ru-RU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ЗАМЕНИТЬ</a:t>
            </a:r>
            <a:r>
              <a:rPr lang="ru-RU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(…</a:t>
            </a:r>
            <a:r>
              <a:rPr lang="en-US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  <a:r>
              <a:rPr lang="ru-RU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ЗАМЕНИТЬ</a:t>
            </a:r>
            <a:r>
              <a:rPr lang="ru-RU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(…</a:t>
            </a:r>
            <a:r>
              <a:rPr lang="en-US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))</a:t>
            </a:r>
            <a:endParaRPr lang="ru-RU" sz="2000" b="1" dirty="0" smtClean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=ЗАМЕНИТЬ(</a:t>
            </a:r>
            <a:r>
              <a:rPr lang="en-US" sz="20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C2;A2;4;"88</a:t>
            </a:r>
            <a:r>
              <a:rPr lang="en-US" sz="20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")</a:t>
            </a:r>
            <a:endParaRPr lang="ru-RU" sz="20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278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6678" y="936983"/>
            <a:ext cx="7886700" cy="131682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Значение арифметического выражения: </a:t>
            </a:r>
            <a:r>
              <a:rPr lang="ru-RU" sz="2000" b="1" dirty="0"/>
              <a:t>9</a:t>
            </a:r>
            <a:r>
              <a:rPr lang="ru-RU" sz="2000" b="1" baseline="30000" dirty="0"/>
              <a:t>8</a:t>
            </a:r>
            <a:r>
              <a:rPr lang="ru-RU" sz="2000" b="1" dirty="0"/>
              <a:t> + 3</a:t>
            </a:r>
            <a:r>
              <a:rPr lang="ru-RU" sz="2000" b="1" baseline="30000" dirty="0"/>
              <a:t>5</a:t>
            </a:r>
            <a:r>
              <a:rPr lang="ru-RU" sz="2000" b="1" dirty="0"/>
              <a:t> – 9</a:t>
            </a:r>
            <a:r>
              <a:rPr lang="ru-RU" sz="2000" dirty="0"/>
              <a:t> </a:t>
            </a:r>
            <a:r>
              <a:rPr lang="ru-RU" sz="2000" dirty="0" smtClean="0"/>
              <a:t>записали </a:t>
            </a:r>
            <a:r>
              <a:rPr lang="ru-RU" sz="2000" dirty="0"/>
              <a:t>в системе счисления с основанием 3. Сколько цифр «2» содержится в этой записи?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10581"/>
            <a:ext cx="9144000" cy="407606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№14. </a:t>
            </a:r>
            <a: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Позиционные системы счисления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30" y="1944710"/>
            <a:ext cx="2990314" cy="44796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0935" y="1942223"/>
            <a:ext cx="2125551" cy="44821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1904" y="6168309"/>
            <a:ext cx="1322947" cy="51210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592282" y="3615787"/>
            <a:ext cx="2126892" cy="2246769"/>
          </a:xfrm>
          <a:prstGeom prst="rect">
            <a:avLst/>
          </a:prstGeom>
          <a:solidFill>
            <a:srgbClr val="FF9999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Замечание</a:t>
            </a:r>
            <a:r>
              <a:rPr lang="ru-RU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dirty="0"/>
              <a:t>Электронные таблицы имеют ограничения при работе с длинными целыми числами. Например, Excel при вводе больших чисел заменяет все цифры после 15-го разряда на нули. 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66486" y="1559282"/>
            <a:ext cx="33871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=9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^8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=ОСТАТ(А1;3)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ЧАСТНОЕ(А1;3)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5186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8392" y="592430"/>
            <a:ext cx="4110909" cy="19189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800" dirty="0" smtClean="0"/>
              <a:t>Алгоритм </a:t>
            </a:r>
            <a:r>
              <a:rPr lang="ru-RU" sz="1800" dirty="0"/>
              <a:t>вычисления функции </a:t>
            </a:r>
            <a:r>
              <a:rPr lang="ru-RU" sz="1800" i="1" dirty="0"/>
              <a:t>F</a:t>
            </a:r>
            <a:r>
              <a:rPr lang="ru-RU" sz="1800" dirty="0"/>
              <a:t>(</a:t>
            </a:r>
            <a:r>
              <a:rPr lang="en-US" sz="1800" i="1" dirty="0"/>
              <a:t>n</a:t>
            </a:r>
            <a:r>
              <a:rPr lang="ru-RU" sz="1800" dirty="0"/>
              <a:t>) задан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следующими </a:t>
            </a:r>
            <a:r>
              <a:rPr lang="ru-RU" sz="1800" dirty="0"/>
              <a:t>соотношениями:</a:t>
            </a:r>
          </a:p>
          <a:p>
            <a:pPr marL="0" indent="0">
              <a:buNone/>
            </a:pPr>
            <a:r>
              <a:rPr lang="ru-RU" sz="1800" i="1" dirty="0" smtClean="0"/>
              <a:t>F</a:t>
            </a:r>
            <a:r>
              <a:rPr lang="ru-RU" sz="1800" dirty="0" smtClean="0"/>
              <a:t>(</a:t>
            </a:r>
            <a:r>
              <a:rPr lang="en-US" sz="1800" i="1" dirty="0"/>
              <a:t>n</a:t>
            </a:r>
            <a:r>
              <a:rPr lang="ru-RU" sz="1800" dirty="0"/>
              <a:t>) = 1 при </a:t>
            </a:r>
            <a:r>
              <a:rPr lang="ru-RU" sz="1800" i="1" dirty="0"/>
              <a:t>n</a:t>
            </a:r>
            <a:r>
              <a:rPr lang="ru-RU" sz="1800" dirty="0"/>
              <a:t> = 1</a:t>
            </a:r>
          </a:p>
          <a:p>
            <a:pPr marL="0" indent="0">
              <a:buNone/>
            </a:pPr>
            <a:r>
              <a:rPr lang="en-US" sz="1800" i="1" dirty="0" smtClean="0"/>
              <a:t>F</a:t>
            </a:r>
            <a:r>
              <a:rPr lang="ru-RU" sz="1800" dirty="0"/>
              <a:t>(</a:t>
            </a:r>
            <a:r>
              <a:rPr lang="en-US" sz="1800" i="1" dirty="0"/>
              <a:t>n</a:t>
            </a:r>
            <a:r>
              <a:rPr lang="ru-RU" sz="1800" dirty="0"/>
              <a:t>) = </a:t>
            </a:r>
            <a:r>
              <a:rPr lang="en-US" sz="1800" i="1" dirty="0"/>
              <a:t>n</a:t>
            </a:r>
            <a:r>
              <a:rPr lang="ru-RU" sz="1800" dirty="0"/>
              <a:t> + </a:t>
            </a:r>
            <a:r>
              <a:rPr lang="en-US" sz="1800" i="1" dirty="0"/>
              <a:t>F</a:t>
            </a:r>
            <a:r>
              <a:rPr lang="ru-RU" sz="1800" dirty="0"/>
              <a:t>(</a:t>
            </a:r>
            <a:r>
              <a:rPr lang="en-US" sz="1800" i="1" dirty="0"/>
              <a:t>n</a:t>
            </a:r>
            <a:r>
              <a:rPr lang="ru-RU" sz="1800" i="1" dirty="0"/>
              <a:t>–</a:t>
            </a:r>
            <a:r>
              <a:rPr lang="ru-RU" sz="1800" dirty="0"/>
              <a:t>1), если </a:t>
            </a:r>
            <a:r>
              <a:rPr lang="en-US" sz="1800" i="1" dirty="0"/>
              <a:t>n</a:t>
            </a:r>
            <a:r>
              <a:rPr lang="ru-RU" sz="1800" dirty="0"/>
              <a:t> чётно,</a:t>
            </a:r>
          </a:p>
          <a:p>
            <a:pPr marL="0" indent="0">
              <a:buNone/>
            </a:pPr>
            <a:r>
              <a:rPr lang="en-US" sz="1800" i="1" dirty="0" smtClean="0"/>
              <a:t>F</a:t>
            </a:r>
            <a:r>
              <a:rPr lang="ru-RU" sz="1800" dirty="0"/>
              <a:t>(</a:t>
            </a:r>
            <a:r>
              <a:rPr lang="en-US" sz="1800" i="1" dirty="0"/>
              <a:t>n</a:t>
            </a:r>
            <a:r>
              <a:rPr lang="ru-RU" sz="1800" dirty="0"/>
              <a:t>) =  2· </a:t>
            </a:r>
            <a:r>
              <a:rPr lang="en-US" sz="1800" i="1" dirty="0"/>
              <a:t>F</a:t>
            </a:r>
            <a:r>
              <a:rPr lang="ru-RU" sz="1800" dirty="0"/>
              <a:t>(</a:t>
            </a:r>
            <a:r>
              <a:rPr lang="en-US" sz="1800" i="1" dirty="0"/>
              <a:t>n</a:t>
            </a:r>
            <a:r>
              <a:rPr lang="ru-RU" sz="1800" i="1" dirty="0"/>
              <a:t>–</a:t>
            </a:r>
            <a:r>
              <a:rPr lang="ru-RU" sz="1800" dirty="0"/>
              <a:t>2), если </a:t>
            </a:r>
            <a:r>
              <a:rPr lang="en-US" sz="1800" i="1" dirty="0"/>
              <a:t>n </a:t>
            </a:r>
            <a:r>
              <a:rPr lang="ru-RU" sz="1800" dirty="0"/>
              <a:t>&gt; 1 и </a:t>
            </a:r>
            <a:r>
              <a:rPr lang="en-US" sz="1800" i="1" dirty="0"/>
              <a:t>n</a:t>
            </a:r>
            <a:r>
              <a:rPr lang="ru-RU" sz="1800" dirty="0"/>
              <a:t> нечётно.</a:t>
            </a:r>
          </a:p>
          <a:p>
            <a:pPr marL="0" indent="0">
              <a:buNone/>
            </a:pPr>
            <a:r>
              <a:rPr lang="ru-RU" sz="1800" dirty="0"/>
              <a:t>Чему равно значение функции </a:t>
            </a:r>
            <a:r>
              <a:rPr lang="ru-RU" sz="1800" i="1" dirty="0"/>
              <a:t>F</a:t>
            </a:r>
            <a:r>
              <a:rPr lang="ru-RU" sz="1800" dirty="0"/>
              <a:t>(26)? 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10581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№16. </a:t>
            </a:r>
            <a: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Вычисление значений рекурсивной функции.</a:t>
            </a:r>
            <a:b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66" y="1184722"/>
            <a:ext cx="1600200" cy="54673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1380" y="1260922"/>
            <a:ext cx="2238375" cy="53911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2064" y="5748721"/>
            <a:ext cx="1322947" cy="51210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3136" y="3127822"/>
            <a:ext cx="3571875" cy="82867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297867" y="4037001"/>
            <a:ext cx="338714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=ЕСЛИ</a:t>
            </a:r>
            <a:r>
              <a:rPr lang="ru-RU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((ОСТАТ(</a:t>
            </a:r>
            <a:r>
              <a:rPr lang="en-US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A3;2)=0);A3+B2;2*B1)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0813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163" y="620446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1" dirty="0"/>
              <a:t>Рассматривается множество целых чисел, принадлежащих числовому отрезку [1016; 7937], которые делятся на 3 и не делятся на 7, 17, 19, 27. Найдите количество таких чисел и максимальное из них. В ответе запишите два целых числа: сначала количество, затем максимальное число. Для выполнения этого задания можно написать программу или воспользоваться редактором электронных таблиц.</a:t>
            </a:r>
            <a:endParaRPr lang="ru-RU" sz="20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416643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№17.</a:t>
            </a:r>
            <a:r>
              <a:rPr lang="ru-RU" sz="4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делимости</a:t>
            </a:r>
            <a:r>
              <a:rPr lang="ru-RU" sz="4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1800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74" y="2599086"/>
            <a:ext cx="8575251" cy="39734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l="9113" r="8139" b="17231"/>
          <a:stretch/>
        </p:blipFill>
        <p:spPr>
          <a:xfrm>
            <a:off x="7933385" y="6194367"/>
            <a:ext cx="1094705" cy="42386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860424" y="3951860"/>
            <a:ext cx="33871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=ОСТАТ(А1;7)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И(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B1;C1;D1;E1;F1)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ЕСЛИ(И(…);А1;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””)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5387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416643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№18.</a:t>
            </a:r>
            <a:r>
              <a:rPr lang="ru-RU" sz="4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программирование.</a:t>
            </a:r>
            <a:b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1800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35" y="620446"/>
            <a:ext cx="83068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Квадрат разлинован на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×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клеток (1 &lt;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17). Исполнитель Робот может перемещаться по клеткам, выполняя за одно перемещение одну из двух команд: вправо или вниз. По команде вправо Робот перемещается в соседнюю правую клетку, по команде вниз – в соседнюю нижнюю. При попытке выхода за границу квадрата Робот разрушается. Перед каждым запуском Робота в каждой клетке квадрата лежит монета достоинством от 1 до 100. Посетив клетку, Робот забирает монету с собой; это также относится к начальной и конечной клетке маршрута Робота. Определите максимальную и минимальную денежную сумму, которую может собрать Робот, пройдя из левой верхней клетки в правую нижнюю. В ответе укажите два числа – сначала максимальную сумму, затем минимальную.</a:t>
            </a:r>
          </a:p>
          <a:p>
            <a:pPr algn="just"/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Исходные данные записаны в файле </a:t>
            </a:r>
            <a:r>
              <a:rPr lang="ru-RU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18-0.xls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виде электронной таблице размером N×N, каждая ячейка которой соответствует клетке квадрата.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35" y="4240569"/>
            <a:ext cx="8073846" cy="14238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2834" y="6087610"/>
            <a:ext cx="1097375" cy="42675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69056" y="5596116"/>
            <a:ext cx="33871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en-US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I9+</a:t>
            </a:r>
            <a:r>
              <a:rPr lang="ru-RU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МАКС(</a:t>
            </a:r>
            <a:r>
              <a:rPr lang="en-US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I22;J21)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8585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44698" y="403764"/>
            <a:ext cx="9144000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№25.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делителей </a:t>
            </a: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  <a: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1800" b="1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7047" y="607567"/>
            <a:ext cx="84678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Напишите программу, которая ищет среди целых чисел, принадлежащих числовому отрезку </a:t>
            </a:r>
            <a:r>
              <a:rPr lang="ru-RU" b="1" i="1" dirty="0"/>
              <a:t>[174457; 174505], </a:t>
            </a:r>
            <a:r>
              <a:rPr lang="ru-RU" i="1" dirty="0"/>
              <a:t>числа, имеющие ровно два различных натуральных делителя, не считая единицы и самого числа. Для каждого найденного числа запишите эти два делителя в таблицу на экране с новой строки в порядке возрастания произведения этих двух делителей. Делители в строке таблицы также должны следовать в порядке возрастания. 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39576"/>
          <a:stretch/>
        </p:blipFill>
        <p:spPr>
          <a:xfrm>
            <a:off x="544399" y="4868214"/>
            <a:ext cx="3757145" cy="198978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398" y="2531471"/>
            <a:ext cx="3757145" cy="21671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9397" y="5863107"/>
            <a:ext cx="1097375" cy="42675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543" y="2768888"/>
            <a:ext cx="4705350" cy="13430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463869" y="4231891"/>
            <a:ext cx="4543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=ОСТАТ(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B$1;$A2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СЧЁТЕСЛИ(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B2:B417;0)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ПОИСКПОЗ(0;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B2:B417;0)+1;””)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7165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09" y="1825624"/>
            <a:ext cx="8525814" cy="4459266"/>
          </a:xfrm>
        </p:spPr>
        <p:txBody>
          <a:bodyPr/>
          <a:lstStyle/>
          <a:p>
            <a:r>
              <a:rPr lang="ru-RU" dirty="0" smtClean="0"/>
              <a:t>Использование </a:t>
            </a:r>
            <a:r>
              <a:rPr lang="en-US" dirty="0" smtClean="0"/>
              <a:t>MS Excel</a:t>
            </a:r>
            <a:r>
              <a:rPr lang="ru-RU" dirty="0" smtClean="0"/>
              <a:t> для решения КЕГЭ по информатике</a:t>
            </a:r>
            <a:r>
              <a:rPr lang="en-US" dirty="0" smtClean="0"/>
              <a:t> </a:t>
            </a:r>
            <a:r>
              <a:rPr lang="ru-RU" dirty="0" smtClean="0"/>
              <a:t>целесообразно для обучающихся не владеющих средами программирования либо для проверки или для проверки.</a:t>
            </a:r>
          </a:p>
          <a:p>
            <a:r>
              <a:rPr lang="ru-RU" dirty="0"/>
              <a:t>Использование </a:t>
            </a:r>
            <a:r>
              <a:rPr lang="en-US" dirty="0"/>
              <a:t>MS Excel </a:t>
            </a:r>
            <a:r>
              <a:rPr lang="ru-RU" dirty="0" smtClean="0"/>
              <a:t>требует знаний и определенных навыков работы.</a:t>
            </a:r>
          </a:p>
          <a:p>
            <a:r>
              <a:rPr lang="ru-RU" dirty="0" smtClean="0"/>
              <a:t>Для подготовки презентации были использованы материалы с сайт Полякова К.Ю. </a:t>
            </a:r>
            <a:r>
              <a:rPr lang="en-US" dirty="0">
                <a:hlinkClick r:id="rId2"/>
              </a:rPr>
              <a:t>https://www.kpolyakov.spb.ru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8895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16107" y="198872"/>
            <a:ext cx="7711786" cy="4522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Формулы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726099"/>
              </p:ext>
            </p:extLst>
          </p:nvPr>
        </p:nvGraphicFramePr>
        <p:xfrm>
          <a:off x="332508" y="713490"/>
          <a:ext cx="8548255" cy="5610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418"/>
                <a:gridCol w="2849418"/>
                <a:gridCol w="2849419"/>
              </a:tblGrid>
              <a:tr h="55180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Оператор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Операция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Пример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Сложение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=А1+С4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Вычитание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=А5-100</a:t>
                      </a:r>
                      <a:endParaRPr lang="ru-RU" sz="2000" b="1" dirty="0"/>
                    </a:p>
                  </a:txBody>
                  <a:tcPr/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*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Умножение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=А3*2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/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Деление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=А7/А1</a:t>
                      </a:r>
                      <a:endParaRPr lang="ru-RU" sz="2000" b="1" dirty="0"/>
                    </a:p>
                  </a:txBody>
                  <a:tcPr/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^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Степень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=6</a:t>
                      </a:r>
                      <a:r>
                        <a:rPr lang="en-US" sz="2000" b="1" dirty="0" smtClean="0"/>
                        <a:t>^2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Равно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&lt;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Меньше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&gt;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Больше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&lt;=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Меньше</a:t>
                      </a:r>
                      <a:r>
                        <a:rPr lang="ru-RU" sz="2000" b="1" baseline="0" dirty="0" smtClean="0"/>
                        <a:t> или равно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&gt;=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Больше или </a:t>
                      </a:r>
                      <a:r>
                        <a:rPr lang="ru-RU" sz="2000" b="1" baseline="0" dirty="0" smtClean="0"/>
                        <a:t>меньше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459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&lt;&gt;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Не равно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08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16107" y="198872"/>
            <a:ext cx="7711786" cy="4522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Формулы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2484132"/>
              </p:ext>
            </p:extLst>
          </p:nvPr>
        </p:nvGraphicFramePr>
        <p:xfrm>
          <a:off x="332508" y="713490"/>
          <a:ext cx="854825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418"/>
                <a:gridCol w="2849418"/>
                <a:gridCol w="2849419"/>
              </a:tblGrid>
              <a:tr h="34933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Оператор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Операция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Пример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7434"/>
                    </a:solidFill>
                  </a:tcPr>
                </a:tc>
              </a:tr>
              <a:tr h="4366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КОРЕНЬ()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Корень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Возвращает значение квадратного</a:t>
                      </a:r>
                      <a:r>
                        <a:rPr lang="ru-RU" sz="1800" b="1" baseline="0" dirty="0" smtClean="0"/>
                        <a:t> корня</a:t>
                      </a:r>
                      <a:endParaRPr lang="ru-RU" sz="1800" b="1" dirty="0"/>
                    </a:p>
                  </a:txBody>
                  <a:tcPr/>
                </a:tc>
              </a:tr>
              <a:tr h="42758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ПИ()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Число Пи</a:t>
                      </a:r>
                      <a:endParaRPr lang="ru-RU" sz="18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Число Пи округляется до 15 знаков</a:t>
                      </a:r>
                      <a:endParaRPr lang="ru-RU" sz="18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067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ОКРУГ(число; разряды)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Округление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Округляет число до указанного числа разрядов</a:t>
                      </a:r>
                      <a:endParaRPr lang="ru-RU" sz="1800" b="1" dirty="0"/>
                    </a:p>
                  </a:txBody>
                  <a:tcPr/>
                </a:tc>
              </a:tr>
              <a:tr h="3198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LOG(</a:t>
                      </a:r>
                      <a:r>
                        <a:rPr lang="ru-RU" sz="2000" b="1" dirty="0" smtClean="0"/>
                        <a:t>число; основание)</a:t>
                      </a:r>
                      <a:endParaRPr lang="ru-RU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Логарифм</a:t>
                      </a:r>
                      <a:endParaRPr lang="ru-RU" sz="18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Возвращает логарифм числа</a:t>
                      </a:r>
                      <a:endParaRPr lang="ru-RU" sz="18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20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ОСТАТ(число; делитель)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Остаток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Возвращает остаток деления числа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делитель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20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ЧАСТНОЕ(число; делитель)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Частное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Возвращает целую часть результата деления с остатком.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20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ДЕС.В.ДВ()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Перевод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из 10-ой системы счисления в 2-ую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Преобразует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из десятичной системы в двоичную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26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5915"/>
            <a:ext cx="7999436" cy="565382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Формулы</a:t>
            </a:r>
            <a:r>
              <a:rPr lang="ru-RU" dirty="0" smtClean="0"/>
              <a:t> начинаются со знака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</a:t>
            </a:r>
            <a:r>
              <a:rPr lang="ru-RU" b="1" dirty="0" smtClean="0"/>
              <a:t> </a:t>
            </a:r>
            <a:r>
              <a:rPr lang="ru-RU" dirty="0" smtClean="0"/>
              <a:t>(даже случайно нажатый пробел перед знаком равно превратит формулу в текст);</a:t>
            </a:r>
          </a:p>
          <a:p>
            <a:pPr algn="just"/>
            <a:r>
              <a:rPr lang="ru-RU" dirty="0" smtClean="0"/>
              <a:t>Встроенные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обязательно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должны иметь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круглые скобки </a:t>
            </a:r>
            <a:r>
              <a:rPr lang="ru-RU" dirty="0" smtClean="0"/>
              <a:t>для аргументов. Если аргументов нет, то скобки пустые.</a:t>
            </a:r>
          </a:p>
          <a:p>
            <a:pPr algn="just"/>
            <a:r>
              <a:rPr lang="ru-RU" dirty="0" smtClean="0"/>
              <a:t>Многие встроенные функции записываются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русскими буквами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(ПИ(), СТЕПЕНЬ</a:t>
            </a:r>
            <a:r>
              <a:rPr lang="ru-RU" dirty="0"/>
              <a:t>(), КОРЕНЬ(), СУММ(), СРЗНАЧ</a:t>
            </a:r>
            <a:r>
              <a:rPr lang="ru-RU" dirty="0" smtClean="0"/>
              <a:t>()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ОСТАТ() и т.д.), а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некоторые латинскими </a:t>
            </a:r>
            <a:r>
              <a:rPr lang="ru-RU" dirty="0" smtClean="0"/>
              <a:t>(</a:t>
            </a:r>
            <a:r>
              <a:rPr lang="en-US" dirty="0" smtClean="0"/>
              <a:t>COS(),SIN(),ABS(),EXP()</a:t>
            </a:r>
            <a:r>
              <a:rPr lang="ru-RU" dirty="0" smtClean="0"/>
              <a:t> и т.д.).</a:t>
            </a:r>
          </a:p>
          <a:p>
            <a:pPr algn="just"/>
            <a:r>
              <a:rPr lang="ru-RU" dirty="0" smtClean="0"/>
              <a:t>В числах </a:t>
            </a:r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целая часть от дробной отделяется запятой </a:t>
            </a:r>
            <a:r>
              <a:rPr lang="ru-RU" dirty="0" smtClean="0"/>
              <a:t>(а не точкой, как в языках программирования), например, «3,53».</a:t>
            </a:r>
          </a:p>
          <a:p>
            <a:pPr algn="just"/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Аргументы </a:t>
            </a:r>
            <a:r>
              <a:rPr lang="ru-RU" dirty="0" smtClean="0"/>
              <a:t>в скобках у функций разделяются 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точкой с запятой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(например, =СУММ(</a:t>
            </a:r>
            <a:r>
              <a:rPr lang="en-US" dirty="0" smtClean="0"/>
              <a:t>A2;A5)</a:t>
            </a:r>
            <a:r>
              <a:rPr lang="ru-RU" dirty="0" smtClean="0"/>
              <a:t>, а 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диапазон значений </a:t>
            </a:r>
            <a:r>
              <a:rPr lang="ru-RU" dirty="0" smtClean="0"/>
              <a:t>записывается через 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двоеточие</a:t>
            </a:r>
            <a:r>
              <a:rPr lang="en-US" dirty="0" smtClean="0"/>
              <a:t> </a:t>
            </a:r>
            <a:r>
              <a:rPr lang="ru-RU" dirty="0" smtClean="0"/>
              <a:t>(например, =СУММ(</a:t>
            </a:r>
            <a:r>
              <a:rPr lang="en-US" dirty="0" smtClean="0"/>
              <a:t>A2:A5)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Автозаполнение. </a:t>
            </a:r>
            <a:r>
              <a:rPr lang="ru-RU" dirty="0" smtClean="0"/>
              <a:t>Данная опция упрощает ввод набора чисел или текстов в заполняемый диапазон ячеек. Для этого применяется 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маркер </a:t>
            </a:r>
            <a:r>
              <a:rPr lang="ru-RU" dirty="0" smtClean="0"/>
              <a:t>автозаполнения.</a:t>
            </a:r>
            <a:endParaRPr lang="ru-RU" dirty="0"/>
          </a:p>
        </p:txBody>
      </p:sp>
      <p:sp>
        <p:nvSpPr>
          <p:cNvPr id="5" name="Заголовок 6"/>
          <p:cNvSpPr txBox="1">
            <a:spLocks/>
          </p:cNvSpPr>
          <p:nvPr/>
        </p:nvSpPr>
        <p:spPr>
          <a:xfrm>
            <a:off x="716107" y="198872"/>
            <a:ext cx="7711786" cy="452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Примечание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https://avatars.mds.yandex.net/get-pdb/2391763/c61aa626-880a-4b9a-8fba-9f1d017cc044/s120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13" t="15688" r="16996" b="15108"/>
          <a:stretch/>
        </p:blipFill>
        <p:spPr bwMode="auto">
          <a:xfrm>
            <a:off x="7456865" y="51515"/>
            <a:ext cx="1571224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l="2906" t="5096" r="75192" b="32043"/>
          <a:stretch/>
        </p:blipFill>
        <p:spPr>
          <a:xfrm>
            <a:off x="7960799" y="5190186"/>
            <a:ext cx="1166875" cy="126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2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16069" y="971033"/>
            <a:ext cx="8311862" cy="53170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Имена ячеек в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относительной формуле </a:t>
            </a:r>
            <a:r>
              <a:rPr lang="ru-RU" dirty="0" smtClean="0"/>
              <a:t>автоматически меняется при переносе или копировании ячейки с формулой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другое место таблицы</a:t>
            </a:r>
            <a:r>
              <a:rPr lang="ru-RU" sz="26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ru-RU" sz="26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600" b="1" dirty="0" smtClean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6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Имена ячеек в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абсолютной формуле </a:t>
            </a:r>
            <a:r>
              <a:rPr lang="ru-RU" dirty="0" smtClean="0"/>
              <a:t>не меняются при переносе или копировании ячейки с формулой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другое место таблицы</a:t>
            </a:r>
            <a:r>
              <a:rPr lang="ru-RU" sz="26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endParaRPr lang="ru-RU" sz="26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6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Для указания того, что не меняется столбец, ставится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</a:t>
            </a:r>
            <a:r>
              <a:rPr lang="en-US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$ </a:t>
            </a:r>
            <a:r>
              <a:rPr lang="ru-RU" dirty="0" smtClean="0"/>
              <a:t>перед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буквой столбца.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Для указания того, что не меняется строка, ставится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 </a:t>
            </a:r>
            <a:r>
              <a:rPr lang="en-US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dirty="0" smtClean="0"/>
              <a:t> </a:t>
            </a:r>
            <a:r>
              <a:rPr lang="ru-RU" dirty="0" smtClean="0"/>
              <a:t>перед </a:t>
            </a:r>
            <a:r>
              <a:rPr lang="ru-RU" sz="26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номером строки.</a:t>
            </a:r>
          </a:p>
        </p:txBody>
      </p:sp>
      <p:sp>
        <p:nvSpPr>
          <p:cNvPr id="6" name="Заголовок 6"/>
          <p:cNvSpPr txBox="1">
            <a:spLocks/>
          </p:cNvSpPr>
          <p:nvPr/>
        </p:nvSpPr>
        <p:spPr>
          <a:xfrm>
            <a:off x="180109" y="198871"/>
            <a:ext cx="8797306" cy="6601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Относительные, абсолютные и смешанные ссылки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7423" t="24299" r="8241" b="19369"/>
          <a:stretch/>
        </p:blipFill>
        <p:spPr>
          <a:xfrm>
            <a:off x="7521261" y="6053070"/>
            <a:ext cx="1326525" cy="51515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3553" y="1775713"/>
            <a:ext cx="4364956" cy="1201412"/>
          </a:xfrm>
          <a:prstGeom prst="rect">
            <a:avLst/>
          </a:prstGeom>
        </p:spPr>
      </p:pic>
      <p:pic>
        <p:nvPicPr>
          <p:cNvPr id="11" name="Picture 5" descr="Оре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359" y="3528291"/>
            <a:ext cx="32639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39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9598"/>
            <a:ext cx="7886700" cy="52156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Задания КЕГЭ 2021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07175"/>
              </p:ext>
            </p:extLst>
          </p:nvPr>
        </p:nvGraphicFramePr>
        <p:xfrm>
          <a:off x="309093" y="785613"/>
          <a:ext cx="8512934" cy="5761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4444"/>
                <a:gridCol w="1664064"/>
                <a:gridCol w="5964426"/>
              </a:tblGrid>
              <a:tr h="563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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КЕГЭ-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434"/>
                    </a:solidFill>
                  </a:tcPr>
                </a:tc>
              </a:tr>
              <a:tr h="28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информационных моделей (графов)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63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Таблицы истинности логических функций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и сортировка в базах данных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Кодирование и декодирование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и анализ простых алгоритмов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 программы с циклом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Кодирование растровых изображений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Кодирование данных, комбинаторика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Встроенные функции в электронных таблицах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Поиск слов в текстовом документе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Вычисления информационного объёма 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алгоритмов для исполнителя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Поиск количества путей в графе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Позиционные системы счисления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Основные понятия математической логики.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Вычисление значений рекурсивной функции.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Проверка делимости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183" t="33237" r="13045" b="33527"/>
          <a:stretch/>
        </p:blipFill>
        <p:spPr>
          <a:xfrm>
            <a:off x="7366714" y="1700011"/>
            <a:ext cx="669701" cy="1803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183" t="33237" r="13045" b="33527"/>
          <a:stretch/>
        </p:blipFill>
        <p:spPr>
          <a:xfrm>
            <a:off x="7366713" y="2620069"/>
            <a:ext cx="669701" cy="1803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713" y="2929163"/>
            <a:ext cx="670618" cy="17679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713" y="3849221"/>
            <a:ext cx="670618" cy="17679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713" y="5383962"/>
            <a:ext cx="670618" cy="17679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713" y="6302741"/>
            <a:ext cx="670618" cy="17679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713" y="4768000"/>
            <a:ext cx="670618" cy="17679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796" y="5999924"/>
            <a:ext cx="670618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9598"/>
            <a:ext cx="7886700" cy="52156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Задания КЕГЭ 2021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484012"/>
              </p:ext>
            </p:extLst>
          </p:nvPr>
        </p:nvGraphicFramePr>
        <p:xfrm>
          <a:off x="309093" y="785613"/>
          <a:ext cx="8512934" cy="3683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4444"/>
                <a:gridCol w="1664064"/>
                <a:gridCol w="5964426"/>
              </a:tblGrid>
              <a:tr h="563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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КЕГЭ-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434"/>
                    </a:solidFill>
                  </a:tcPr>
                </a:tc>
              </a:tr>
              <a:tr h="28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Динамическое программирование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6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игр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игр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√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игр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программы с циклами и ветвлениями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Динамическое программирование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 символьных строк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делителей числа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7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 массива целых чисел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33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 последовательностей 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183" t="33237" r="13045" b="33527"/>
          <a:stretch/>
        </p:blipFill>
        <p:spPr>
          <a:xfrm>
            <a:off x="7366713" y="1390917"/>
            <a:ext cx="669701" cy="1803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183" t="33237" r="13045" b="33527"/>
          <a:stretch/>
        </p:blipFill>
        <p:spPr>
          <a:xfrm>
            <a:off x="7366710" y="1700011"/>
            <a:ext cx="669701" cy="1803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793" y="2009105"/>
            <a:ext cx="670618" cy="17679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793" y="3543846"/>
            <a:ext cx="670618" cy="17679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793" y="2318092"/>
            <a:ext cx="670618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382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667" y="107550"/>
            <a:ext cx="9002333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№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2. </a:t>
            </a:r>
            <a:r>
              <a:rPr lang="ru-RU" sz="2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истинности логических функций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7890"/>
            <a:ext cx="4507606" cy="2617586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       Логическая </a:t>
            </a:r>
            <a:r>
              <a:rPr lang="ru-RU" sz="1800" dirty="0"/>
              <a:t>функция </a:t>
            </a:r>
            <a:r>
              <a:rPr lang="ru-RU" sz="1800" i="1" dirty="0"/>
              <a:t>F</a:t>
            </a:r>
            <a:r>
              <a:rPr lang="ru-RU" sz="1800" dirty="0"/>
              <a:t> задаётся выражением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x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sym typeface="Symbol" panose="05050102010706020507" pitchFamily="18" charset="2"/>
              </a:rPr>
              <a:t>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y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sym typeface="Symbol" panose="05050102010706020507" pitchFamily="18" charset="2"/>
              </a:rPr>
              <a:t>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¬(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y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sym typeface="Symbol" panose="05050102010706020507" pitchFamily="18" charset="2"/>
              </a:rPr>
              <a:t>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z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sym typeface="Symbol" panose="05050102010706020507" pitchFamily="18" charset="2"/>
              </a:rPr>
              <a:t>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¬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w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/>
              <a:t>        На </a:t>
            </a:r>
            <a:r>
              <a:rPr lang="ru-RU" sz="1800" dirty="0"/>
              <a:t>рисунке приведён частично заполненный фрагмент таблицы истинности функции </a:t>
            </a:r>
            <a:r>
              <a:rPr lang="ru-RU" sz="1800" i="1" dirty="0"/>
              <a:t>F</a:t>
            </a:r>
            <a:r>
              <a:rPr lang="ru-RU" sz="1800" dirty="0"/>
              <a:t>, содержащий </a:t>
            </a:r>
            <a:r>
              <a:rPr lang="ru-RU" sz="1800" b="1" dirty="0"/>
              <a:t>неповторяющиеся строки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        Определите</a:t>
            </a:r>
            <a:r>
              <a:rPr lang="ru-RU" sz="1800" dirty="0"/>
              <a:t>, какому столбцу таблицы истинности функции </a:t>
            </a:r>
            <a:r>
              <a:rPr lang="ru-RU" sz="1800" i="1" dirty="0"/>
              <a:t>F</a:t>
            </a:r>
            <a:r>
              <a:rPr lang="ru-RU" sz="1800" dirty="0"/>
              <a:t> соответствует каждая из переменных </a:t>
            </a:r>
            <a:r>
              <a:rPr lang="ru-RU" sz="1800" b="1" i="1" dirty="0"/>
              <a:t>x</a:t>
            </a:r>
            <a:r>
              <a:rPr lang="ru-RU" sz="1800" b="1" dirty="0"/>
              <a:t>, </a:t>
            </a:r>
            <a:r>
              <a:rPr lang="ru-RU" sz="1800" b="1" i="1" dirty="0"/>
              <a:t>y</a:t>
            </a:r>
            <a:r>
              <a:rPr lang="ru-RU" sz="1800" b="1" dirty="0"/>
              <a:t>, </a:t>
            </a:r>
            <a:r>
              <a:rPr lang="ru-RU" sz="1800" b="1" i="1" dirty="0"/>
              <a:t>z, w</a:t>
            </a:r>
            <a:r>
              <a:rPr lang="ru-RU" sz="1800" b="1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28367"/>
              </p:ext>
            </p:extLst>
          </p:nvPr>
        </p:nvGraphicFramePr>
        <p:xfrm>
          <a:off x="4512928" y="627890"/>
          <a:ext cx="4363030" cy="1493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2606"/>
                <a:gridCol w="872606"/>
                <a:gridCol w="872606"/>
                <a:gridCol w="872606"/>
                <a:gridCol w="872606"/>
              </a:tblGrid>
              <a:tr h="373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?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434"/>
                    </a:solidFill>
                  </a:tcPr>
                </a:tc>
              </a:tr>
              <a:tr h="373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66" y="3358210"/>
            <a:ext cx="6088296" cy="330987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/>
          <a:srcRect l="7423" t="24299" r="8241" b="19369"/>
          <a:stretch/>
        </p:blipFill>
        <p:spPr>
          <a:xfrm>
            <a:off x="7626706" y="6152925"/>
            <a:ext cx="1326525" cy="51515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592064" y="2964708"/>
            <a:ext cx="208829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 smtClean="0"/>
              <a:t>дизъюнкция</a:t>
            </a:r>
            <a:endParaRPr lang="en-US" b="1" dirty="0" smtClean="0"/>
          </a:p>
          <a:p>
            <a:pPr algn="ctr"/>
            <a:r>
              <a:rPr lang="ru-RU" sz="22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2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ИЛИ(А</a:t>
            </a:r>
            <a:r>
              <a:rPr lang="en-US" sz="22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22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en-US" sz="22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B2</a:t>
            </a:r>
            <a:r>
              <a:rPr lang="ru-RU" sz="22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2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/>
              <a:t>конъюнкция</a:t>
            </a:r>
          </a:p>
          <a:p>
            <a:pPr algn="ctr"/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И(А</a:t>
            </a:r>
            <a:r>
              <a:rPr lang="en-US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en-US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B2</a:t>
            </a:r>
            <a:r>
              <a:rPr lang="ru-RU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/>
              <a:t>инверсия</a:t>
            </a:r>
          </a:p>
          <a:p>
            <a:pPr algn="ctr"/>
            <a:r>
              <a:rPr lang="ru-RU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=НЕ(</a:t>
            </a:r>
            <a:r>
              <a:rPr lang="en-US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A1)</a:t>
            </a:r>
            <a:endParaRPr lang="ru-RU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9159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Формулы перев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75" y="5363101"/>
            <a:ext cx="4968384" cy="138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2020" y="107550"/>
            <a:ext cx="8920312" cy="407606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Задание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№5. </a:t>
            </a:r>
            <a:r>
              <a:rPr lang="ru-RU" sz="2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и анализ простых алгоритмов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6894" y="621044"/>
            <a:ext cx="87254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вход алгоритма подаётся натуральное число N. Алгоритм строит по нему новое число R следующим образом.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Строится двоичная запись числа </a:t>
            </a:r>
            <a:r>
              <a:rPr lang="ru-RU" sz="1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К этой записи дописываются справа ещё два разряда по следующему правилу: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179705"/>
            <a:r>
              <a:rPr lang="ru-RU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складываются все цифры двоичной записи числа N, и остаток от деления суммы на 2 дописывается в конец числа (справа). Например, запись 11100 преобразуется в запись 111001;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179705"/>
            <a:r>
              <a:rPr lang="ru-RU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над этой записью производятся те же действия – справа дописывается остаток от деления суммы её цифр на </a:t>
            </a:r>
            <a:r>
              <a:rPr lang="ru-RU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Полученная таким образом запись (в ней на два разряда больше, чем в записи исходного числа </a:t>
            </a:r>
            <a:r>
              <a:rPr lang="ru-RU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является двоичной записью искомого числа </a:t>
            </a:r>
            <a:r>
              <a:rPr lang="ru-RU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ru-RU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Укажите такое наименьшее число N, для которого результат работы данного алгоритма больше числа 77</a:t>
            </a:r>
            <a:r>
              <a:rPr lang="ru-RU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В ответе это число запишите в десятичной системе счисления.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7423" t="24299" r="8241" b="19369"/>
          <a:stretch/>
        </p:blipFill>
        <p:spPr>
          <a:xfrm>
            <a:off x="7675807" y="6187573"/>
            <a:ext cx="1326525" cy="51515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/>
          <a:srcRect r="4738" b="9817"/>
          <a:stretch/>
        </p:blipFill>
        <p:spPr>
          <a:xfrm>
            <a:off x="276894" y="3404588"/>
            <a:ext cx="4990565" cy="19585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383370" y="3404029"/>
            <a:ext cx="338714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=ДЕС.В.ДВ(А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=ДЛСТР(А1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=ПОДСТАВИТЬ(</a:t>
            </a:r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B2;0;””)</a:t>
            </a:r>
          </a:p>
          <a:p>
            <a:pPr algn="ctr"/>
            <a:r>
              <a:rPr lang="en-US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2400" b="1" dirty="0" smtClean="0">
                <a:solidFill>
                  <a:srgbClr val="007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ЧАСТНОЕ(А2;4)</a:t>
            </a:r>
            <a:endParaRPr lang="ru-RU" sz="2400" b="1" dirty="0">
              <a:solidFill>
                <a:srgbClr val="0074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61136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923</TotalTime>
  <Words>1717</Words>
  <Application>Microsoft Office PowerPoint</Application>
  <PresentationFormat>Экран (4:3)</PresentationFormat>
  <Paragraphs>278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Использование  MS Excel в решении заданий КЕГЭ 2021</vt:lpstr>
      <vt:lpstr>Формулы</vt:lpstr>
      <vt:lpstr>Формулы</vt:lpstr>
      <vt:lpstr>Презентация PowerPoint</vt:lpstr>
      <vt:lpstr>Презентация PowerPoint</vt:lpstr>
      <vt:lpstr>Задания КЕГЭ 2021</vt:lpstr>
      <vt:lpstr>Задания КЕГЭ 2021</vt:lpstr>
      <vt:lpstr>Задание №2. Таблицы истинности логических функций</vt:lpstr>
      <vt:lpstr>Задание №5. Выполнение и анализ простых алгоритмов</vt:lpstr>
      <vt:lpstr>Задание №6. Анализ программы с циклом </vt:lpstr>
      <vt:lpstr>Задание №9. Встроенные функции в электронных таблицах </vt:lpstr>
      <vt:lpstr>Задание №12. Встроенные функции в электронных таблицах </vt:lpstr>
      <vt:lpstr>Задание №14. Позиционные системы счисления</vt:lpstr>
      <vt:lpstr>Задание №16. Вычисление значений рекурсивной функции. </vt:lpstr>
      <vt:lpstr>Задание №17. Проверка делимости  </vt:lpstr>
      <vt:lpstr>Задание №18. Динамическое программирование.  </vt:lpstr>
      <vt:lpstr>Задание №25. Количество делителей числа  </vt:lpstr>
      <vt:lpstr>Вывод: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MS Excel в решении заданий КЕГЭ</dc:title>
  <dc:creator>Учитель_317</dc:creator>
  <cp:lastModifiedBy>админ</cp:lastModifiedBy>
  <cp:revision>40</cp:revision>
  <dcterms:created xsi:type="dcterms:W3CDTF">2020-10-27T03:51:29Z</dcterms:created>
  <dcterms:modified xsi:type="dcterms:W3CDTF">2020-10-29T10:00:59Z</dcterms:modified>
</cp:coreProperties>
</file>