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7" r:id="rId8"/>
    <p:sldId id="266" r:id="rId9"/>
    <p:sldId id="268" r:id="rId10"/>
    <p:sldId id="265" r:id="rId11"/>
    <p:sldId id="270" r:id="rId12"/>
    <p:sldId id="273" r:id="rId13"/>
    <p:sldId id="274" r:id="rId14"/>
    <p:sldId id="275" r:id="rId15"/>
    <p:sldId id="277" r:id="rId16"/>
    <p:sldId id="26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07641-D781-4EB1-BCFE-5F19EAB55B48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A0E82-CC40-420C-987F-C7E7B2553C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264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07641-D781-4EB1-BCFE-5F19EAB55B48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A0E82-CC40-420C-987F-C7E7B2553C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813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07641-D781-4EB1-BCFE-5F19EAB55B48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A0E82-CC40-420C-987F-C7E7B2553C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473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07641-D781-4EB1-BCFE-5F19EAB55B48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A0E82-CC40-420C-987F-C7E7B2553C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686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07641-D781-4EB1-BCFE-5F19EAB55B48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A0E82-CC40-420C-987F-C7E7B2553C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034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07641-D781-4EB1-BCFE-5F19EAB55B48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A0E82-CC40-420C-987F-C7E7B2553C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080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07641-D781-4EB1-BCFE-5F19EAB55B48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A0E82-CC40-420C-987F-C7E7B2553C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417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07641-D781-4EB1-BCFE-5F19EAB55B48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A0E82-CC40-420C-987F-C7E7B2553C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074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07641-D781-4EB1-BCFE-5F19EAB55B48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A0E82-CC40-420C-987F-C7E7B2553C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01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07641-D781-4EB1-BCFE-5F19EAB55B48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A0E82-CC40-420C-987F-C7E7B2553C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581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07641-D781-4EB1-BCFE-5F19EAB55B48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A0E82-CC40-420C-987F-C7E7B2553C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009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07641-D781-4EB1-BCFE-5F19EAB55B48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A0E82-CC40-420C-987F-C7E7B2553C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458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microsoft.com/office/2007/relationships/hdphoto" Target="../media/hdphoto1.wdp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hdphoto" Target="../media/hdphoto1.wdp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5/1620157864_4-phonoteka_org-p-fon-dlya-prezentatsii-patrioticheskoe-vosp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80729"/>
            <a:ext cx="7772400" cy="2619722"/>
          </a:xfrm>
        </p:spPr>
        <p:txBody>
          <a:bodyPr>
            <a:normAutofit fontScale="90000"/>
          </a:bodyPr>
          <a:lstStyle/>
          <a:p>
            <a:r>
              <a:rPr lang="ru-RU" dirty="0"/>
              <a:t>Воспитательный потенциал современного урока как средство формирования гражданских качеств личности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06851" y="3933056"/>
            <a:ext cx="4856584" cy="1752600"/>
          </a:xfrm>
        </p:spPr>
        <p:txBody>
          <a:bodyPr>
            <a:normAutofit/>
          </a:bodyPr>
          <a:lstStyle/>
          <a:p>
            <a:pPr algn="l"/>
            <a:r>
              <a:rPr lang="ru-RU" sz="2400" dirty="0">
                <a:solidFill>
                  <a:schemeClr val="tx1"/>
                </a:solidFill>
              </a:rPr>
              <a:t>Овсянникова Т.В.</a:t>
            </a:r>
          </a:p>
          <a:p>
            <a:pPr algn="l"/>
            <a:r>
              <a:rPr lang="ru-RU" sz="2400" dirty="0">
                <a:solidFill>
                  <a:schemeClr val="tx1"/>
                </a:solidFill>
              </a:rPr>
              <a:t>Учитель информатики </a:t>
            </a:r>
          </a:p>
          <a:p>
            <a:pPr algn="l"/>
            <a:r>
              <a:rPr lang="ru-RU" sz="2400" dirty="0">
                <a:solidFill>
                  <a:schemeClr val="tx1"/>
                </a:solidFill>
              </a:rPr>
              <a:t>МБОУ «СОШ № 68 г. Челябинска»</a:t>
            </a:r>
          </a:p>
        </p:txBody>
      </p:sp>
    </p:spTree>
    <p:extLst>
      <p:ext uri="{BB962C8B-B14F-4D97-AF65-F5344CB8AC3E}">
        <p14:creationId xmlns:p14="http://schemas.microsoft.com/office/powerpoint/2010/main" val="949485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5/1620157864_4-phonoteka_org-p-fon-dlya-prezentatsii-patrioticheskoe-vosp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Флаг Челябинской области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Admin\Desktop\dscnegktybt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844824"/>
            <a:ext cx="2808312" cy="323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\Desktop\dscnegktybt\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02" y="1124744"/>
            <a:ext cx="2151722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\Desktop\dscnegktybt\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91"/>
          <a:stretch/>
        </p:blipFill>
        <p:spPr bwMode="auto">
          <a:xfrm>
            <a:off x="6232804" y="3933056"/>
            <a:ext cx="2116469" cy="179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dmin\Desktop\dscnegktybt\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16"/>
          <a:stretch/>
        </p:blipFill>
        <p:spPr bwMode="auto">
          <a:xfrm>
            <a:off x="6300192" y="1124744"/>
            <a:ext cx="2133546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Admin\Desktop\dscnegktybt\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33056"/>
            <a:ext cx="2134448" cy="183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771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5/1620157864_4-phonoteka_org-p-fon-dlya-prezentatsii-patrioticheskoe-vosp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Витраж и </a:t>
            </a:r>
            <a:r>
              <a:rPr lang="ru-RU" dirty="0" err="1"/>
              <a:t>мазаика</a:t>
            </a:r>
            <a:endParaRPr lang="ru-RU" dirty="0"/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" t="2503" r="-119" b="32908"/>
          <a:stretch/>
        </p:blipFill>
        <p:spPr bwMode="auto">
          <a:xfrm>
            <a:off x="457200" y="2091030"/>
            <a:ext cx="8229600" cy="354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5155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5/1620157864_4-phonoteka_org-p-fon-dlya-prezentatsii-patrioticheskoe-vosp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Витраж и мозаика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24"/>
          <a:stretch/>
        </p:blipFill>
        <p:spPr bwMode="auto">
          <a:xfrm>
            <a:off x="548922" y="2348880"/>
            <a:ext cx="8046156" cy="237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6200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5/1620157864_4-phonoteka_org-p-fon-dlya-prezentatsii-patrioticheskoe-vosp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Достопримечательности города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169" y="1600200"/>
            <a:ext cx="646566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6146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5/1620157864_4-phonoteka_org-p-fon-dlya-prezentatsii-patrioticheskoe-vosp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Генеалогическое дерево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63553"/>
            <a:ext cx="8229600" cy="3199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6146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5/1620157864_4-phonoteka_org-p-fon-dlya-prezentatsii-patrioticheskoe-vosp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Социальная реклама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05781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4094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5/1620157864_4-phonoteka_org-p-fon-dlya-prezentatsii-patrioticheskoe-vosp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48" name="Picture 8" descr="C:\Users\Admin\Desktop\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40092" y="-603448"/>
            <a:ext cx="564355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3336" y="2967335"/>
            <a:ext cx="78373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3639205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5/1620157864_4-phonoteka_org-p-fon-dlya-prezentatsii-patrioticheskoe-vosp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Цели: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sz="2200" dirty="0"/>
              <a:t>осознание обучающимися своей причастности к судьбе Отечества, его прошлому, настоящему, будущему;</a:t>
            </a:r>
          </a:p>
          <a:p>
            <a:pPr lvl="0"/>
            <a:r>
              <a:rPr lang="ru-RU" sz="2200" dirty="0"/>
              <a:t>развитие у школьников высокой социальной активности, гражданской ответственности, духовности;</a:t>
            </a:r>
          </a:p>
          <a:p>
            <a:pPr lvl="0"/>
            <a:r>
              <a:rPr lang="ru-RU" sz="2200" dirty="0"/>
              <a:t>становление личности, обладающей позитивными ценностями и качествами, способной проявить их в созидательном процессе в интересах Отечества.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1640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5/1620157864_4-phonoteka_org-p-fon-dlya-prezentatsii-patrioticheskoe-vosp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Задачи: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51520" y="1196752"/>
            <a:ext cx="8712968" cy="4929411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2000" dirty="0"/>
              <a:t>утверждение в сознании и чувствах школьников социально значимых патриотических ценностей, уважения к культурному и историческому прошлому России, к традициям, повышение престижа государственной и военной  службы;</a:t>
            </a:r>
          </a:p>
          <a:p>
            <a:pPr lvl="0">
              <a:spcBef>
                <a:spcPts val="0"/>
              </a:spcBef>
            </a:pPr>
            <a:r>
              <a:rPr lang="ru-RU" sz="2000" dirty="0"/>
              <a:t>воспитание школьников в духе уважения к Конституции Российской Федерации, законности, нормам общественной и коллективной жизни;</a:t>
            </a:r>
          </a:p>
          <a:p>
            <a:pPr lvl="0">
              <a:spcBef>
                <a:spcPts val="0"/>
              </a:spcBef>
            </a:pPr>
            <a:r>
              <a:rPr lang="ru-RU" sz="2000" dirty="0"/>
              <a:t>привитие подросткам чувства гордости, глубокого уважения и почитания символов Российской Федерации - Герба, Флага, Гимна, другой российской символики и исторических святынь Отечества;</a:t>
            </a:r>
          </a:p>
          <a:p>
            <a:pPr lvl="0">
              <a:spcBef>
                <a:spcPts val="0"/>
              </a:spcBef>
            </a:pPr>
            <a:r>
              <a:rPr lang="ru-RU" sz="2000" dirty="0"/>
              <a:t>создание условий для усиления патриотической направленности школьных средств массовой информации при освещении событий и явлений общественной жизни, активное противодействие </a:t>
            </a:r>
            <a:r>
              <a:rPr lang="ru-RU" sz="2000" dirty="0" err="1"/>
              <a:t>антипатриотизму</a:t>
            </a:r>
            <a:r>
              <a:rPr lang="ru-RU" sz="2000" dirty="0"/>
              <a:t>, манипулированию информацией, пропаганде образцов массовой культуры, основанных на культе насилия, искажению и фальсификации истории Отечества;</a:t>
            </a:r>
          </a:p>
          <a:p>
            <a:pPr lvl="0">
              <a:spcBef>
                <a:spcPts val="0"/>
              </a:spcBef>
            </a:pPr>
            <a:r>
              <a:rPr lang="ru-RU" sz="2000" dirty="0"/>
              <a:t>формирование расовой, национальной, религиозной терпимости, развитие дружеских отношений между школьниками различной национальности.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2745232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5/1620157864_4-phonoteka_org-p-fon-dlya-prezentatsii-patrioticheskoe-vosp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Направления работы учителя информатики: 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331640" y="2492897"/>
            <a:ext cx="7056784" cy="266429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000" dirty="0"/>
              <a:t>Духовно-нравственное воспитание;</a:t>
            </a:r>
          </a:p>
          <a:p>
            <a:pPr>
              <a:spcBef>
                <a:spcPts val="0"/>
              </a:spcBef>
            </a:pPr>
            <a:r>
              <a:rPr lang="ru-RU" sz="2000" dirty="0"/>
              <a:t>Художественно-эстетическое воспитание;</a:t>
            </a:r>
          </a:p>
          <a:p>
            <a:pPr>
              <a:spcBef>
                <a:spcPts val="0"/>
              </a:spcBef>
            </a:pPr>
            <a:r>
              <a:rPr lang="ru-RU" sz="2000" dirty="0"/>
              <a:t>Правовое воспитание;</a:t>
            </a:r>
          </a:p>
          <a:p>
            <a:pPr>
              <a:spcBef>
                <a:spcPts val="0"/>
              </a:spcBef>
            </a:pPr>
            <a:r>
              <a:rPr lang="ru-RU" sz="2000" dirty="0"/>
              <a:t>Гражданско-патриотическое воспитание;</a:t>
            </a:r>
          </a:p>
          <a:p>
            <a:pPr>
              <a:spcBef>
                <a:spcPts val="0"/>
              </a:spcBef>
            </a:pPr>
            <a:r>
              <a:rPr lang="ru-RU" sz="2000" dirty="0"/>
              <a:t>Экологическое воспитание.</a:t>
            </a:r>
          </a:p>
        </p:txBody>
      </p:sp>
    </p:spTree>
    <p:extLst>
      <p:ext uri="{BB962C8B-B14F-4D97-AF65-F5344CB8AC3E}">
        <p14:creationId xmlns:p14="http://schemas.microsoft.com/office/powerpoint/2010/main" val="2936706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5/1620157864_4-phonoteka_org-p-fon-dlya-prezentatsii-patrioticheskoe-vosp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Подбор материала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55576" y="1844824"/>
            <a:ext cx="7056784" cy="428133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ru-RU" sz="2000" dirty="0"/>
          </a:p>
        </p:txBody>
      </p:sp>
      <p:pic>
        <p:nvPicPr>
          <p:cNvPr id="2050" name="Picture 2" descr="https://sun6-22.userapi.com/s/v1/if1/VEqJKMzuab65lW3KMyIyTekP0OXtf8Kimlcxa0UjVSQgrxd68OBU6q0qEo8XqMwA0rbZdA.jpg?size=1357x1357&amp;quality=96&amp;crop=247,0,1357,1357&amp;ava=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316835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progimnaziyaolimpioniksaratov-r64.gosweb.gosuslugi.ru/netcat_files/20/345/bibliotek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772816"/>
            <a:ext cx="4439591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060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5/1620157864_4-phonoteka_org-p-fon-dlya-prezentatsii-patrioticheskoe-vosp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5403572"/>
              </p:ext>
            </p:extLst>
          </p:nvPr>
        </p:nvGraphicFramePr>
        <p:xfrm>
          <a:off x="827584" y="332656"/>
          <a:ext cx="7488832" cy="54871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66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20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60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0408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Графическая информация и компьютер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804" marR="5880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26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Работа с растровым графическим редактором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804" marR="588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Практическая работа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804" marR="588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Создание социальной рекламы, поздравительных открыток, посвящённых памятным и праздничным датам Российской Федерации</a:t>
                      </a:r>
                      <a:endParaRPr lang="ru-RU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804" marR="58804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6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Кодирование изображения</a:t>
                      </a:r>
                      <a:endParaRPr lang="ru-RU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804" marR="588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Решение задач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804" marR="588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Решение задач с использованием изображений, имеющих патриотическую направленность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804" marR="58804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89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Работа с векторным графическим редактором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804" marR="588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Практическая работа</a:t>
                      </a:r>
                      <a:endParaRPr lang="ru-RU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804" marR="588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Создание изображения государственной символики России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804" marR="58804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1748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5/1620157864_4-phonoteka_org-p-fon-dlya-prezentatsii-patrioticheskoe-vosp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Конкурс «Истина»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Admin\Desktop\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3419013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dmin\Desktop\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39033"/>
            <a:ext cx="3325663" cy="441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397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5/1620157864_4-phonoteka_org-p-fon-dlya-prezentatsii-patrioticheskoe-vosp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Поздравления учителей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5" name="Picture 3" descr="C:\Users\Admin\Desktop\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4814781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dmin\Desktop\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939663"/>
            <a:ext cx="2892570" cy="315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096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5/1620157864_4-phonoteka_org-p-fon-dlya-prezentatsii-patrioticheskoe-vosp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23 февраля и День Победы</a:t>
            </a:r>
          </a:p>
        </p:txBody>
      </p:sp>
      <p:pic>
        <p:nvPicPr>
          <p:cNvPr id="10242" name="Picture 2" descr="C:\Users\Admin\Desktop\dscnegktybt\2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2" t="16880" r="11116" b="11877"/>
          <a:stretch/>
        </p:blipFill>
        <p:spPr bwMode="auto">
          <a:xfrm>
            <a:off x="2683208" y="2564904"/>
            <a:ext cx="3303466" cy="191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dmin\Desktop\1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71"/>
          <a:stretch/>
        </p:blipFill>
        <p:spPr bwMode="auto">
          <a:xfrm>
            <a:off x="107504" y="5022327"/>
            <a:ext cx="2963008" cy="169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Admin\Desktop\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022327"/>
            <a:ext cx="2794095" cy="1695965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Admin\Desktop\1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022326"/>
            <a:ext cx="2678130" cy="169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Admin\Desktop\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4"/>
          <a:stretch/>
        </p:blipFill>
        <p:spPr bwMode="auto">
          <a:xfrm>
            <a:off x="377953" y="1168772"/>
            <a:ext cx="2692559" cy="141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Admin\Desktop\12.jpg"/>
          <p:cNvPicPr>
            <a:picLocks noGrp="1" noChangeAspect="1" noChangeArrowheads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959" y="1161758"/>
            <a:ext cx="2565771" cy="165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C:\Users\Admin\Desktop\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40092" y="-603448"/>
            <a:ext cx="564355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5189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306</Words>
  <Application>Microsoft Office PowerPoint</Application>
  <PresentationFormat>On-screen Show (4:3)</PresentationFormat>
  <Paragraphs>41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Тема Office</vt:lpstr>
      <vt:lpstr>Воспитательный потенциал современного урока как средство формирования гражданских качеств личности</vt:lpstr>
      <vt:lpstr>Цели:</vt:lpstr>
      <vt:lpstr>Задачи:</vt:lpstr>
      <vt:lpstr>Направления работы учителя информатики: </vt:lpstr>
      <vt:lpstr>Подбор материала</vt:lpstr>
      <vt:lpstr>PowerPoint Presentation</vt:lpstr>
      <vt:lpstr>Конкурс «Истина»</vt:lpstr>
      <vt:lpstr>Поздравления учителей</vt:lpstr>
      <vt:lpstr>23 февраля и День Победы</vt:lpstr>
      <vt:lpstr>Флаг Челябинской области</vt:lpstr>
      <vt:lpstr>Витраж и мазаика</vt:lpstr>
      <vt:lpstr>Витраж и мозаика</vt:lpstr>
      <vt:lpstr>Достопримечательности города</vt:lpstr>
      <vt:lpstr>Генеалогическое дерево</vt:lpstr>
      <vt:lpstr>Социальная реклама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Воспитательный потенциал современного урока как средство формирования гражданских качеств личности</dc:title>
  <dc:creator>Admin</dc:creator>
  <cp:lastModifiedBy>Татьяна В. Таран</cp:lastModifiedBy>
  <cp:revision>18</cp:revision>
  <dcterms:created xsi:type="dcterms:W3CDTF">2023-02-27T06:13:25Z</dcterms:created>
  <dcterms:modified xsi:type="dcterms:W3CDTF">2023-03-01T06:22:10Z</dcterms:modified>
</cp:coreProperties>
</file>