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248434"/>
    <a:srgbClr val="304A1E"/>
    <a:srgbClr val="58267E"/>
    <a:srgbClr val="2B4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F597E-7DDC-40C7-8740-6D52A836CAC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3DAEA-1870-4CB8-8C12-D5AFEB92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78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1963-D06E-4624-A4ED-4BBB61C276C2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4E99-08C9-4559-AC27-F1AD5E78D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0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1963-D06E-4624-A4ED-4BBB61C276C2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4E99-08C9-4559-AC27-F1AD5E78D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2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1963-D06E-4624-A4ED-4BBB61C276C2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4E99-08C9-4559-AC27-F1AD5E78D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1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1963-D06E-4624-A4ED-4BBB61C276C2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4E99-08C9-4559-AC27-F1AD5E78D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2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1963-D06E-4624-A4ED-4BBB61C276C2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4E99-08C9-4559-AC27-F1AD5E78D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91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1963-D06E-4624-A4ED-4BBB61C276C2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4E99-08C9-4559-AC27-F1AD5E78D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9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1963-D06E-4624-A4ED-4BBB61C276C2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4E99-08C9-4559-AC27-F1AD5E78D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3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1963-D06E-4624-A4ED-4BBB61C276C2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4E99-08C9-4559-AC27-F1AD5E78D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91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1963-D06E-4624-A4ED-4BBB61C276C2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4E99-08C9-4559-AC27-F1AD5E78D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76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1963-D06E-4624-A4ED-4BBB61C276C2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4E99-08C9-4559-AC27-F1AD5E78D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4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1963-D06E-4624-A4ED-4BBB61C276C2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4E99-08C9-4559-AC27-F1AD5E78D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5" y="-1"/>
            <a:ext cx="11987840" cy="67451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71963-D06E-4624-A4ED-4BBB61C276C2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54E99-08C9-4559-AC27-F1AD5E78D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5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826" y="1340077"/>
            <a:ext cx="11288683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Подготовка к ЕГЭ по информатике:</a:t>
            </a:r>
            <a:br>
              <a:rPr lang="ru-RU" dirty="0" smtClean="0">
                <a:latin typeface="Bookman Old Style" panose="02050604050505020204" pitchFamily="18" charset="0"/>
              </a:rPr>
            </a:br>
            <a:r>
              <a:rPr lang="ru-RU" dirty="0" smtClean="0">
                <a:latin typeface="Bookman Old Style" panose="02050604050505020204" pitchFamily="18" charset="0"/>
              </a:rPr>
              <a:t>Кодирование информации. Комбинаторика 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2229" y="4649573"/>
            <a:ext cx="11567886" cy="1655762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/>
              <a:t>Вопросы: №4 и №8</a:t>
            </a:r>
          </a:p>
          <a:p>
            <a:endParaRPr lang="ru-RU" dirty="0" smtClean="0"/>
          </a:p>
          <a:p>
            <a:pPr algn="r"/>
            <a:r>
              <a:rPr lang="ru-RU" sz="1500" dirty="0" smtClean="0"/>
              <a:t>Учитель информатики и математики</a:t>
            </a:r>
          </a:p>
          <a:p>
            <a:pPr algn="r"/>
            <a:r>
              <a:rPr lang="ru-RU" sz="1500" dirty="0" smtClean="0"/>
              <a:t> МАОУ «Лицей №35 г. Челябинска»</a:t>
            </a:r>
          </a:p>
          <a:p>
            <a:pPr algn="r"/>
            <a:r>
              <a:rPr lang="ru-RU" sz="1500" dirty="0" smtClean="0"/>
              <a:t>Михайлюк Ольга Валерьевна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6453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788" y="319768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Задача 3</a:t>
            </a:r>
            <a:br>
              <a:rPr lang="ru-RU" dirty="0" smtClean="0"/>
            </a:br>
            <a:r>
              <a:rPr lang="en-US" sz="2000" b="1" u="sng" dirty="0" smtClean="0"/>
              <a:t>(</a:t>
            </a:r>
            <a:r>
              <a:rPr lang="ru-RU" sz="2000" b="1" u="sng" dirty="0" smtClean="0"/>
              <a:t>№152</a:t>
            </a:r>
            <a:r>
              <a:rPr lang="ru-RU" sz="2000" b="1" u="sng" dirty="0"/>
              <a:t>, из</a:t>
            </a:r>
            <a:r>
              <a:rPr lang="en-US" sz="2000" b="1" u="sng" dirty="0"/>
              <a:t> </a:t>
            </a:r>
            <a:r>
              <a:rPr lang="ru-RU" sz="2000" b="1" u="sng" dirty="0"/>
              <a:t>файла </a:t>
            </a:r>
            <a:r>
              <a:rPr lang="en-US" sz="2000" b="1" u="sng" dirty="0"/>
              <a:t>ege4.doc </a:t>
            </a:r>
            <a:r>
              <a:rPr lang="ru-RU" sz="2000" b="1" u="sng" dirty="0"/>
              <a:t>сайт </a:t>
            </a:r>
            <a:r>
              <a:rPr lang="en-US" sz="2000" b="1" u="sng" dirty="0"/>
              <a:t>www.kpolyakov.spb.ru</a:t>
            </a:r>
            <a:r>
              <a:rPr lang="ru-RU" sz="2000" b="1" u="sng" dirty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По каналу связи передаются сообщения, содержащие только семь букв: А, В, К, Л, О, Т, Ц. Для передачи используется двоичный код, удовлетворяющий условию </a:t>
            </a:r>
            <a:r>
              <a:rPr lang="ru-RU" dirty="0" err="1"/>
              <a:t>Фано</a:t>
            </a:r>
            <a:r>
              <a:rPr lang="ru-RU" dirty="0"/>
              <a:t>. Кодовые слова для некоторых букв известны: К – 00, Л – 01, О – 1000. Какое наименьшее количество двоичных знаков потребуется для кодирования слова АВТОЛАВКА</a:t>
            </a:r>
            <a:r>
              <a:rPr lang="ru-RU" dirty="0" smtClean="0"/>
              <a:t>?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263257" y="860612"/>
            <a:ext cx="1961185" cy="895381"/>
            <a:chOff x="6799811" y="739833"/>
            <a:chExt cx="1239289" cy="75559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" name="Прямая со стрелкой 9"/>
              <p:cNvCxnSpPr>
                <a:stCxn id="9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>
                <a:stCxn id="9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2" name="Прямоугольник 11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382173" y="2447076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К</a:t>
            </a:r>
            <a:endParaRPr lang="ru-RU" b="1" dirty="0"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8660776" y="1723608"/>
            <a:ext cx="1239289" cy="755592"/>
            <a:chOff x="6799811" y="739833"/>
            <a:chExt cx="1239289" cy="755592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9" name="Прямая со стрелкой 18"/>
              <p:cNvCxnSpPr>
                <a:stCxn id="18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stCxn id="18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1" name="Прямоугольник 20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177078" y="2404784"/>
            <a:ext cx="959929" cy="755592"/>
            <a:chOff x="6799811" y="739833"/>
            <a:chExt cx="1239289" cy="755592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2" name="Прямая со стрелкой 41"/>
              <p:cNvCxnSpPr>
                <a:stCxn id="41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 стрелкой 42"/>
              <p:cNvCxnSpPr>
                <a:stCxn id="41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44" name="Прямоугольник 43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40" name="Прямоугольник 39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598385" y="1706126"/>
            <a:ext cx="1239289" cy="755592"/>
            <a:chOff x="6799811" y="739833"/>
            <a:chExt cx="1239289" cy="755592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1" name="Прямая со стрелкой 50"/>
              <p:cNvCxnSpPr>
                <a:stCxn id="50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 стрелкой 51"/>
              <p:cNvCxnSpPr>
                <a:stCxn id="50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53" name="Прямоугольник 52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49" name="Прямоугольник 48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682092" y="2479200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Л</a:t>
            </a:r>
          </a:p>
        </p:txBody>
      </p:sp>
      <p:grpSp>
        <p:nvGrpSpPr>
          <p:cNvPr id="55" name="Группа 54"/>
          <p:cNvGrpSpPr/>
          <p:nvPr/>
        </p:nvGrpSpPr>
        <p:grpSpPr>
          <a:xfrm>
            <a:off x="7675298" y="3112684"/>
            <a:ext cx="959929" cy="755592"/>
            <a:chOff x="6799811" y="739833"/>
            <a:chExt cx="1239289" cy="755592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58" name="Овал 57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9" name="Прямая со стрелкой 58"/>
              <p:cNvCxnSpPr>
                <a:stCxn id="58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 стрелкой 59"/>
              <p:cNvCxnSpPr>
                <a:stCxn id="58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61" name="Прямоугольник 60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57" name="Прямоугольник 56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7476232" y="3856598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О</a:t>
            </a:r>
            <a:endParaRPr lang="ru-RU" b="1" dirty="0" smtClean="0">
              <a:latin typeface="Arial Black" panose="020B0A040201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82173" y="4715435"/>
            <a:ext cx="5809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Решение: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Буква А в слове встречается 3 раза  - значит должна иметь наименьшую длину кода – Пусть это будет 11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Буква В – два раза, тогда пусть это будет 101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Тогда длина кода буквы Т будет 5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Итого получаем: 2+3+5+4+2+2+3+2+2=25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704136" y="2496015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А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969130" y="3149873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В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8130269" y="3818999"/>
            <a:ext cx="959929" cy="755592"/>
            <a:chOff x="6799811" y="739833"/>
            <a:chExt cx="1239289" cy="755592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69" name="Овал 68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0" name="Прямая со стрелкой 69"/>
              <p:cNvCxnSpPr>
                <a:stCxn id="69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 стрелкой 70"/>
              <p:cNvCxnSpPr>
                <a:stCxn id="69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72" name="Прямоугольник 71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8" name="Прямоугольник 67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947709" y="4557698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Т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024913" y="4563154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Ц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38200" y="5715298"/>
            <a:ext cx="2897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Ответ: 25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505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73" grpId="0" animBg="1"/>
      <p:bldP spid="74" grpId="0" animBg="1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41" y="356161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Задача </a:t>
            </a:r>
            <a:r>
              <a:rPr lang="ru-RU" dirty="0"/>
              <a:t>4</a:t>
            </a:r>
            <a:br>
              <a:rPr lang="ru-RU" dirty="0"/>
            </a:br>
            <a:r>
              <a:rPr lang="en-US" sz="2200" b="1" u="sng" dirty="0" smtClean="0"/>
              <a:t>(</a:t>
            </a:r>
            <a:r>
              <a:rPr lang="ru-RU" sz="2200" b="1" u="sng" dirty="0" smtClean="0"/>
              <a:t>№36, </a:t>
            </a:r>
            <a:r>
              <a:rPr lang="ru-RU" sz="2200" b="1" u="sng" dirty="0"/>
              <a:t>из</a:t>
            </a:r>
            <a:r>
              <a:rPr lang="en-US" sz="2200" b="1" u="sng" dirty="0"/>
              <a:t> </a:t>
            </a:r>
            <a:r>
              <a:rPr lang="ru-RU" sz="2200" b="1" u="sng" dirty="0"/>
              <a:t>файла </a:t>
            </a:r>
            <a:r>
              <a:rPr lang="en-US" sz="2200" b="1" u="sng" dirty="0"/>
              <a:t>ege4.doc </a:t>
            </a:r>
            <a:r>
              <a:rPr lang="ru-RU" sz="2200" b="1" u="sng" dirty="0"/>
              <a:t>сайт </a:t>
            </a:r>
            <a:r>
              <a:rPr lang="en-US" sz="2200" b="1" u="sng" dirty="0"/>
              <a:t>www.kpolyakov.spb.ru</a:t>
            </a:r>
            <a:r>
              <a:rPr lang="ru-RU" sz="2200" b="1" u="sng" dirty="0"/>
              <a:t>)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Для кодирования букв Д, X, Р, О, В решили использовать двоичное представление чисел 0, 1, 2, 3 и 4 соответственно (с сохранением одного незначащего нуля в случае одноразрядного представления). Закодируйте последовательность букв ХОРОВОД таким способом и результат запишите восьмеричным кодом.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7978930"/>
              </p:ext>
            </p:extLst>
          </p:nvPr>
        </p:nvGraphicFramePr>
        <p:xfrm>
          <a:off x="6548717" y="471646"/>
          <a:ext cx="537434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466">
                  <a:extLst>
                    <a:ext uri="{9D8B030D-6E8A-4147-A177-3AD203B41FA5}">
                      <a16:colId xmlns:a16="http://schemas.microsoft.com/office/drawing/2014/main" xmlns="" val="2405446786"/>
                    </a:ext>
                  </a:extLst>
                </a:gridCol>
                <a:gridCol w="1143675">
                  <a:extLst>
                    <a:ext uri="{9D8B030D-6E8A-4147-A177-3AD203B41FA5}">
                      <a16:colId xmlns:a16="http://schemas.microsoft.com/office/drawing/2014/main" xmlns="" val="418760181"/>
                    </a:ext>
                  </a:extLst>
                </a:gridCol>
                <a:gridCol w="1171569">
                  <a:extLst>
                    <a:ext uri="{9D8B030D-6E8A-4147-A177-3AD203B41FA5}">
                      <a16:colId xmlns:a16="http://schemas.microsoft.com/office/drawing/2014/main" xmlns="" val="3144988556"/>
                    </a:ext>
                  </a:extLst>
                </a:gridCol>
                <a:gridCol w="1106482">
                  <a:extLst>
                    <a:ext uri="{9D8B030D-6E8A-4147-A177-3AD203B41FA5}">
                      <a16:colId xmlns:a16="http://schemas.microsoft.com/office/drawing/2014/main" xmlns="" val="1454220011"/>
                    </a:ext>
                  </a:extLst>
                </a:gridCol>
                <a:gridCol w="1018149">
                  <a:extLst>
                    <a:ext uri="{9D8B030D-6E8A-4147-A177-3AD203B41FA5}">
                      <a16:colId xmlns:a16="http://schemas.microsoft.com/office/drawing/2014/main" xmlns="" val="923591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Х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217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ru-RU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ru-RU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ru-RU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ru-RU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7083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00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10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100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01652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21506" y="2537012"/>
            <a:ext cx="59704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Тогда после кодирования ХОРОВОД будет выглядеть так</a:t>
            </a:r>
          </a:p>
          <a:p>
            <a:pPr algn="ctr"/>
            <a:r>
              <a:rPr lang="ru-RU" dirty="0" smtClean="0"/>
              <a:t>011110111001100</a:t>
            </a:r>
          </a:p>
          <a:p>
            <a:r>
              <a:rPr lang="ru-RU" dirty="0" smtClean="0"/>
              <a:t>Для перевода из 2-ой системы счисления в восьмеричную можно использовать триады</a:t>
            </a:r>
          </a:p>
          <a:p>
            <a:pPr algn="ctr"/>
            <a:r>
              <a:rPr lang="ru-RU" sz="2400" b="1" dirty="0" smtClean="0"/>
              <a:t>011  110  111  001  100</a:t>
            </a:r>
          </a:p>
          <a:p>
            <a:pPr algn="ctr"/>
            <a:r>
              <a:rPr lang="ru-RU" sz="2400" b="1" dirty="0" smtClean="0"/>
              <a:t>36714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2026" y="5934670"/>
            <a:ext cx="3950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Ответ: 36714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486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004" y="337893"/>
            <a:ext cx="10515600" cy="1325563"/>
          </a:xfrm>
        </p:spPr>
        <p:txBody>
          <a:bodyPr/>
          <a:lstStyle/>
          <a:p>
            <a:r>
              <a:rPr lang="ru-RU" b="1" dirty="0" smtClean="0"/>
              <a:t>Задача 5</a:t>
            </a:r>
            <a:br>
              <a:rPr lang="ru-RU" b="1" dirty="0" smtClean="0"/>
            </a:br>
            <a:r>
              <a:rPr lang="ru-RU" sz="2000" b="1" dirty="0" smtClean="0"/>
              <a:t>(№5552  с сайта </a:t>
            </a:r>
            <a:r>
              <a:rPr lang="en-US" sz="2000" b="1" dirty="0"/>
              <a:t>https://</a:t>
            </a:r>
            <a:r>
              <a:rPr lang="en-US" sz="2000" b="1" dirty="0" smtClean="0"/>
              <a:t>inf-ege.sdamgia.ru</a:t>
            </a:r>
            <a:r>
              <a:rPr lang="ru-RU" sz="2000" b="1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7224" y="1690689"/>
            <a:ext cx="5822576" cy="26194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Некоторый </a:t>
            </a:r>
            <a:r>
              <a:rPr lang="ru-RU" sz="3200" b="1" dirty="0">
                <a:solidFill>
                  <a:srgbClr val="7030A0"/>
                </a:solidFill>
              </a:rPr>
              <a:t>алфавит</a:t>
            </a:r>
            <a:r>
              <a:rPr lang="ru-RU" sz="3200" dirty="0"/>
              <a:t> содержит </a:t>
            </a:r>
            <a:r>
              <a:rPr lang="ru-RU" sz="3200" b="1" dirty="0">
                <a:solidFill>
                  <a:srgbClr val="7030A0"/>
                </a:solidFill>
              </a:rPr>
              <a:t>три</a:t>
            </a:r>
            <a:r>
              <a:rPr lang="ru-RU" sz="3200" dirty="0"/>
              <a:t> </a:t>
            </a:r>
            <a:r>
              <a:rPr lang="ru-RU" sz="3200" b="1" dirty="0">
                <a:solidFill>
                  <a:srgbClr val="7030A0"/>
                </a:solidFill>
              </a:rPr>
              <a:t>различные буквы</a:t>
            </a:r>
            <a:r>
              <a:rPr lang="ru-RU" sz="3200" dirty="0"/>
              <a:t>. Сколько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четырёхбуквенных</a:t>
            </a:r>
            <a:r>
              <a:rPr lang="ru-RU" sz="3200" dirty="0"/>
              <a:t> слов можно составить из букв данного алфавита (буквы в слове могут повторяться)?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5117" y="4464424"/>
            <a:ext cx="5181600" cy="211567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u="sng" dirty="0" smtClean="0"/>
              <a:t>Решение </a:t>
            </a:r>
          </a:p>
          <a:p>
            <a:pPr marL="0" indent="0">
              <a:buNone/>
            </a:pPr>
            <a:r>
              <a:rPr lang="en-US" b="1" i="1" dirty="0" smtClean="0">
                <a:latin typeface="Bookman Old Style" panose="02050604050505020204" pitchFamily="18" charset="0"/>
              </a:rPr>
              <a:t>I </a:t>
            </a:r>
            <a:r>
              <a:rPr lang="ru-RU" b="1" i="1" dirty="0" smtClean="0">
                <a:latin typeface="Bookman Old Style" panose="02050604050505020204" pitchFamily="18" charset="0"/>
              </a:rPr>
              <a:t>способ</a:t>
            </a:r>
          </a:p>
          <a:p>
            <a:pPr marL="0" indent="0">
              <a:buNone/>
            </a:pPr>
            <a:r>
              <a:rPr lang="ru-RU" dirty="0"/>
              <a:t>Если в алфавите М символов, то количество всех возможных слов длиною </a:t>
            </a:r>
            <a:r>
              <a:rPr lang="en-US" dirty="0"/>
              <a:t>N</a:t>
            </a:r>
            <a:r>
              <a:rPr lang="ru-RU" dirty="0"/>
              <a:t> вычисляется по формуле </a:t>
            </a:r>
            <a:r>
              <a:rPr lang="en-US" dirty="0"/>
              <a:t>Q=M</a:t>
            </a:r>
            <a:r>
              <a:rPr lang="en-US" baseline="30000" dirty="0"/>
              <a:t>N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4600" dirty="0" smtClean="0"/>
              <a:t>3</a:t>
            </a:r>
            <a:r>
              <a:rPr lang="ru-RU" sz="4600" baseline="30000" dirty="0" smtClean="0"/>
              <a:t>4</a:t>
            </a:r>
            <a:r>
              <a:rPr lang="ru-RU" sz="4600" dirty="0" smtClean="0"/>
              <a:t>=81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6172200" y="956974"/>
            <a:ext cx="5181600" cy="1963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u="sng" dirty="0" smtClean="0"/>
              <a:t>Решение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b="1" i="1" dirty="0">
                <a:latin typeface="Bookman Old Style" panose="02050604050505020204" pitchFamily="18" charset="0"/>
              </a:rPr>
              <a:t>II </a:t>
            </a:r>
            <a:r>
              <a:rPr lang="ru-RU" sz="2200" b="1" i="1" dirty="0">
                <a:latin typeface="Bookman Old Style" panose="02050604050505020204" pitchFamily="18" charset="0"/>
              </a:rPr>
              <a:t>способ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Используем схему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9108141" y="2038257"/>
            <a:ext cx="1723463" cy="385482"/>
            <a:chOff x="9108141" y="2038257"/>
            <a:chExt cx="1723463" cy="38548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9108141" y="2038257"/>
              <a:ext cx="367553" cy="38548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0518" y="2038257"/>
              <a:ext cx="367553" cy="38548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977718" y="2038257"/>
              <a:ext cx="367553" cy="38548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464051" y="2038257"/>
              <a:ext cx="367553" cy="38548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9113319" y="1938610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07768" y="1938610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29113" y="1938610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04246" y="1938610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6000" y="2832846"/>
            <a:ext cx="57329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Выбор буквы на каждое место  возможен тремя способами и на каждое место выбор происходит независимо от предыдущего выбора</a:t>
            </a:r>
            <a:r>
              <a:rPr lang="ru-RU" dirty="0"/>
              <a:t>, поэтому можно перемножить числа</a:t>
            </a:r>
          </a:p>
          <a:p>
            <a:pPr algn="ctr"/>
            <a:r>
              <a:rPr lang="ru-RU" sz="2800" dirty="0"/>
              <a:t>3</a:t>
            </a:r>
            <a:r>
              <a:rPr lang="ru-RU" sz="2800" dirty="0">
                <a:sym typeface="Symbol" panose="05050102010706020507" pitchFamily="18" charset="2"/>
              </a:rPr>
              <a:t>333</a:t>
            </a:r>
            <a:r>
              <a:rPr lang="ru-RU" sz="2800" dirty="0"/>
              <a:t>=81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94000" y="5262716"/>
            <a:ext cx="2897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Ответ: 81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9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177290"/>
            <a:ext cx="5181600" cy="4999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Решение</a:t>
            </a:r>
          </a:p>
          <a:p>
            <a:pPr marL="0" indent="0">
              <a:buNone/>
            </a:pPr>
            <a:r>
              <a:rPr lang="ru-RU" dirty="0" smtClean="0"/>
              <a:t>Составим схему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 1 место можно поставить букву 2 способами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 остальные три места можно поставить букву </a:t>
            </a:r>
            <a:r>
              <a:rPr lang="ru-RU" dirty="0"/>
              <a:t>4</a:t>
            </a:r>
            <a:r>
              <a:rPr lang="ru-RU" dirty="0" smtClean="0"/>
              <a:t> способами (А, В, С, </a:t>
            </a:r>
            <a:r>
              <a:rPr lang="en-US" dirty="0" smtClean="0"/>
              <a:t>D</a:t>
            </a:r>
            <a:r>
              <a:rPr lang="ru-RU" dirty="0" smtClean="0"/>
              <a:t>) и независимо от предыдущего выбора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Получаем </a:t>
            </a:r>
            <a:r>
              <a:rPr lang="ru-RU" sz="3200" dirty="0" smtClean="0"/>
              <a:t>2</a:t>
            </a:r>
            <a:r>
              <a:rPr lang="ru-RU" sz="3200" dirty="0" smtClean="0">
                <a:sym typeface="Symbol"/>
              </a:rPr>
              <a:t>4</a:t>
            </a:r>
            <a:r>
              <a:rPr lang="ru-RU" sz="3200" dirty="0">
                <a:sym typeface="Symbol"/>
              </a:rPr>
              <a:t> </a:t>
            </a:r>
            <a:r>
              <a:rPr lang="ru-RU" sz="3200" dirty="0" smtClean="0">
                <a:sym typeface="Symbol"/>
              </a:rPr>
              <a:t>4</a:t>
            </a:r>
            <a:r>
              <a:rPr lang="ru-RU" sz="3200" dirty="0">
                <a:sym typeface="Symbol"/>
              </a:rPr>
              <a:t> </a:t>
            </a:r>
            <a:r>
              <a:rPr lang="ru-RU" sz="3200" dirty="0" smtClean="0">
                <a:sym typeface="Symbol"/>
              </a:rPr>
              <a:t>4=128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90805"/>
            <a:ext cx="10515600" cy="64071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Задача 6</a:t>
            </a:r>
            <a:br>
              <a:rPr lang="ru-RU" b="1" dirty="0" smtClean="0"/>
            </a:br>
            <a:r>
              <a:rPr lang="ru-RU" sz="2200" b="1" dirty="0"/>
              <a:t>(</a:t>
            </a:r>
            <a:r>
              <a:rPr lang="ru-RU" sz="2200" b="1" dirty="0" smtClean="0"/>
              <a:t>№13459  </a:t>
            </a:r>
            <a:r>
              <a:rPr lang="ru-RU" sz="2200" b="1" dirty="0"/>
              <a:t>с сайта </a:t>
            </a:r>
            <a:r>
              <a:rPr lang="en-US" sz="2200" b="1" dirty="0"/>
              <a:t>https://inf-ege.sdamgia.ru</a:t>
            </a:r>
            <a:r>
              <a:rPr lang="ru-RU" sz="2200" b="1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5740" y="857250"/>
            <a:ext cx="5814060" cy="5319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Ольга составляет таблицу кодовых слов для передачи сообщений, каждому сообщению соответствует своё кодовое слово. В качестве кодовых слов Ольга использует </a:t>
            </a:r>
            <a:r>
              <a:rPr lang="ru-RU" b="1" dirty="0">
                <a:solidFill>
                  <a:srgbClr val="58267E"/>
                </a:solidFill>
              </a:rPr>
              <a:t>4-буквенные слова</a:t>
            </a:r>
            <a:r>
              <a:rPr lang="ru-RU" dirty="0"/>
              <a:t>, в которых есть только буквы </a:t>
            </a:r>
            <a:r>
              <a:rPr lang="ru-RU" b="1" dirty="0">
                <a:solidFill>
                  <a:srgbClr val="7030A0"/>
                </a:solidFill>
              </a:rPr>
              <a:t>A, B, C, D, X, Y</a:t>
            </a:r>
            <a:r>
              <a:rPr lang="ru-RU" dirty="0"/>
              <a:t>.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При этом первая буква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/>
              <a:t>кодового слова —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это буква X или Y</a:t>
            </a:r>
            <a:r>
              <a:rPr lang="ru-RU" dirty="0"/>
              <a:t>, а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далее</a:t>
            </a:r>
            <a:r>
              <a:rPr lang="ru-RU" dirty="0"/>
              <a:t> в кодовом слове буквы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X и Y не встречаются</a:t>
            </a:r>
            <a:r>
              <a:rPr lang="ru-RU" dirty="0"/>
              <a:t>. Сколько различных кодовых слов может использовать Ольга?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9108141" y="1592487"/>
            <a:ext cx="1723463" cy="385482"/>
            <a:chOff x="9108141" y="1592487"/>
            <a:chExt cx="1723463" cy="38548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0464051" y="1592487"/>
              <a:ext cx="367553" cy="38548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987584" y="1592487"/>
              <a:ext cx="367553" cy="38548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108141" y="1592487"/>
              <a:ext cx="367553" cy="38548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0518" y="1592487"/>
              <a:ext cx="367553" cy="38548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9114710" y="1492840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495015" y="1486499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87584" y="1486498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64051" y="1486497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85214" y="5724381"/>
            <a:ext cx="3248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Ответ: 128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269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/>
      <p:bldP spid="9" grpId="0"/>
      <p:bldP spid="10" grpId="0"/>
      <p:bldP spid="11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137204"/>
            <a:ext cx="10515600" cy="1325563"/>
          </a:xfrm>
        </p:spPr>
        <p:txBody>
          <a:bodyPr/>
          <a:lstStyle/>
          <a:p>
            <a:r>
              <a:rPr lang="ru-RU" b="1" dirty="0" smtClean="0"/>
              <a:t>Задача 7</a:t>
            </a:r>
            <a:br>
              <a:rPr lang="ru-RU" b="1" dirty="0" smtClean="0"/>
            </a:br>
            <a:r>
              <a:rPr lang="ru-RU" sz="2000" b="1" dirty="0"/>
              <a:t>(</a:t>
            </a:r>
            <a:r>
              <a:rPr lang="ru-RU" sz="2000" b="1" dirty="0" smtClean="0"/>
              <a:t>№5308  </a:t>
            </a:r>
            <a:r>
              <a:rPr lang="ru-RU" sz="2000" b="1" dirty="0"/>
              <a:t>с сайта </a:t>
            </a:r>
            <a:r>
              <a:rPr lang="en-US" sz="2000" b="1" dirty="0"/>
              <a:t>https://inf-ege.sdamgia.ru</a:t>
            </a:r>
            <a:r>
              <a:rPr lang="ru-RU" sz="2000" b="1" dirty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115" y="1462767"/>
            <a:ext cx="5707742" cy="49090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световой панели в ряд расположены 8 лампочек. Каждая из </a:t>
            </a:r>
            <a:r>
              <a:rPr lang="ru-RU" b="1" dirty="0" smtClean="0">
                <a:solidFill>
                  <a:srgbClr val="7030A0"/>
                </a:solidFill>
              </a:rPr>
              <a:t>первых двух </a:t>
            </a:r>
            <a:r>
              <a:rPr lang="ru-RU" dirty="0" smtClean="0"/>
              <a:t>лампочек может гореть </a:t>
            </a:r>
            <a:r>
              <a:rPr lang="ru-RU" b="1" dirty="0" smtClean="0">
                <a:solidFill>
                  <a:srgbClr val="7030A0"/>
                </a:solidFill>
              </a:rPr>
              <a:t>красным, жёлтым или зелёным цветом</a:t>
            </a:r>
            <a:r>
              <a:rPr lang="ru-RU" dirty="0" smtClean="0"/>
              <a:t>. Каждая из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остальных шести </a:t>
            </a:r>
            <a:r>
              <a:rPr lang="ru-RU" dirty="0" smtClean="0"/>
              <a:t>лампочек может гореть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одним из двух цветов - красным или белым</a:t>
            </a:r>
            <a:r>
              <a:rPr lang="ru-RU" dirty="0" smtClean="0"/>
              <a:t>. Сколько различных сигналов можно передать с помощью панели (все лампочки должны гореть, порядок цветов имеет значение)?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02829" y="1132115"/>
            <a:ext cx="5642428" cy="374468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Решение</a:t>
            </a:r>
          </a:p>
          <a:p>
            <a:pPr marL="514350" indent="-514350">
              <a:buAutoNum type="arabicParenR"/>
            </a:pPr>
            <a:r>
              <a:rPr lang="ru-RU" dirty="0" smtClean="0"/>
              <a:t>На первые два места претендуют 3 цвета, независимо друг от друга</a:t>
            </a:r>
          </a:p>
          <a:p>
            <a:pPr marL="514350" indent="-514350">
              <a:buAutoNum type="arabicParenR"/>
            </a:pPr>
            <a:r>
              <a:rPr lang="ru-RU" dirty="0" smtClean="0"/>
              <a:t>На остальные шесть мест 2 цвета, также независимо друг от друга</a:t>
            </a:r>
          </a:p>
          <a:p>
            <a:pPr marL="514350" indent="-514350">
              <a:buAutoNum type="arabicParenR"/>
            </a:pPr>
            <a:r>
              <a:rPr lang="ru-RU" dirty="0" smtClean="0"/>
              <a:t>3</a:t>
            </a:r>
            <a:r>
              <a:rPr lang="ru-RU" dirty="0" smtClean="0">
                <a:sym typeface="Wingdings"/>
              </a:rPr>
              <a:t>3 2 2 2 2 2 2=</a:t>
            </a:r>
            <a:r>
              <a:rPr lang="ru-RU" dirty="0" smtClean="0"/>
              <a:t> 3</a:t>
            </a:r>
            <a:r>
              <a:rPr lang="ru-RU" baseline="30000" dirty="0" smtClean="0"/>
              <a:t>2</a:t>
            </a:r>
            <a:r>
              <a:rPr lang="ru-RU" dirty="0" smtClean="0">
                <a:sym typeface="Wingdings"/>
              </a:rPr>
              <a:t></a:t>
            </a:r>
            <a:r>
              <a:rPr lang="ru-RU" dirty="0" smtClean="0"/>
              <a:t>2</a:t>
            </a:r>
            <a:r>
              <a:rPr lang="ru-RU" baseline="30000" dirty="0" smtClean="0"/>
              <a:t>6</a:t>
            </a:r>
            <a:r>
              <a:rPr lang="ru-RU" dirty="0" smtClean="0">
                <a:sym typeface="Wingdings"/>
              </a:rPr>
              <a:t> =576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762170" y="5428343"/>
            <a:ext cx="783772" cy="75474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553201" y="5450115"/>
            <a:ext cx="783772" cy="75474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882741" y="5442857"/>
            <a:ext cx="783772" cy="75474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344231" y="5457371"/>
            <a:ext cx="783772" cy="75474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120747" y="5421086"/>
            <a:ext cx="783772" cy="75474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608450" y="5428343"/>
            <a:ext cx="783772" cy="75474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399481" y="5399314"/>
            <a:ext cx="783772" cy="75474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175998" y="5392057"/>
            <a:ext cx="783772" cy="75474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874012" y="536219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57784" y="537670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12527" y="534767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67270" y="534767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994584" y="534767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662241" y="534767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46012" y="534767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273326" y="534767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56185" y="5934670"/>
            <a:ext cx="3248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Ответ: 576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445" y="91127"/>
            <a:ext cx="10515600" cy="679904"/>
          </a:xfrm>
        </p:spPr>
        <p:txBody>
          <a:bodyPr>
            <a:noAutofit/>
          </a:bodyPr>
          <a:lstStyle/>
          <a:p>
            <a:r>
              <a:rPr lang="ru-RU" b="1" dirty="0" smtClean="0"/>
              <a:t>Задача 8</a:t>
            </a:r>
            <a:br>
              <a:rPr lang="ru-RU" b="1" dirty="0" smtClean="0"/>
            </a:br>
            <a:r>
              <a:rPr lang="ru-RU" sz="2000" b="1" dirty="0"/>
              <a:t>(</a:t>
            </a:r>
            <a:r>
              <a:rPr lang="ru-RU" sz="2000" b="1" dirty="0" smtClean="0"/>
              <a:t>№8658  </a:t>
            </a:r>
            <a:r>
              <a:rPr lang="ru-RU" sz="2000" b="1" dirty="0"/>
              <a:t>с сайта </a:t>
            </a:r>
            <a:r>
              <a:rPr lang="en-US" sz="2000" b="1" dirty="0"/>
              <a:t>https://inf-ege.sdamgia.ru</a:t>
            </a:r>
            <a:r>
              <a:rPr lang="ru-RU" sz="2000" b="1" dirty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9584" y="1030514"/>
            <a:ext cx="5181600" cy="55154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Все 5-буквенные слова, составленные из букв А, Н, П, записаны в алфавитном порядке.</a:t>
            </a:r>
          </a:p>
          <a:p>
            <a:pPr marL="0" indent="0">
              <a:buNone/>
            </a:pPr>
            <a:r>
              <a:rPr lang="ru-RU" dirty="0" smtClean="0"/>
              <a:t>Вот начало списка:</a:t>
            </a:r>
          </a:p>
          <a:p>
            <a:pPr marL="0" indent="0">
              <a:buNone/>
            </a:pPr>
            <a:r>
              <a:rPr lang="ru-RU" dirty="0" smtClean="0"/>
              <a:t>1. ААААА</a:t>
            </a:r>
          </a:p>
          <a:p>
            <a:pPr marL="0" indent="0">
              <a:buNone/>
            </a:pPr>
            <a:r>
              <a:rPr lang="ru-RU" dirty="0" smtClean="0"/>
              <a:t>2. ААААН</a:t>
            </a:r>
          </a:p>
          <a:p>
            <a:pPr marL="0" indent="0">
              <a:buNone/>
            </a:pPr>
            <a:r>
              <a:rPr lang="ru-RU" dirty="0" smtClean="0"/>
              <a:t>3. ААААП</a:t>
            </a:r>
          </a:p>
          <a:p>
            <a:pPr marL="0" indent="0">
              <a:buNone/>
            </a:pPr>
            <a:r>
              <a:rPr lang="ru-RU" dirty="0" smtClean="0"/>
              <a:t>4. АААНА</a:t>
            </a:r>
          </a:p>
          <a:p>
            <a:pPr marL="0" indent="0">
              <a:buNone/>
            </a:pPr>
            <a:r>
              <a:rPr lang="ru-RU" dirty="0" smtClean="0"/>
              <a:t>5. АААНН</a:t>
            </a:r>
          </a:p>
          <a:p>
            <a:pPr marL="0" indent="0">
              <a:buNone/>
            </a:pPr>
            <a:r>
              <a:rPr lang="ru-RU" dirty="0" smtClean="0"/>
              <a:t>…</a:t>
            </a:r>
          </a:p>
          <a:p>
            <a:pPr marL="0" indent="0">
              <a:buNone/>
            </a:pPr>
            <a:r>
              <a:rPr lang="ru-RU" dirty="0" smtClean="0"/>
              <a:t>Запишите слово, которое стоит на </a:t>
            </a:r>
            <a:r>
              <a:rPr lang="ru-RU" b="1" dirty="0" smtClean="0"/>
              <a:t>201-м</a:t>
            </a:r>
            <a:r>
              <a:rPr lang="ru-RU" dirty="0" smtClean="0"/>
              <a:t> месте от начала списка.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199" y="333829"/>
            <a:ext cx="5845629" cy="58431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Решение</a:t>
            </a:r>
          </a:p>
          <a:p>
            <a:pPr marL="514350" indent="-514350">
              <a:buAutoNum type="arabicParenR"/>
            </a:pPr>
            <a:r>
              <a:rPr lang="ru-RU" dirty="0" smtClean="0"/>
              <a:t>Буквы, из которых составлены слова необходимо расставить в алфавитном порядке (т.к. в алфавитном порядке составлен список слов)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Присвоим А – 0, Н – 1, П – 2. Таким образом можно представить список слов числами, записанными в троичной системе счисления.</a:t>
            </a:r>
          </a:p>
          <a:p>
            <a:pPr marL="514350" indent="-514350">
              <a:buAutoNum type="arabicParenR"/>
            </a:pPr>
            <a:r>
              <a:rPr lang="ru-RU" dirty="0" smtClean="0"/>
              <a:t>Переведем числа из 3-ой системы счисления в 10-ую. Получим что на каждом месте стоит число на 1 меньше номера списка.</a:t>
            </a:r>
          </a:p>
          <a:p>
            <a:pPr marL="514350" indent="-514350">
              <a:buAutoNum type="arabicParenR"/>
            </a:pPr>
            <a:r>
              <a:rPr lang="ru-RU" dirty="0" smtClean="0"/>
              <a:t>Тогда на 201 месте будет стоять число 200</a:t>
            </a:r>
            <a:r>
              <a:rPr lang="ru-RU" baseline="-25000" dirty="0" smtClean="0"/>
              <a:t>10</a:t>
            </a:r>
            <a:r>
              <a:rPr lang="ru-RU" dirty="0" smtClean="0"/>
              <a:t> = ?</a:t>
            </a:r>
            <a:r>
              <a:rPr lang="ru-RU" baseline="-25000" dirty="0" smtClean="0"/>
              <a:t>3</a:t>
            </a:r>
            <a:r>
              <a:rPr lang="ru-RU" dirty="0" smtClean="0"/>
              <a:t> . 21102</a:t>
            </a:r>
          </a:p>
          <a:p>
            <a:pPr marL="514350" indent="-514350">
              <a:buAutoNum type="arabicParenR"/>
            </a:pPr>
            <a:r>
              <a:rPr lang="ru-RU" dirty="0" smtClean="0"/>
              <a:t>Заменим </a:t>
            </a:r>
            <a:r>
              <a:rPr lang="ru-RU" dirty="0" err="1" smtClean="0"/>
              <a:t>цыфры</a:t>
            </a:r>
            <a:r>
              <a:rPr lang="ru-RU" dirty="0" smtClean="0"/>
              <a:t> буквами, получим - ПННАП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28812" y="2278742"/>
            <a:ext cx="1886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00000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00001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00002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00010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00011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6014" y="2307771"/>
            <a:ext cx="12337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304A1E"/>
                </a:solidFill>
              </a:rPr>
              <a:t>0</a:t>
            </a:r>
            <a:r>
              <a:rPr lang="ru-RU" sz="2800" b="1" baseline="-25000" dirty="0" smtClean="0">
                <a:solidFill>
                  <a:srgbClr val="304A1E"/>
                </a:solidFill>
              </a:rPr>
              <a:t>3</a:t>
            </a:r>
            <a:endParaRPr lang="ru-RU" sz="2800" b="1" dirty="0" smtClean="0">
              <a:solidFill>
                <a:srgbClr val="304A1E"/>
              </a:solidFill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304A1E"/>
                </a:solidFill>
              </a:rPr>
              <a:t>1</a:t>
            </a:r>
            <a:r>
              <a:rPr lang="ru-RU" sz="2800" b="1" baseline="-25000" dirty="0" smtClean="0">
                <a:solidFill>
                  <a:srgbClr val="304A1E"/>
                </a:solidFill>
              </a:rPr>
              <a:t>3</a:t>
            </a:r>
            <a:endParaRPr lang="ru-RU" sz="2800" b="1" dirty="0" smtClean="0">
              <a:solidFill>
                <a:srgbClr val="304A1E"/>
              </a:solidFill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304A1E"/>
                </a:solidFill>
              </a:rPr>
              <a:t>2</a:t>
            </a:r>
            <a:r>
              <a:rPr lang="ru-RU" sz="2800" b="1" baseline="-25000" dirty="0" smtClean="0">
                <a:solidFill>
                  <a:srgbClr val="304A1E"/>
                </a:solidFill>
              </a:rPr>
              <a:t>3</a:t>
            </a:r>
            <a:endParaRPr lang="ru-RU" sz="2800" b="1" dirty="0" smtClean="0">
              <a:solidFill>
                <a:srgbClr val="304A1E"/>
              </a:solidFill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304A1E"/>
                </a:solidFill>
              </a:rPr>
              <a:t>10</a:t>
            </a:r>
            <a:r>
              <a:rPr lang="ru-RU" sz="2800" b="1" baseline="-25000" dirty="0" smtClean="0">
                <a:solidFill>
                  <a:srgbClr val="304A1E"/>
                </a:solidFill>
              </a:rPr>
              <a:t>3</a:t>
            </a:r>
            <a:endParaRPr lang="ru-RU" sz="2800" b="1" dirty="0" smtClean="0">
              <a:solidFill>
                <a:srgbClr val="304A1E"/>
              </a:solidFill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304A1E"/>
                </a:solidFill>
              </a:rPr>
              <a:t>11</a:t>
            </a:r>
            <a:r>
              <a:rPr lang="ru-RU" sz="2800" b="1" baseline="-25000" dirty="0" smtClean="0">
                <a:solidFill>
                  <a:srgbClr val="304A1E"/>
                </a:solidFill>
              </a:rPr>
              <a:t>3</a:t>
            </a:r>
            <a:endParaRPr lang="ru-RU" sz="2800" b="1" dirty="0" smtClean="0">
              <a:solidFill>
                <a:srgbClr val="304A1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3614" y="2322285"/>
            <a:ext cx="12337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alibri" pitchFamily="34" charset="0"/>
              <a:buChar char="="/>
            </a:pPr>
            <a:r>
              <a:rPr lang="ru-RU" sz="2800" b="1" dirty="0" smtClean="0">
                <a:solidFill>
                  <a:srgbClr val="C00000"/>
                </a:solidFill>
              </a:rPr>
              <a:t>0</a:t>
            </a:r>
            <a:r>
              <a:rPr lang="ru-RU" sz="2800" b="1" baseline="-25000" dirty="0" smtClean="0">
                <a:solidFill>
                  <a:srgbClr val="C00000"/>
                </a:solidFill>
              </a:rPr>
              <a:t>10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342900" indent="-342900">
              <a:buFont typeface="Calibri" pitchFamily="34" charset="0"/>
              <a:buChar char="="/>
            </a:pPr>
            <a:r>
              <a:rPr lang="ru-RU" sz="2800" b="1" dirty="0" smtClean="0">
                <a:solidFill>
                  <a:srgbClr val="C00000"/>
                </a:solidFill>
              </a:rPr>
              <a:t>1</a:t>
            </a:r>
            <a:r>
              <a:rPr lang="ru-RU" sz="2800" b="1" baseline="-25000" dirty="0" smtClean="0">
                <a:solidFill>
                  <a:srgbClr val="C00000"/>
                </a:solidFill>
              </a:rPr>
              <a:t>10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342900" indent="-342900">
              <a:buFont typeface="Calibri" pitchFamily="34" charset="0"/>
              <a:buChar char="="/>
            </a:pPr>
            <a:r>
              <a:rPr lang="ru-RU" sz="2800" b="1" dirty="0" smtClean="0">
                <a:solidFill>
                  <a:srgbClr val="C00000"/>
                </a:solidFill>
              </a:rPr>
              <a:t>2</a:t>
            </a:r>
            <a:r>
              <a:rPr lang="ru-RU" sz="2800" b="1" baseline="-25000" dirty="0" smtClean="0">
                <a:solidFill>
                  <a:srgbClr val="C00000"/>
                </a:solidFill>
              </a:rPr>
              <a:t>10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342900" indent="-342900">
              <a:buFont typeface="Calibri" pitchFamily="34" charset="0"/>
              <a:buChar char="="/>
            </a:pPr>
            <a:r>
              <a:rPr lang="ru-RU" sz="2800" b="1" dirty="0" smtClean="0">
                <a:solidFill>
                  <a:srgbClr val="C00000"/>
                </a:solidFill>
              </a:rPr>
              <a:t>3</a:t>
            </a:r>
            <a:r>
              <a:rPr lang="ru-RU" sz="2800" b="1" baseline="-25000" dirty="0" smtClean="0">
                <a:solidFill>
                  <a:srgbClr val="C00000"/>
                </a:solidFill>
              </a:rPr>
              <a:t>10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342900" indent="-342900">
              <a:buFont typeface="Calibri" pitchFamily="34" charset="0"/>
              <a:buChar char="="/>
            </a:pPr>
            <a:r>
              <a:rPr lang="ru-RU" sz="2800" b="1" dirty="0" smtClean="0">
                <a:solidFill>
                  <a:srgbClr val="C00000"/>
                </a:solidFill>
              </a:rPr>
              <a:t>4</a:t>
            </a:r>
            <a:r>
              <a:rPr lang="ru-RU" sz="2800" b="1" baseline="-25000" dirty="0" smtClean="0">
                <a:solidFill>
                  <a:srgbClr val="C00000"/>
                </a:solidFill>
              </a:rPr>
              <a:t>10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5214" y="5724381"/>
            <a:ext cx="4320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Ответ: ПННАП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b="1" dirty="0" smtClean="0"/>
              <a:t>Задача 9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599" y="1361168"/>
            <a:ext cx="5417457" cy="5496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Все 5-буквенные слова, составленные из букв А, Н, П, записаны в алфавитном порядке.</a:t>
            </a:r>
          </a:p>
          <a:p>
            <a:pPr marL="0" indent="0">
              <a:buNone/>
            </a:pPr>
            <a:r>
              <a:rPr lang="ru-RU" dirty="0" smtClean="0"/>
              <a:t>Вот начало списка:</a:t>
            </a:r>
          </a:p>
          <a:p>
            <a:pPr marL="0" indent="0">
              <a:buNone/>
            </a:pPr>
            <a:r>
              <a:rPr lang="ru-RU" dirty="0" smtClean="0"/>
              <a:t>1. ААААА</a:t>
            </a:r>
          </a:p>
          <a:p>
            <a:pPr marL="0" indent="0">
              <a:buNone/>
            </a:pPr>
            <a:r>
              <a:rPr lang="ru-RU" dirty="0" smtClean="0"/>
              <a:t>2. ААААН</a:t>
            </a:r>
          </a:p>
          <a:p>
            <a:pPr marL="0" indent="0">
              <a:buNone/>
            </a:pPr>
            <a:r>
              <a:rPr lang="ru-RU" dirty="0" smtClean="0"/>
              <a:t>3. ААААП</a:t>
            </a:r>
          </a:p>
          <a:p>
            <a:pPr marL="0" indent="0">
              <a:buNone/>
            </a:pPr>
            <a:r>
              <a:rPr lang="ru-RU" dirty="0" smtClean="0"/>
              <a:t>4. АААНА</a:t>
            </a:r>
          </a:p>
          <a:p>
            <a:pPr marL="0" indent="0">
              <a:buNone/>
            </a:pPr>
            <a:r>
              <a:rPr lang="ru-RU" dirty="0" smtClean="0"/>
              <a:t>5. АААНН</a:t>
            </a:r>
          </a:p>
          <a:p>
            <a:pPr marL="0" indent="0">
              <a:buNone/>
            </a:pPr>
            <a:r>
              <a:rPr lang="ru-RU" dirty="0" smtClean="0"/>
              <a:t>…</a:t>
            </a:r>
          </a:p>
          <a:p>
            <a:pPr marL="0" indent="0">
              <a:buNone/>
            </a:pPr>
            <a:r>
              <a:rPr lang="ru-RU" dirty="0" smtClean="0"/>
              <a:t>Сколько слов стоит с ПАААА до ПНННН, включая эти слова.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8686"/>
            <a:ext cx="5181600" cy="59943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Решение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Используя предыдущие рассуждения  получаем</a:t>
            </a:r>
          </a:p>
          <a:p>
            <a:pPr algn="ctr">
              <a:buNone/>
            </a:pPr>
            <a:r>
              <a:rPr lang="ru-RU" b="1" dirty="0" smtClean="0"/>
              <a:t>ПАААА=20000</a:t>
            </a:r>
            <a:r>
              <a:rPr lang="ru-RU" b="1" baseline="-25000" dirty="0" smtClean="0"/>
              <a:t>3</a:t>
            </a:r>
            <a:r>
              <a:rPr lang="ru-RU" b="1" dirty="0" smtClean="0"/>
              <a:t>= 162</a:t>
            </a:r>
          </a:p>
          <a:p>
            <a:pPr algn="ctr">
              <a:buNone/>
            </a:pPr>
            <a:r>
              <a:rPr lang="ru-RU" b="1" dirty="0" smtClean="0"/>
              <a:t>ПНННН=21111</a:t>
            </a:r>
            <a:r>
              <a:rPr lang="ru-RU" b="1" baseline="-25000" dirty="0" smtClean="0"/>
              <a:t>3</a:t>
            </a:r>
            <a:r>
              <a:rPr lang="ru-RU" b="1" dirty="0" smtClean="0"/>
              <a:t>= 202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ru-RU" dirty="0" smtClean="0"/>
              <a:t>202-162+1=41 </a:t>
            </a:r>
          </a:p>
          <a:p>
            <a:pPr marL="514350" indent="-514350">
              <a:buNone/>
            </a:pPr>
            <a:r>
              <a:rPr lang="ru-RU" i="1" dirty="0" smtClean="0">
                <a:solidFill>
                  <a:srgbClr val="6600CC"/>
                </a:solidFill>
              </a:rPr>
              <a:t>Сколько слов стоит с ПАААА до ПНННН, не включая эти слова.</a:t>
            </a:r>
          </a:p>
          <a:p>
            <a:pPr marL="514350" indent="-514350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Тогда (2) действие будет выглядеть так 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202-162-1=39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17498" y="2989942"/>
            <a:ext cx="1886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00000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00001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00002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00010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00011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4700" y="3018971"/>
            <a:ext cx="12337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304A1E"/>
                </a:solidFill>
              </a:rPr>
              <a:t>0</a:t>
            </a:r>
            <a:r>
              <a:rPr lang="ru-RU" sz="2800" b="1" baseline="-25000" dirty="0" smtClean="0">
                <a:solidFill>
                  <a:srgbClr val="304A1E"/>
                </a:solidFill>
              </a:rPr>
              <a:t>3</a:t>
            </a:r>
            <a:endParaRPr lang="ru-RU" sz="2800" b="1" dirty="0" smtClean="0">
              <a:solidFill>
                <a:srgbClr val="304A1E"/>
              </a:solidFill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304A1E"/>
                </a:solidFill>
              </a:rPr>
              <a:t>1</a:t>
            </a:r>
            <a:r>
              <a:rPr lang="ru-RU" sz="2800" b="1" baseline="-25000" dirty="0" smtClean="0">
                <a:solidFill>
                  <a:srgbClr val="304A1E"/>
                </a:solidFill>
              </a:rPr>
              <a:t>3</a:t>
            </a:r>
            <a:endParaRPr lang="ru-RU" sz="2800" b="1" dirty="0" smtClean="0">
              <a:solidFill>
                <a:srgbClr val="304A1E"/>
              </a:solidFill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304A1E"/>
                </a:solidFill>
              </a:rPr>
              <a:t>2</a:t>
            </a:r>
            <a:r>
              <a:rPr lang="ru-RU" sz="2800" b="1" baseline="-25000" dirty="0" smtClean="0">
                <a:solidFill>
                  <a:srgbClr val="304A1E"/>
                </a:solidFill>
              </a:rPr>
              <a:t>3</a:t>
            </a:r>
            <a:endParaRPr lang="ru-RU" sz="2800" b="1" dirty="0" smtClean="0">
              <a:solidFill>
                <a:srgbClr val="304A1E"/>
              </a:solidFill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304A1E"/>
                </a:solidFill>
              </a:rPr>
              <a:t>10</a:t>
            </a:r>
            <a:r>
              <a:rPr lang="ru-RU" sz="2800" b="1" baseline="-25000" dirty="0" smtClean="0">
                <a:solidFill>
                  <a:srgbClr val="304A1E"/>
                </a:solidFill>
              </a:rPr>
              <a:t>3</a:t>
            </a:r>
            <a:endParaRPr lang="ru-RU" sz="2800" b="1" dirty="0" smtClean="0">
              <a:solidFill>
                <a:srgbClr val="304A1E"/>
              </a:solidFill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304A1E"/>
                </a:solidFill>
              </a:rPr>
              <a:t>11</a:t>
            </a:r>
            <a:r>
              <a:rPr lang="ru-RU" sz="2800" b="1" baseline="-25000" dirty="0" smtClean="0">
                <a:solidFill>
                  <a:srgbClr val="304A1E"/>
                </a:solidFill>
              </a:rPr>
              <a:t>3</a:t>
            </a:r>
            <a:endParaRPr lang="ru-RU" sz="2800" b="1" dirty="0" smtClean="0">
              <a:solidFill>
                <a:srgbClr val="304A1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2300" y="3033485"/>
            <a:ext cx="12337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alibri" pitchFamily="34" charset="0"/>
              <a:buChar char="="/>
            </a:pPr>
            <a:r>
              <a:rPr lang="ru-RU" sz="2800" b="1" dirty="0" smtClean="0">
                <a:solidFill>
                  <a:srgbClr val="C00000"/>
                </a:solidFill>
              </a:rPr>
              <a:t>0</a:t>
            </a:r>
            <a:r>
              <a:rPr lang="ru-RU" sz="2800" b="1" baseline="-25000" dirty="0" smtClean="0">
                <a:solidFill>
                  <a:srgbClr val="C00000"/>
                </a:solidFill>
              </a:rPr>
              <a:t>10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342900" indent="-342900">
              <a:buFont typeface="Calibri" pitchFamily="34" charset="0"/>
              <a:buChar char="="/>
            </a:pPr>
            <a:r>
              <a:rPr lang="ru-RU" sz="2800" b="1" dirty="0" smtClean="0">
                <a:solidFill>
                  <a:srgbClr val="C00000"/>
                </a:solidFill>
              </a:rPr>
              <a:t>1</a:t>
            </a:r>
            <a:r>
              <a:rPr lang="ru-RU" sz="2800" b="1" baseline="-25000" dirty="0" smtClean="0">
                <a:solidFill>
                  <a:srgbClr val="C00000"/>
                </a:solidFill>
              </a:rPr>
              <a:t>10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342900" indent="-342900">
              <a:buFont typeface="Calibri" pitchFamily="34" charset="0"/>
              <a:buChar char="="/>
            </a:pPr>
            <a:r>
              <a:rPr lang="ru-RU" sz="2800" b="1" dirty="0" smtClean="0">
                <a:solidFill>
                  <a:srgbClr val="C00000"/>
                </a:solidFill>
              </a:rPr>
              <a:t>2</a:t>
            </a:r>
            <a:r>
              <a:rPr lang="ru-RU" sz="2800" b="1" baseline="-25000" dirty="0" smtClean="0">
                <a:solidFill>
                  <a:srgbClr val="C00000"/>
                </a:solidFill>
              </a:rPr>
              <a:t>10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342900" indent="-342900">
              <a:buFont typeface="Calibri" pitchFamily="34" charset="0"/>
              <a:buChar char="="/>
            </a:pPr>
            <a:r>
              <a:rPr lang="ru-RU" sz="2800" b="1" dirty="0" smtClean="0">
                <a:solidFill>
                  <a:srgbClr val="C00000"/>
                </a:solidFill>
              </a:rPr>
              <a:t>3</a:t>
            </a:r>
            <a:r>
              <a:rPr lang="ru-RU" sz="2800" b="1" baseline="-25000" dirty="0" smtClean="0">
                <a:solidFill>
                  <a:srgbClr val="C00000"/>
                </a:solidFill>
              </a:rPr>
              <a:t>10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342900" indent="-342900">
              <a:buFont typeface="Calibri" pitchFamily="34" charset="0"/>
              <a:buChar char="="/>
            </a:pPr>
            <a:r>
              <a:rPr lang="ru-RU" sz="2800" b="1" dirty="0" smtClean="0">
                <a:solidFill>
                  <a:srgbClr val="C00000"/>
                </a:solidFill>
              </a:rPr>
              <a:t>4</a:t>
            </a:r>
            <a:r>
              <a:rPr lang="ru-RU" sz="2800" b="1" baseline="-25000" dirty="0" smtClean="0">
                <a:solidFill>
                  <a:srgbClr val="C00000"/>
                </a:solidFill>
              </a:rPr>
              <a:t>10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577"/>
            <a:ext cx="11353800" cy="1583112"/>
          </a:xfrm>
        </p:spPr>
        <p:txBody>
          <a:bodyPr>
            <a:normAutofit/>
          </a:bodyPr>
          <a:lstStyle/>
          <a:p>
            <a:pPr algn="r"/>
            <a:r>
              <a:rPr lang="ru-RU" sz="5400" dirty="0">
                <a:solidFill>
                  <a:srgbClr val="FF0000"/>
                </a:solidFill>
                <a:latin typeface="Monotype Corsiva" panose="03010101010201010101" pitchFamily="66" charset="0"/>
              </a:rPr>
              <a:t>„Удача улыбается подготовленным!“ </a:t>
            </a:r>
            <a:r>
              <a:rPr lang="ru-RU" sz="5400" dirty="0" smtClean="0">
                <a:latin typeface="Comic Sans MS" panose="030F0702030302020204" pitchFamily="66" charset="0"/>
              </a:rPr>
              <a:t/>
            </a:r>
            <a:br>
              <a:rPr lang="ru-RU" sz="5400" dirty="0" smtClean="0">
                <a:latin typeface="Comic Sans MS" panose="030F0702030302020204" pitchFamily="66" charset="0"/>
              </a:rPr>
            </a:br>
            <a:r>
              <a:rPr lang="ru-RU" sz="3200" dirty="0" smtClean="0">
                <a:latin typeface="Mistral" panose="03090702030407020403" pitchFamily="66" charset="0"/>
              </a:rPr>
              <a:t>Артур </a:t>
            </a:r>
            <a:r>
              <a:rPr lang="ru-RU" sz="3200" dirty="0" err="1">
                <a:latin typeface="Mistral" panose="03090702030407020403" pitchFamily="66" charset="0"/>
              </a:rPr>
              <a:t>Уэлсли</a:t>
            </a:r>
            <a:r>
              <a:rPr lang="ru-RU" sz="3200" dirty="0">
                <a:latin typeface="Mistral" panose="03090702030407020403" pitchFamily="66" charset="0"/>
              </a:rPr>
              <a:t> </a:t>
            </a:r>
            <a:r>
              <a:rPr lang="ru-RU" sz="3200" dirty="0" smtClean="0">
                <a:latin typeface="Mistral" panose="03090702030407020403" pitchFamily="66" charset="0"/>
              </a:rPr>
              <a:t>Уэллингтон</a:t>
            </a:r>
            <a:endParaRPr lang="ru-RU" sz="40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9624" y="1690688"/>
            <a:ext cx="5670176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„</a:t>
            </a:r>
            <a:r>
              <a:rPr lang="ru-RU" sz="3600" dirty="0"/>
              <a:t>Я твердо верю в удачу. И я заметил, что чем больше я работаю, тем больше она мне улыбается</a:t>
            </a:r>
            <a:r>
              <a:rPr lang="ru-RU" sz="3600" dirty="0" smtClean="0"/>
              <a:t>.“</a:t>
            </a:r>
          </a:p>
          <a:p>
            <a:pPr marL="0" indent="0" algn="r">
              <a:buNone/>
            </a:pPr>
            <a:r>
              <a:rPr lang="ru-RU" sz="2400" dirty="0" smtClean="0"/>
              <a:t>Томас </a:t>
            </a:r>
            <a:r>
              <a:rPr lang="ru-RU" sz="2400" dirty="0" err="1" smtClean="0"/>
              <a:t>Джефферсон</a:t>
            </a:r>
            <a:r>
              <a:rPr lang="ru-RU" sz="2400" dirty="0" smtClean="0"/>
              <a:t> – 3-й </a:t>
            </a:r>
            <a:r>
              <a:rPr lang="ru-RU" sz="2400" dirty="0"/>
              <a:t>президент </a:t>
            </a:r>
            <a:r>
              <a:rPr lang="ru-RU" sz="2400" dirty="0" smtClean="0"/>
              <a:t>США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2143"/>
            <a:ext cx="6096000" cy="4575857"/>
          </a:xfrm>
        </p:spPr>
      </p:pic>
    </p:spTree>
    <p:extLst>
      <p:ext uri="{BB962C8B-B14F-4D97-AF65-F5344CB8AC3E}">
        <p14:creationId xmlns:p14="http://schemas.microsoft.com/office/powerpoint/2010/main" val="12684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2465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dirty="0" smtClean="0"/>
              <a:t>Кодирование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22465"/>
            <a:ext cx="12192000" cy="57191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ru-RU" sz="3000" dirty="0" smtClean="0"/>
              <a:t>представление информации в альтернативном виде;</a:t>
            </a:r>
          </a:p>
          <a:p>
            <a:pPr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ru-RU" sz="3000" dirty="0" smtClean="0"/>
              <a:t>преобразование </a:t>
            </a:r>
            <a:r>
              <a:rPr lang="ru-RU" sz="3000" dirty="0"/>
              <a:t>информации из одной ее формы представления в другую, наиболее удобную для её хранения, передачи или </a:t>
            </a:r>
            <a:r>
              <a:rPr lang="ru-RU" sz="3000" dirty="0" smtClean="0"/>
              <a:t>обработки</a:t>
            </a:r>
            <a:r>
              <a:rPr lang="ru-RU" sz="3000" dirty="0"/>
              <a:t>;</a:t>
            </a:r>
          </a:p>
          <a:p>
            <a:pPr lvl="0"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ru-RU" sz="3000" dirty="0" smtClean="0"/>
              <a:t>перевод </a:t>
            </a:r>
            <a:r>
              <a:rPr lang="ru-RU" sz="3000" dirty="0"/>
              <a:t>информации с «человеческого» языка на формальный, например, в двоичный </a:t>
            </a:r>
            <a:r>
              <a:rPr lang="ru-RU" sz="3000" dirty="0" smtClean="0"/>
              <a:t>код</a:t>
            </a:r>
            <a:r>
              <a:rPr lang="ru-RU" sz="3000" dirty="0"/>
              <a:t>;</a:t>
            </a:r>
          </a:p>
          <a:p>
            <a:pPr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ru-RU" sz="3000" dirty="0" smtClean="0"/>
              <a:t>замена </a:t>
            </a:r>
            <a:r>
              <a:rPr lang="ru-RU" sz="3000" dirty="0"/>
              <a:t>элементов кодируемой информации кодовыми </a:t>
            </a:r>
            <a:r>
              <a:rPr lang="ru-RU" sz="3000" dirty="0" smtClean="0"/>
              <a:t>обозначениями, </a:t>
            </a:r>
            <a:r>
              <a:rPr lang="ru-RU" sz="3000" dirty="0"/>
              <a:t>может быть выполнена на основе соответствующей таблицы (наподобие таблицы </a:t>
            </a:r>
            <a:r>
              <a:rPr lang="ru-RU" sz="3000" dirty="0" err="1"/>
              <a:t>шифрозамен</a:t>
            </a:r>
            <a:r>
              <a:rPr lang="ru-RU" sz="3000" dirty="0" smtClean="0"/>
              <a:t>), </a:t>
            </a:r>
            <a:r>
              <a:rPr lang="ru-RU" sz="3000" dirty="0"/>
              <a:t>либо определена посредством функции или алгоритма кодирования.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36983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61767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Кодом</a:t>
            </a:r>
            <a:r>
              <a:rPr lang="ru-RU" sz="4000" dirty="0"/>
              <a:t> </a:t>
            </a:r>
            <a:r>
              <a:rPr lang="ru-RU" sz="4000" i="1" dirty="0"/>
              <a:t>называют правило отображения одного набора знаков в </a:t>
            </a:r>
            <a:r>
              <a:rPr lang="ru-RU" sz="4000" i="1" dirty="0" smtClean="0"/>
              <a:t>другом</a:t>
            </a:r>
            <a:endParaRPr lang="ru-RU" sz="40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294225"/>
            <a:ext cx="5997575" cy="823912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В качестве элементов кодируемой </a:t>
            </a:r>
            <a:r>
              <a:rPr lang="ru-RU" dirty="0" smtClean="0">
                <a:solidFill>
                  <a:srgbClr val="7030A0"/>
                </a:solidFill>
              </a:rPr>
              <a:t>информации могут выступать: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2505074"/>
            <a:ext cx="5997575" cy="435292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Calibri" panose="020F0502020204030204" pitchFamily="34" charset="0"/>
              <a:buChar char="⁻"/>
            </a:pPr>
            <a:r>
              <a:rPr lang="ru-RU" b="1" u="sng" dirty="0" smtClean="0">
                <a:solidFill>
                  <a:srgbClr val="7030A0"/>
                </a:solidFill>
              </a:rPr>
              <a:t>буквы</a:t>
            </a:r>
            <a:r>
              <a:rPr lang="ru-RU" b="1" u="sng" dirty="0">
                <a:solidFill>
                  <a:srgbClr val="7030A0"/>
                </a:solidFill>
              </a:rPr>
              <a:t>, слова и фразы естественного языка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Calibri" panose="020F0502020204030204" pitchFamily="34" charset="0"/>
              <a:buChar char="⁻"/>
            </a:pPr>
            <a:r>
              <a:rPr lang="ru-RU" dirty="0" smtClean="0">
                <a:solidFill>
                  <a:srgbClr val="7030A0"/>
                </a:solidFill>
              </a:rPr>
              <a:t>различные </a:t>
            </a:r>
            <a:r>
              <a:rPr lang="ru-RU" dirty="0">
                <a:solidFill>
                  <a:srgbClr val="7030A0"/>
                </a:solidFill>
              </a:rPr>
              <a:t>символы, такие как знаки препинания, арифметические и логические </a:t>
            </a:r>
            <a:r>
              <a:rPr lang="ru-RU" dirty="0" smtClean="0">
                <a:solidFill>
                  <a:srgbClr val="7030A0"/>
                </a:solidFill>
              </a:rPr>
              <a:t>операции и </a:t>
            </a:r>
            <a:r>
              <a:rPr lang="ru-RU" dirty="0">
                <a:solidFill>
                  <a:srgbClr val="7030A0"/>
                </a:solidFill>
              </a:rPr>
              <a:t>т.д</a:t>
            </a:r>
            <a:r>
              <a:rPr lang="ru-RU" dirty="0" smtClean="0">
                <a:solidFill>
                  <a:srgbClr val="7030A0"/>
                </a:solidFill>
              </a:rPr>
              <a:t>.;</a:t>
            </a:r>
            <a:endParaRPr lang="ru-RU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Calibri" panose="020F0502020204030204" pitchFamily="34" charset="0"/>
              <a:buChar char="⁻"/>
            </a:pPr>
            <a:r>
              <a:rPr lang="ru-RU" b="1" u="sng" dirty="0" smtClean="0">
                <a:solidFill>
                  <a:srgbClr val="7030A0"/>
                </a:solidFill>
              </a:rPr>
              <a:t>числа;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Calibri" panose="020F0502020204030204" pitchFamily="34" charset="0"/>
              <a:buChar char="⁻"/>
            </a:pPr>
            <a:r>
              <a:rPr lang="ru-RU" dirty="0">
                <a:solidFill>
                  <a:srgbClr val="7030A0"/>
                </a:solidFill>
              </a:rPr>
              <a:t>аудиовизуальные образы;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Calibri" panose="020F0502020204030204" pitchFamily="34" charset="0"/>
              <a:buChar char="⁻"/>
            </a:pPr>
            <a:r>
              <a:rPr lang="ru-RU" dirty="0" smtClean="0">
                <a:solidFill>
                  <a:srgbClr val="7030A0"/>
                </a:solidFill>
              </a:rPr>
              <a:t>ситуации </a:t>
            </a:r>
            <a:r>
              <a:rPr lang="ru-RU" dirty="0">
                <a:solidFill>
                  <a:srgbClr val="7030A0"/>
                </a:solidFill>
              </a:rPr>
              <a:t>и явления;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Calibri" panose="020F0502020204030204" pitchFamily="34" charset="0"/>
              <a:buChar char="⁻"/>
            </a:pPr>
            <a:r>
              <a:rPr lang="ru-RU" dirty="0" smtClean="0">
                <a:solidFill>
                  <a:srgbClr val="7030A0"/>
                </a:solidFill>
              </a:rPr>
              <a:t>наследственная </a:t>
            </a:r>
            <a:r>
              <a:rPr lang="ru-RU" dirty="0">
                <a:solidFill>
                  <a:srgbClr val="7030A0"/>
                </a:solidFill>
              </a:rPr>
              <a:t>информация;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Calibri" panose="020F0502020204030204" pitchFamily="34" charset="0"/>
              <a:buChar char="⁻"/>
            </a:pPr>
            <a:r>
              <a:rPr lang="ru-RU" dirty="0" smtClean="0">
                <a:solidFill>
                  <a:srgbClr val="7030A0"/>
                </a:solidFill>
              </a:rPr>
              <a:t>и </a:t>
            </a:r>
            <a:r>
              <a:rPr lang="ru-RU" dirty="0">
                <a:solidFill>
                  <a:srgbClr val="7030A0"/>
                </a:solidFill>
              </a:rPr>
              <a:t>т.д.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Calibri" panose="020F0502020204030204" pitchFamily="34" charset="0"/>
              <a:buChar char="⁻"/>
            </a:pPr>
            <a:endParaRPr lang="ru-RU" dirty="0"/>
          </a:p>
          <a:p>
            <a:pPr>
              <a:spcBef>
                <a:spcPts val="0"/>
              </a:spcBef>
              <a:spcAft>
                <a:spcPts val="1800"/>
              </a:spcAft>
              <a:buFont typeface="Calibri" panose="020F0502020204030204" pitchFamily="34" charset="0"/>
              <a:buChar char="⁻"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199" y="1262886"/>
            <a:ext cx="5831378" cy="823912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304A1E"/>
                </a:solidFill>
              </a:rPr>
              <a:t>Кодовые обозначения</a:t>
            </a:r>
            <a:r>
              <a:rPr lang="ru-RU" b="0" dirty="0">
                <a:solidFill>
                  <a:srgbClr val="304A1E"/>
                </a:solidFill>
              </a:rPr>
              <a:t> могут представлять собой:</a:t>
            </a:r>
            <a:endParaRPr lang="ru-RU" dirty="0">
              <a:solidFill>
                <a:srgbClr val="304A1E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62402" y="2505074"/>
            <a:ext cx="5241175" cy="4278110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буквы и сочетания букв естественного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языка;</a:t>
            </a:r>
          </a:p>
          <a:p>
            <a:pPr marL="0" indent="0" algn="r"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числа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0" indent="0" algn="r">
              <a:spcBef>
                <a:spcPts val="0"/>
              </a:spcBef>
              <a:spcAft>
                <a:spcPts val="1800"/>
              </a:spcAft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графические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обозначения;</a:t>
            </a:r>
          </a:p>
          <a:p>
            <a:pPr marL="0" indent="0" algn="r">
              <a:spcBef>
                <a:spcPts val="0"/>
              </a:spcBef>
              <a:spcAft>
                <a:spcPts val="1800"/>
              </a:spcAft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электромагнитные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импульсы;</a:t>
            </a:r>
          </a:p>
          <a:p>
            <a:pPr marL="0" indent="0" algn="r">
              <a:spcBef>
                <a:spcPts val="0"/>
              </a:spcBef>
              <a:spcAft>
                <a:spcPts val="1800"/>
              </a:spcAft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световые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 звуковые сигналы;</a:t>
            </a:r>
          </a:p>
          <a:p>
            <a:pPr marL="0" indent="0" algn="r">
              <a:spcBef>
                <a:spcPts val="0"/>
              </a:spcBef>
              <a:spcAft>
                <a:spcPts val="1800"/>
              </a:spcAft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набор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 сочетание химических молекул;</a:t>
            </a:r>
          </a:p>
          <a:p>
            <a:pPr marL="0" indent="0" algn="r">
              <a:spcBef>
                <a:spcPts val="0"/>
              </a:spcBef>
              <a:spcAft>
                <a:spcPts val="1800"/>
              </a:spcAft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т.д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5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4" y="365125"/>
            <a:ext cx="12058996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70C0"/>
                </a:solidFill>
              </a:rPr>
              <a:t>Длина кода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количество знаков, используемых для представления кодируемой информации.</a:t>
            </a:r>
            <a:endParaRPr lang="ru-RU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2243" y="1845198"/>
            <a:ext cx="5157787" cy="75446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Равномерный код - это </a:t>
            </a:r>
            <a:r>
              <a:rPr lang="ru-RU" dirty="0"/>
              <a:t>код</a:t>
            </a:r>
            <a:r>
              <a:rPr lang="ru-RU" dirty="0" smtClean="0"/>
              <a:t>, в котором все кодовые слова имеют одинаковую длину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2243" y="2849641"/>
            <a:ext cx="5515437" cy="122794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телеграфный </a:t>
            </a:r>
            <a:r>
              <a:rPr lang="ru-RU" b="1" dirty="0" smtClean="0"/>
              <a:t>код Бодо </a:t>
            </a:r>
            <a:r>
              <a:rPr lang="ru-RU" dirty="0" smtClean="0"/>
              <a:t>- </a:t>
            </a:r>
            <a:r>
              <a:rPr lang="ru-RU" dirty="0"/>
              <a:t>цифровой 5-битный код для телеграфа</a:t>
            </a:r>
            <a:r>
              <a:rPr lang="ru-RU" dirty="0" smtClean="0"/>
              <a:t>.</a:t>
            </a:r>
            <a:r>
              <a:rPr lang="ru-RU" dirty="0"/>
              <a:t>  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2502" y="1775752"/>
            <a:ext cx="5627920" cy="823912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/>
              <a:t>Неравномерный код – это код котором кодовые </a:t>
            </a:r>
            <a:r>
              <a:rPr lang="ru-RU" dirty="0"/>
              <a:t>слова имеют разное число букв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10" y="4806757"/>
            <a:ext cx="3240140" cy="2108113"/>
          </a:xfrm>
        </p:spPr>
      </p:pic>
      <p:sp>
        <p:nvSpPr>
          <p:cNvPr id="7" name="TextBox 6"/>
          <p:cNvSpPr txBox="1"/>
          <p:nvPr/>
        </p:nvSpPr>
        <p:spPr>
          <a:xfrm>
            <a:off x="1" y="4106488"/>
            <a:ext cx="52200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 </a:t>
            </a:r>
            <a:r>
              <a:rPr lang="ru-RU" sz="2000" b="1" i="1" dirty="0">
                <a:solidFill>
                  <a:srgbClr val="00B0F0"/>
                </a:solidFill>
              </a:rPr>
              <a:t>Жан Морис Эмиль Бодо</a:t>
            </a:r>
            <a:r>
              <a:rPr lang="ru-RU" sz="2000" dirty="0">
                <a:solidFill>
                  <a:srgbClr val="00B0F0"/>
                </a:solidFill>
              </a:rPr>
              <a:t> </a:t>
            </a:r>
            <a:r>
              <a:rPr lang="ru-RU" sz="2000" dirty="0" smtClean="0">
                <a:solidFill>
                  <a:srgbClr val="00B0F0"/>
                </a:solidFill>
              </a:rPr>
              <a:t>изобрел </a:t>
            </a:r>
            <a:r>
              <a:rPr lang="ru-RU" sz="2000" dirty="0">
                <a:solidFill>
                  <a:srgbClr val="00B0F0"/>
                </a:solidFill>
              </a:rPr>
              <a:t>свой оригинальный код в 1870 году и запатентовал его в 1874-м. Это был 5-битный код с равными интервалами включения и выключения, что позволило передавать по телеграфу латинский алфавит и знаки препинания и контроля.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85165" y="2636866"/>
            <a:ext cx="60059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Wingdings" panose="05000000000000000000" pitchFamily="2" charset="2"/>
              <a:buChar char="§"/>
            </a:pPr>
            <a:r>
              <a:rPr lang="ru-RU" sz="2800" dirty="0"/>
              <a:t>телеграфный код,  </a:t>
            </a:r>
            <a:r>
              <a:rPr lang="ru-RU" sz="2800" b="1" dirty="0"/>
              <a:t>азбука Морзе </a:t>
            </a:r>
            <a:r>
              <a:rPr lang="ru-RU" sz="2800" dirty="0"/>
              <a:t>- точка и тире. </a:t>
            </a:r>
            <a:endParaRPr lang="ru-RU" sz="2800" dirty="0" smtClean="0"/>
          </a:p>
          <a:p>
            <a:pPr algn="r"/>
            <a:r>
              <a:rPr lang="ru-RU" sz="1400" dirty="0" smtClean="0"/>
              <a:t>Но</a:t>
            </a:r>
            <a:r>
              <a:rPr lang="ru-RU" sz="1400" dirty="0"/>
              <a:t>, строго говоря, этот код не является двоичным, так как он при кодировании слов предполагает еще один символ для разделения букв в слове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49439" y="4048688"/>
            <a:ext cx="49669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B0F0"/>
                </a:solidFill>
              </a:rPr>
              <a:t>Сэмюель </a:t>
            </a:r>
            <a:r>
              <a:rPr lang="ru-RU" sz="2000" b="1" dirty="0">
                <a:solidFill>
                  <a:srgbClr val="00B0F0"/>
                </a:solidFill>
              </a:rPr>
              <a:t>Морзе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smtClean="0">
                <a:solidFill>
                  <a:srgbClr val="00B0F0"/>
                </a:solidFill>
              </a:rPr>
              <a:t>разработал </a:t>
            </a:r>
            <a:r>
              <a:rPr lang="ru-RU" sz="2000" dirty="0">
                <a:solidFill>
                  <a:srgbClr val="00B0F0"/>
                </a:solidFill>
              </a:rPr>
              <a:t>этот код в 1838 году для передачи телеграфных сообщений в виде последовательности электрических сигналов, передаваемых от одного телеграфного аппарата по проводам к другому телеграфному аппарату.</a:t>
            </a:r>
          </a:p>
        </p:txBody>
      </p:sp>
    </p:spTree>
    <p:extLst>
      <p:ext uri="{BB962C8B-B14F-4D97-AF65-F5344CB8AC3E}">
        <p14:creationId xmlns:p14="http://schemas.microsoft.com/office/powerpoint/2010/main" val="354590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6113226" y="222473"/>
            <a:ext cx="48230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Алгоритм построения дерева для кодирования по условию </a:t>
            </a:r>
            <a:r>
              <a:rPr lang="ru-RU" dirty="0" err="1" smtClean="0"/>
              <a:t>Фано</a:t>
            </a:r>
            <a:r>
              <a:rPr lang="ru-RU" dirty="0" smtClean="0"/>
              <a:t>:</a:t>
            </a:r>
          </a:p>
          <a:p>
            <a:pPr marL="342900" indent="-342900">
              <a:buAutoNum type="arabicPeriod"/>
            </a:pPr>
            <a:r>
              <a:rPr lang="ru-RU" dirty="0" smtClean="0"/>
              <a:t>Ставим точку и из нее строим две линии в разные стороны</a:t>
            </a:r>
          </a:p>
          <a:p>
            <a:pPr marL="342900" indent="-342900">
              <a:buAutoNum type="arabicPeriod"/>
            </a:pPr>
            <a:r>
              <a:rPr lang="ru-RU" dirty="0" smtClean="0"/>
              <a:t>Договоримся, что слева всегда будет 0, а справа 1.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Выстраиваем  дерево с новыми «ветками» до тех пор пока не закодируем все символы.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70324" cy="1325563"/>
          </a:xfrm>
        </p:spPr>
        <p:txBody>
          <a:bodyPr/>
          <a:lstStyle/>
          <a:p>
            <a:r>
              <a:rPr lang="ru-RU" u="sng" dirty="0" smtClean="0"/>
              <a:t>Условие </a:t>
            </a:r>
            <a:r>
              <a:rPr lang="ru-RU" b="1" u="sng" dirty="0" err="1" smtClean="0"/>
              <a:t>Фано</a:t>
            </a:r>
            <a:endParaRPr lang="ru-RU" b="1" u="sng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223058" y="1690688"/>
            <a:ext cx="5181600" cy="4351338"/>
          </a:xfrm>
        </p:spPr>
        <p:txBody>
          <a:bodyPr/>
          <a:lstStyle/>
          <a:p>
            <a:r>
              <a:rPr lang="ru-RU" dirty="0"/>
              <a:t>для того, чтобы сообщение, записанное с помощью неравномерного по длине кода, однозначно декодировалось, достаточно, чтобы </a:t>
            </a:r>
            <a:r>
              <a:rPr lang="ru-RU" sz="3200" b="1" u="sng" dirty="0">
                <a:solidFill>
                  <a:srgbClr val="002060"/>
                </a:solidFill>
              </a:rPr>
              <a:t>никакой код не был началом другого (более длинного) кода</a:t>
            </a:r>
            <a:r>
              <a:rPr lang="ru-RU" sz="3200" u="sng" dirty="0">
                <a:solidFill>
                  <a:srgbClr val="002060"/>
                </a:solidFill>
              </a:rPr>
              <a:t>.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7732140" y="2829201"/>
            <a:ext cx="1239289" cy="755592"/>
            <a:chOff x="6799811" y="739833"/>
            <a:chExt cx="1239289" cy="755592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3" name="Овал 2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" name="Прямая со стрелкой 4"/>
              <p:cNvCxnSpPr>
                <a:stCxn id="3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 стрелкой 7"/>
              <p:cNvCxnSpPr>
                <a:stCxn id="3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4" name="Прямоугольник 13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068875" y="3516084"/>
            <a:ext cx="1239289" cy="755592"/>
            <a:chOff x="6799811" y="739833"/>
            <a:chExt cx="1239289" cy="755592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7" name="Прямая со стрелкой 26"/>
              <p:cNvCxnSpPr>
                <a:stCxn id="26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>
                <a:stCxn id="26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9" name="Прямоугольник 28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8398651" y="3552408"/>
            <a:ext cx="1239289" cy="755592"/>
            <a:chOff x="6799811" y="739833"/>
            <a:chExt cx="1239289" cy="755592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4" name="Прямая со стрелкой 33"/>
              <p:cNvCxnSpPr>
                <a:stCxn id="33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>
                <a:stCxn id="33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 35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393252" y="4221035"/>
            <a:ext cx="1239289" cy="755592"/>
            <a:chOff x="6799811" y="739833"/>
            <a:chExt cx="1239289" cy="755592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40" name="Овал 39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1" name="Прямая со стрелкой 40"/>
              <p:cNvCxnSpPr>
                <a:stCxn id="40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>
                <a:stCxn id="40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43" name="Прямоугольник 42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39" name="Прямоугольник 38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012896" y="4960443"/>
            <a:ext cx="1239289" cy="755592"/>
            <a:chOff x="6799811" y="739833"/>
            <a:chExt cx="1239289" cy="755592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47" name="Овал 46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8" name="Прямая со стрелкой 47"/>
              <p:cNvCxnSpPr>
                <a:stCxn id="47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 стрелкой 48"/>
              <p:cNvCxnSpPr>
                <a:stCxn id="47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50" name="Прямоугольник 49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46" name="Прямоугольник 45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7652975" y="5704005"/>
            <a:ext cx="1239289" cy="755592"/>
            <a:chOff x="6799811" y="739833"/>
            <a:chExt cx="1239289" cy="755592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5" name="Прямая со стрелкой 54"/>
              <p:cNvCxnSpPr>
                <a:stCxn id="54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 стрелкой 55"/>
              <p:cNvCxnSpPr>
                <a:stCxn id="54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57" name="Прямоугольник 56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53" name="Прямоугольник 52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766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85832"/>
            <a:ext cx="10515600" cy="737534"/>
          </a:xfrm>
        </p:spPr>
        <p:txBody>
          <a:bodyPr/>
          <a:lstStyle/>
          <a:p>
            <a:r>
              <a:rPr lang="ru-RU" b="1" u="sng" dirty="0" smtClean="0"/>
              <a:t>Задача 1 </a:t>
            </a:r>
            <a:r>
              <a:rPr lang="ru-RU" dirty="0" smtClean="0"/>
              <a:t>из демоверсии 2021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4125" y="1183342"/>
            <a:ext cx="6019800" cy="49936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Для кодирования некоторой последовательности, состоящей из букв </a:t>
            </a:r>
            <a:r>
              <a:rPr lang="ru-RU" b="1" dirty="0" smtClean="0">
                <a:solidFill>
                  <a:srgbClr val="7030A0"/>
                </a:solidFill>
              </a:rPr>
              <a:t>Л,М</a:t>
            </a:r>
            <a:r>
              <a:rPr lang="ru-RU" b="1" dirty="0">
                <a:solidFill>
                  <a:srgbClr val="7030A0"/>
                </a:solidFill>
              </a:rPr>
              <a:t>, Н, П, Р</a:t>
            </a:r>
            <a:r>
              <a:rPr lang="ru-RU" dirty="0"/>
              <a:t>, решили использовать неравномерный двоичный </a:t>
            </a:r>
            <a:r>
              <a:rPr lang="ru-RU" dirty="0" smtClean="0"/>
              <a:t>код, удовлетворяющий </a:t>
            </a:r>
            <a:r>
              <a:rPr lang="ru-RU" dirty="0"/>
              <a:t>условию, что никакое кодовое слово не является </a:t>
            </a:r>
            <a:r>
              <a:rPr lang="ru-RU" dirty="0" smtClean="0"/>
              <a:t>началом другого </a:t>
            </a:r>
            <a:r>
              <a:rPr lang="ru-RU" dirty="0"/>
              <a:t>кодового слова. Это условие обеспечивает </a:t>
            </a:r>
            <a:r>
              <a:rPr lang="ru-RU" dirty="0" smtClean="0"/>
              <a:t>возможность однозначной </a:t>
            </a:r>
            <a:r>
              <a:rPr lang="ru-RU" dirty="0"/>
              <a:t>расшифровки закодированных сообщений. Для букв </a:t>
            </a:r>
            <a:r>
              <a:rPr lang="ru-RU" b="1" dirty="0">
                <a:solidFill>
                  <a:srgbClr val="7030A0"/>
                </a:solidFill>
              </a:rPr>
              <a:t>Л, М, Н </a:t>
            </a:r>
            <a:r>
              <a:rPr lang="ru-RU" dirty="0" smtClean="0"/>
              <a:t>использовали </a:t>
            </a:r>
            <a:r>
              <a:rPr lang="ru-RU" dirty="0"/>
              <a:t>соответственно кодовые слова </a:t>
            </a:r>
            <a:r>
              <a:rPr lang="ru-RU" b="1" dirty="0">
                <a:solidFill>
                  <a:srgbClr val="7030A0"/>
                </a:solidFill>
              </a:rPr>
              <a:t>00, 01, 11</a:t>
            </a:r>
            <a:r>
              <a:rPr lang="ru-RU" dirty="0"/>
              <a:t>. Для двух </a:t>
            </a:r>
            <a:r>
              <a:rPr lang="ru-RU" dirty="0" smtClean="0"/>
              <a:t>оставшихся букв </a:t>
            </a:r>
            <a:r>
              <a:rPr lang="ru-RU" dirty="0"/>
              <a:t>– П и Р – кодовые слова неизвестны.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Укажите кратчайшее возможное кодовое слово для буквы П,</a:t>
            </a:r>
            <a:r>
              <a:rPr lang="ru-RU" dirty="0"/>
              <a:t> при </a:t>
            </a:r>
            <a:r>
              <a:rPr lang="ru-RU" dirty="0" smtClean="0"/>
              <a:t>котором код </a:t>
            </a:r>
            <a:r>
              <a:rPr lang="ru-RU" dirty="0"/>
              <a:t>будет удовлетворять указанному условию. Если таких кодов несколько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0000"/>
                </a:solidFill>
              </a:rPr>
              <a:t>укажите </a:t>
            </a:r>
            <a:r>
              <a:rPr lang="ru-RU" dirty="0">
                <a:solidFill>
                  <a:srgbClr val="FF0000"/>
                </a:solidFill>
              </a:rPr>
              <a:t>код с </a:t>
            </a:r>
            <a:r>
              <a:rPr lang="ru-RU" b="1" dirty="0">
                <a:solidFill>
                  <a:srgbClr val="FF0000"/>
                </a:solidFill>
              </a:rPr>
              <a:t>наименьшим </a:t>
            </a:r>
            <a:r>
              <a:rPr lang="ru-RU" dirty="0">
                <a:solidFill>
                  <a:srgbClr val="FF0000"/>
                </a:solidFill>
              </a:rPr>
              <a:t>числовым значением</a:t>
            </a:r>
            <a:r>
              <a:rPr lang="ru-RU" dirty="0"/>
              <a:t>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882777" y="860612"/>
            <a:ext cx="1961185" cy="895381"/>
            <a:chOff x="6799811" y="739833"/>
            <a:chExt cx="1239289" cy="75559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" name="Прямая со стрелкой 8"/>
              <p:cNvCxnSpPr>
                <a:stCxn id="8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>
                <a:stCxn id="8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1" name="Прямоугольник 10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166284" y="1715615"/>
            <a:ext cx="1239289" cy="755592"/>
            <a:chOff x="6799811" y="739833"/>
            <a:chExt cx="1239289" cy="75559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" name="Прямая со стрелкой 15"/>
              <p:cNvCxnSpPr>
                <a:stCxn id="15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>
                <a:stCxn id="15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8" name="Прямоугольник 17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956612" y="2438822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22647" y="2463027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М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51708" y="2488953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Н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9280296" y="1723608"/>
            <a:ext cx="1239289" cy="755592"/>
            <a:chOff x="6799811" y="739833"/>
            <a:chExt cx="1239289" cy="755592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" name="Прямая со стрелкой 29"/>
              <p:cNvCxnSpPr>
                <a:stCxn id="29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>
                <a:stCxn id="29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2" name="Прямоугольник 31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8682582" y="2463651"/>
            <a:ext cx="1239289" cy="755592"/>
            <a:chOff x="6799811" y="739833"/>
            <a:chExt cx="1239289" cy="755592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36" name="Овал 35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7" name="Прямая со стрелкой 36"/>
              <p:cNvCxnSpPr>
                <a:stCxn id="36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 стрелкой 37"/>
              <p:cNvCxnSpPr>
                <a:stCxn id="36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9" name="Прямоугольник 38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35" name="Прямоугольник 34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539427" y="3219243"/>
            <a:ext cx="335753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Р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789790" y="3219243"/>
            <a:ext cx="335753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П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14705" y="3219243"/>
            <a:ext cx="335753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П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801036" y="3206791"/>
            <a:ext cx="335753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Р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056023" y="3189551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?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66284" y="4222376"/>
            <a:ext cx="3878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П=100 или 101?</a:t>
            </a:r>
          </a:p>
          <a:p>
            <a:r>
              <a:rPr lang="ru-RU" dirty="0"/>
              <a:t>100</a:t>
            </a:r>
            <a:r>
              <a:rPr lang="ru-RU" baseline="-25000" dirty="0"/>
              <a:t>2</a:t>
            </a:r>
            <a:r>
              <a:rPr lang="ru-RU" dirty="0"/>
              <a:t>=4</a:t>
            </a:r>
          </a:p>
          <a:p>
            <a:r>
              <a:rPr lang="ru-RU" dirty="0" smtClean="0"/>
              <a:t>101</a:t>
            </a:r>
            <a:r>
              <a:rPr lang="ru-RU" baseline="-25000" dirty="0" smtClean="0"/>
              <a:t>2</a:t>
            </a:r>
            <a:r>
              <a:rPr lang="ru-RU" dirty="0" smtClean="0"/>
              <a:t>=5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75736" y="5715299"/>
            <a:ext cx="3580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dirty="0"/>
              <a:t>Ответ: 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73324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427" y="21133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Задача 2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2000" b="1" u="sng" dirty="0" smtClean="0"/>
              <a:t>( </a:t>
            </a:r>
            <a:r>
              <a:rPr lang="ru-RU" sz="2000" b="1" u="sng" dirty="0" smtClean="0"/>
              <a:t>Р-14, из</a:t>
            </a:r>
            <a:r>
              <a:rPr lang="en-US" sz="2000" b="1" u="sng" dirty="0" smtClean="0"/>
              <a:t> </a:t>
            </a:r>
            <a:r>
              <a:rPr lang="ru-RU" sz="2000" b="1" u="sng" dirty="0" smtClean="0"/>
              <a:t>файла </a:t>
            </a:r>
            <a:r>
              <a:rPr lang="en-US" sz="2000" b="1" u="sng" dirty="0" smtClean="0"/>
              <a:t>ege4.doc </a:t>
            </a:r>
            <a:r>
              <a:rPr lang="ru-RU" sz="2000" b="1" u="sng" dirty="0" smtClean="0"/>
              <a:t>сайт </a:t>
            </a:r>
            <a:r>
              <a:rPr lang="en-US" sz="2000" b="1" u="sng" dirty="0"/>
              <a:t>www.kpolyakov.spb.ru</a:t>
            </a:r>
            <a:r>
              <a:rPr lang="ru-RU" sz="2000" b="1" u="sng" dirty="0" smtClean="0"/>
              <a:t>)</a:t>
            </a:r>
            <a:endParaRPr lang="ru-RU" sz="20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4765" y="1822450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Для кодирования некоторой последовательности, состоящей из букв </a:t>
            </a:r>
            <a:r>
              <a:rPr lang="ru-RU" b="1" u="sng" dirty="0">
                <a:solidFill>
                  <a:srgbClr val="7030A0"/>
                </a:solidFill>
              </a:rPr>
              <a:t>А, Б, В, Г, Д, Е, </a:t>
            </a:r>
            <a:r>
              <a:rPr lang="ru-RU" dirty="0"/>
              <a:t>решили использовать неравномерный двоичный код, удовлетворяющий условию </a:t>
            </a:r>
            <a:r>
              <a:rPr lang="ru-RU" dirty="0" err="1"/>
              <a:t>Фано</a:t>
            </a:r>
            <a:r>
              <a:rPr lang="ru-RU" dirty="0"/>
              <a:t>. Для буквы </a:t>
            </a:r>
            <a:r>
              <a:rPr lang="ru-RU" b="1" u="sng" dirty="0">
                <a:solidFill>
                  <a:srgbClr val="7030A0"/>
                </a:solidFill>
              </a:rPr>
              <a:t>А</a:t>
            </a:r>
            <a:r>
              <a:rPr lang="ru-RU" dirty="0"/>
              <a:t> использовали кодовое слово </a:t>
            </a:r>
            <a:r>
              <a:rPr lang="ru-RU" b="1" u="sng" dirty="0">
                <a:solidFill>
                  <a:srgbClr val="7030A0"/>
                </a:solidFill>
              </a:rPr>
              <a:t>0</a:t>
            </a:r>
            <a:r>
              <a:rPr lang="ru-RU" dirty="0"/>
              <a:t>; для буквы </a:t>
            </a:r>
            <a:r>
              <a:rPr lang="ru-RU" b="1" u="sng" dirty="0">
                <a:solidFill>
                  <a:srgbClr val="7030A0"/>
                </a:solidFill>
              </a:rPr>
              <a:t>Б</a:t>
            </a:r>
            <a:r>
              <a:rPr lang="ru-RU" dirty="0"/>
              <a:t> – кодовое слово </a:t>
            </a:r>
            <a:r>
              <a:rPr lang="ru-RU" b="1" u="sng" dirty="0">
                <a:solidFill>
                  <a:srgbClr val="7030A0"/>
                </a:solidFill>
              </a:rPr>
              <a:t>10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Какова </a:t>
            </a:r>
            <a:r>
              <a:rPr lang="ru-RU" dirty="0"/>
              <a:t>наименьшая </a:t>
            </a:r>
            <a:r>
              <a:rPr lang="ru-RU" dirty="0" smtClean="0"/>
              <a:t>возможная сумма </a:t>
            </a:r>
            <a:r>
              <a:rPr lang="ru-RU" dirty="0"/>
              <a:t>длин всех шести кодовых слов?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287061" y="860612"/>
            <a:ext cx="1961185" cy="895381"/>
            <a:chOff x="6799811" y="739833"/>
            <a:chExt cx="1239289" cy="75559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" name="Прямая со стрелкой 8"/>
              <p:cNvCxnSpPr>
                <a:stCxn id="8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>
                <a:stCxn id="8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1" name="Прямоугольник 10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19184" y="1717617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А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31473" y="2470089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Б</a:t>
            </a:r>
            <a:endParaRPr lang="ru-RU" b="1" dirty="0">
              <a:latin typeface="Arial Black" panose="020B0A040201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7684580" y="1723608"/>
            <a:ext cx="1239289" cy="755592"/>
            <a:chOff x="6799811" y="739833"/>
            <a:chExt cx="1239289" cy="755592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5" name="Прямая со стрелкой 24"/>
              <p:cNvCxnSpPr>
                <a:stCxn id="24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>
                <a:stCxn id="24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7" name="Прямоугольник 26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8304224" y="2479200"/>
            <a:ext cx="1239289" cy="755592"/>
            <a:chOff x="6799811" y="739833"/>
            <a:chExt cx="1239289" cy="755592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 стрелкой 31"/>
              <p:cNvCxnSpPr>
                <a:stCxn id="31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 стрелкой 32"/>
              <p:cNvCxnSpPr>
                <a:stCxn id="31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4" name="Прямоугольник 33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30" name="Прямоугольник 29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8852840" y="3843456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Г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81797" y="3249849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В</a:t>
            </a:r>
            <a:endParaRPr lang="ru-RU" b="1" dirty="0">
              <a:latin typeface="Arial Black" panose="020B0A040201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8963728" y="3202407"/>
            <a:ext cx="1239289" cy="755592"/>
            <a:chOff x="6799811" y="739833"/>
            <a:chExt cx="1239289" cy="755592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2" name="Прямая со стрелкой 61"/>
              <p:cNvCxnSpPr>
                <a:stCxn id="61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 стрелкой 62"/>
              <p:cNvCxnSpPr>
                <a:stCxn id="61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64" name="Прямоугольник 63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0" name="Прямоугольник 59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613551" y="3193296"/>
            <a:ext cx="1239289" cy="755592"/>
            <a:chOff x="6799811" y="739833"/>
            <a:chExt cx="1239289" cy="755592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68" name="Овал 67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9" name="Прямая со стрелкой 68"/>
              <p:cNvCxnSpPr>
                <a:stCxn id="68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 стрелкой 69"/>
              <p:cNvCxnSpPr>
                <a:stCxn id="68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71" name="Прямоугольник 70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7" name="Прямоугольник 66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9603404" y="4744780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Д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715027" y="4762709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Е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979644" y="277906"/>
            <a:ext cx="3131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приведенного примера коды следующие:</a:t>
            </a:r>
          </a:p>
          <a:p>
            <a:r>
              <a:rPr lang="ru-RU" dirty="0" smtClean="0"/>
              <a:t>А -0 </a:t>
            </a:r>
            <a:r>
              <a:rPr lang="ru-RU" dirty="0"/>
              <a:t>-</a:t>
            </a:r>
            <a:r>
              <a:rPr lang="ru-RU" dirty="0" smtClean="0"/>
              <a:t>длина кода 1</a:t>
            </a:r>
          </a:p>
          <a:p>
            <a:r>
              <a:rPr lang="ru-RU" dirty="0" smtClean="0"/>
              <a:t>Б – 10 – длина кода 2</a:t>
            </a:r>
          </a:p>
          <a:p>
            <a:r>
              <a:rPr lang="ru-RU" dirty="0" smtClean="0"/>
              <a:t>В – 110 – длина кода 3</a:t>
            </a:r>
          </a:p>
          <a:p>
            <a:r>
              <a:rPr lang="ru-RU" dirty="0" smtClean="0"/>
              <a:t>Г – 1110 – длина кода 4</a:t>
            </a:r>
          </a:p>
          <a:p>
            <a:r>
              <a:rPr lang="ru-RU" dirty="0" smtClean="0"/>
              <a:t>Д – 11110 – длина кода 5</a:t>
            </a:r>
          </a:p>
          <a:p>
            <a:r>
              <a:rPr lang="ru-RU" dirty="0" smtClean="0"/>
              <a:t>Е – 11111 – длина кода 5</a:t>
            </a:r>
          </a:p>
          <a:p>
            <a:pPr algn="r"/>
            <a:r>
              <a:rPr lang="ru-RU" dirty="0" smtClean="0"/>
              <a:t>Итого: 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0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6159 0.113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56" grpId="0" animBg="1"/>
      <p:bldP spid="57" grpId="0" animBg="1"/>
      <p:bldP spid="72" grpId="0" animBg="1"/>
      <p:bldP spid="73" grpId="0" animBg="1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80" y="338604"/>
            <a:ext cx="10515600" cy="1325563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Задача 2</a:t>
            </a:r>
            <a:br>
              <a:rPr lang="ru-RU" b="1" u="sng" dirty="0" smtClean="0"/>
            </a:br>
            <a:r>
              <a:rPr lang="en-US" sz="2200" b="1" u="sng" dirty="0"/>
              <a:t>( </a:t>
            </a:r>
            <a:r>
              <a:rPr lang="ru-RU" sz="2200" b="1" u="sng" dirty="0"/>
              <a:t>Р-14, из</a:t>
            </a:r>
            <a:r>
              <a:rPr lang="en-US" sz="2200" b="1" u="sng" dirty="0"/>
              <a:t> </a:t>
            </a:r>
            <a:r>
              <a:rPr lang="ru-RU" sz="2200" b="1" u="sng" dirty="0"/>
              <a:t>файла </a:t>
            </a:r>
            <a:r>
              <a:rPr lang="en-US" sz="2200" b="1" u="sng" dirty="0"/>
              <a:t>ege4.doc </a:t>
            </a:r>
            <a:r>
              <a:rPr lang="ru-RU" sz="2200" b="1" u="sng" dirty="0"/>
              <a:t>сайт </a:t>
            </a:r>
            <a:r>
              <a:rPr lang="en-US" sz="2200" b="1" u="sng" dirty="0"/>
              <a:t>www.kpolyakov.spb.ru</a:t>
            </a:r>
            <a:r>
              <a:rPr lang="ru-RU" sz="2200" b="1" u="sng" dirty="0" smtClean="0"/>
              <a:t>)</a:t>
            </a:r>
            <a:endParaRPr lang="ru-RU" sz="27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4765" y="1822450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Для кодирования некоторой последовательности, состоящей из букв </a:t>
            </a:r>
            <a:r>
              <a:rPr lang="ru-RU" b="1" u="sng" dirty="0">
                <a:solidFill>
                  <a:srgbClr val="7030A0"/>
                </a:solidFill>
              </a:rPr>
              <a:t>А, Б, В, Г, Д, Е, </a:t>
            </a:r>
            <a:r>
              <a:rPr lang="ru-RU" dirty="0"/>
              <a:t>решили использовать неравномерный двоичный код, удовлетворяющий условию </a:t>
            </a:r>
            <a:r>
              <a:rPr lang="ru-RU" dirty="0" err="1"/>
              <a:t>Фано</a:t>
            </a:r>
            <a:r>
              <a:rPr lang="ru-RU" dirty="0"/>
              <a:t>. Для буквы </a:t>
            </a:r>
            <a:r>
              <a:rPr lang="ru-RU" b="1" u="sng" dirty="0">
                <a:solidFill>
                  <a:srgbClr val="7030A0"/>
                </a:solidFill>
              </a:rPr>
              <a:t>А</a:t>
            </a:r>
            <a:r>
              <a:rPr lang="ru-RU" dirty="0"/>
              <a:t> использовали кодовое слово </a:t>
            </a:r>
            <a:r>
              <a:rPr lang="ru-RU" b="1" u="sng" dirty="0">
                <a:solidFill>
                  <a:srgbClr val="7030A0"/>
                </a:solidFill>
              </a:rPr>
              <a:t>0</a:t>
            </a:r>
            <a:r>
              <a:rPr lang="ru-RU" dirty="0"/>
              <a:t>; для буквы </a:t>
            </a:r>
            <a:r>
              <a:rPr lang="ru-RU" b="1" u="sng" dirty="0">
                <a:solidFill>
                  <a:srgbClr val="7030A0"/>
                </a:solidFill>
              </a:rPr>
              <a:t>Б</a:t>
            </a:r>
            <a:r>
              <a:rPr lang="ru-RU" dirty="0"/>
              <a:t> – кодовое слово </a:t>
            </a:r>
            <a:r>
              <a:rPr lang="ru-RU" b="1" u="sng" dirty="0">
                <a:solidFill>
                  <a:srgbClr val="7030A0"/>
                </a:solidFill>
              </a:rPr>
              <a:t>10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Какова </a:t>
            </a:r>
            <a:r>
              <a:rPr lang="ru-RU" dirty="0"/>
              <a:t>наименьшая </a:t>
            </a:r>
            <a:r>
              <a:rPr lang="ru-RU" dirty="0" smtClean="0"/>
              <a:t>возможная сумма </a:t>
            </a:r>
            <a:r>
              <a:rPr lang="ru-RU" dirty="0"/>
              <a:t>длин всех шести кодовых слов?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287061" y="860612"/>
            <a:ext cx="1961185" cy="895381"/>
            <a:chOff x="6799811" y="739833"/>
            <a:chExt cx="1239289" cy="75559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" name="Прямая со стрелкой 8"/>
              <p:cNvCxnSpPr>
                <a:stCxn id="8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>
                <a:stCxn id="8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1" name="Прямоугольник 10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19184" y="1717617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А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4340" y="2453694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Б</a:t>
            </a:r>
            <a:endParaRPr lang="ru-RU" b="1" dirty="0">
              <a:latin typeface="Arial Black" panose="020B0A040201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7684580" y="1723608"/>
            <a:ext cx="1239289" cy="755592"/>
            <a:chOff x="6799811" y="739833"/>
            <a:chExt cx="1239289" cy="755592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5" name="Прямая со стрелкой 24"/>
              <p:cNvCxnSpPr>
                <a:stCxn id="24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>
                <a:stCxn id="24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7" name="Прямоугольник 26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8304224" y="2479200"/>
            <a:ext cx="1239289" cy="755592"/>
            <a:chOff x="6799811" y="739833"/>
            <a:chExt cx="1239289" cy="755592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 стрелкой 31"/>
              <p:cNvCxnSpPr>
                <a:stCxn id="31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 стрелкой 32"/>
              <p:cNvCxnSpPr>
                <a:stCxn id="31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4" name="Прямоугольник 33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30" name="Прямоугольник 29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8422115" y="3814229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Г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79030" y="3773333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В</a:t>
            </a:r>
            <a:endParaRPr lang="ru-RU" b="1" dirty="0">
              <a:latin typeface="Arial Black" panose="020B0A040201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8963728" y="3202407"/>
            <a:ext cx="1239289" cy="755592"/>
            <a:chOff x="6799811" y="739833"/>
            <a:chExt cx="1239289" cy="755592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2" name="Прямая со стрелкой 61"/>
              <p:cNvCxnSpPr>
                <a:stCxn id="61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 стрелкой 62"/>
              <p:cNvCxnSpPr>
                <a:stCxn id="61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64" name="Прямоугольник 63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0" name="Прямоугольник 59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564775" y="3112684"/>
            <a:ext cx="1239289" cy="755592"/>
            <a:chOff x="6799811" y="739833"/>
            <a:chExt cx="1239289" cy="755592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68" name="Овал 67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9" name="Прямая со стрелкой 68"/>
              <p:cNvCxnSpPr>
                <a:stCxn id="68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 стрелкой 69"/>
              <p:cNvCxnSpPr>
                <a:stCxn id="68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71" name="Прямоугольник 70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7" name="Прямоугольник 66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9039695" y="3893042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Д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209727" y="3925614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Е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979644" y="277906"/>
            <a:ext cx="3131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приведенного примера коды следующие:</a:t>
            </a:r>
          </a:p>
          <a:p>
            <a:r>
              <a:rPr lang="ru-RU" dirty="0" smtClean="0"/>
              <a:t>А -0 </a:t>
            </a:r>
            <a:r>
              <a:rPr lang="ru-RU" dirty="0"/>
              <a:t>-</a:t>
            </a:r>
            <a:r>
              <a:rPr lang="ru-RU" dirty="0" smtClean="0"/>
              <a:t>длина кода 1</a:t>
            </a:r>
          </a:p>
          <a:p>
            <a:r>
              <a:rPr lang="ru-RU" dirty="0" smtClean="0"/>
              <a:t>Б – 10 – длина кода 2</a:t>
            </a:r>
          </a:p>
          <a:p>
            <a:r>
              <a:rPr lang="ru-RU" dirty="0" smtClean="0"/>
              <a:t>В – 1100 – длина кода 4</a:t>
            </a:r>
          </a:p>
          <a:p>
            <a:r>
              <a:rPr lang="ru-RU" dirty="0" smtClean="0"/>
              <a:t>Г – 1101 – длина кода 4</a:t>
            </a:r>
          </a:p>
          <a:p>
            <a:r>
              <a:rPr lang="ru-RU" dirty="0" smtClean="0"/>
              <a:t>Д – 1110 – длина кода 4</a:t>
            </a:r>
          </a:p>
          <a:p>
            <a:r>
              <a:rPr lang="ru-RU" dirty="0" smtClean="0"/>
              <a:t>Е – 1111 – длина кода 4</a:t>
            </a:r>
          </a:p>
          <a:p>
            <a:pPr algn="r"/>
            <a:r>
              <a:rPr lang="ru-RU" dirty="0" smtClean="0"/>
              <a:t>Итого: 19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9667" y="5843885"/>
            <a:ext cx="2897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Ответ: 19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6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03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Задача 3</a:t>
            </a:r>
            <a:br>
              <a:rPr lang="ru-RU" dirty="0" smtClean="0"/>
            </a:br>
            <a:r>
              <a:rPr lang="en-US" sz="2400" b="1" u="sng" dirty="0" smtClean="0"/>
              <a:t>(</a:t>
            </a:r>
            <a:r>
              <a:rPr lang="ru-RU" sz="2400" b="1" u="sng" dirty="0" smtClean="0"/>
              <a:t>№152</a:t>
            </a:r>
            <a:r>
              <a:rPr lang="ru-RU" sz="2400" b="1" u="sng" dirty="0"/>
              <a:t>, из</a:t>
            </a:r>
            <a:r>
              <a:rPr lang="en-US" sz="2400" b="1" u="sng" dirty="0"/>
              <a:t> </a:t>
            </a:r>
            <a:r>
              <a:rPr lang="ru-RU" sz="2400" b="1" u="sng" dirty="0"/>
              <a:t>файла </a:t>
            </a:r>
            <a:r>
              <a:rPr lang="en-US" sz="2400" b="1" u="sng" dirty="0"/>
              <a:t>ege4.doc </a:t>
            </a:r>
            <a:r>
              <a:rPr lang="ru-RU" sz="2400" b="1" u="sng" dirty="0"/>
              <a:t>сайт </a:t>
            </a:r>
            <a:r>
              <a:rPr lang="en-US" sz="2400" b="1" u="sng" dirty="0"/>
              <a:t>www.kpolyakov.spb.ru</a:t>
            </a:r>
            <a:r>
              <a:rPr lang="ru-RU" sz="2400" b="1" u="sng" dirty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По каналу связи передаются сообщения, содержащие только семь букв: А, В, К, Л, О, Т, Ц. Для передачи используется двоичный код, удовлетворяющий условию </a:t>
            </a:r>
            <a:r>
              <a:rPr lang="ru-RU" dirty="0" err="1"/>
              <a:t>Фано</a:t>
            </a:r>
            <a:r>
              <a:rPr lang="ru-RU" dirty="0"/>
              <a:t>. Кодовые слова для некоторых букв известны: К – 00, Л – 01, О – 1000. Какое наименьшее количество двоичных знаков потребуется для кодирования слова АВТОЛАВКА</a:t>
            </a:r>
            <a:r>
              <a:rPr lang="ru-RU" dirty="0" smtClean="0"/>
              <a:t>?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6382173" y="860612"/>
            <a:ext cx="3517892" cy="3365318"/>
            <a:chOff x="6382173" y="860612"/>
            <a:chExt cx="3517892" cy="3365318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7263257" y="860612"/>
              <a:ext cx="1961185" cy="895381"/>
              <a:chOff x="6799811" y="739833"/>
              <a:chExt cx="1239289" cy="755592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6799811" y="739833"/>
                <a:ext cx="1239289" cy="755592"/>
                <a:chOff x="6799811" y="739833"/>
                <a:chExt cx="1239289" cy="755592"/>
              </a:xfrm>
            </p:grpSpPr>
            <p:sp>
              <p:nvSpPr>
                <p:cNvPr id="9" name="Овал 8"/>
                <p:cNvSpPr/>
                <p:nvPr/>
              </p:nvSpPr>
              <p:spPr>
                <a:xfrm>
                  <a:off x="7331825" y="739833"/>
                  <a:ext cx="216131" cy="2161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0" name="Прямая со стрелкой 9"/>
                <p:cNvCxnSpPr>
                  <a:stCxn id="9" idx="3"/>
                </p:cNvCxnSpPr>
                <p:nvPr/>
              </p:nvCxnSpPr>
              <p:spPr>
                <a:xfrm flipH="1">
                  <a:off x="6799811" y="924312"/>
                  <a:ext cx="563666" cy="53872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 стрелкой 10"/>
                <p:cNvCxnSpPr>
                  <a:stCxn id="9" idx="5"/>
                </p:cNvCxnSpPr>
                <p:nvPr/>
              </p:nvCxnSpPr>
              <p:spPr>
                <a:xfrm>
                  <a:off x="7516304" y="924312"/>
                  <a:ext cx="522796" cy="571113"/>
                </a:xfrm>
                <a:prstGeom prst="straightConnector1">
                  <a:avLst/>
                </a:prstGeom>
                <a:ln>
                  <a:solidFill>
                    <a:srgbClr val="2B4D89"/>
                  </a:solidFill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12" name="Прямоугольник 11"/>
                <p:cNvSpPr/>
                <p:nvPr/>
              </p:nvSpPr>
              <p:spPr>
                <a:xfrm>
                  <a:off x="7645058" y="879862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1600" b="1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  <a:endParaRPr lang="ru-RU" sz="16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8" name="Прямоугольник 7"/>
              <p:cNvSpPr/>
              <p:nvPr/>
            </p:nvSpPr>
            <p:spPr>
              <a:xfrm>
                <a:off x="6925892" y="858629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382173" y="2447076"/>
              <a:ext cx="335753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Arial Black" panose="020B0A04020102020204" pitchFamily="34" charset="0"/>
                </a:rPr>
                <a:t>К</a:t>
              </a:r>
              <a:endParaRPr lang="ru-RU" b="1" dirty="0">
                <a:latin typeface="Arial Black" panose="020B0A04020102020204" pitchFamily="34" charset="0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8660776" y="1723608"/>
              <a:ext cx="1239289" cy="755592"/>
              <a:chOff x="6799811" y="739833"/>
              <a:chExt cx="1239289" cy="755592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6799811" y="739833"/>
                <a:ext cx="1239289" cy="755592"/>
                <a:chOff x="6799811" y="739833"/>
                <a:chExt cx="1239289" cy="755592"/>
              </a:xfrm>
            </p:grpSpPr>
            <p:sp>
              <p:nvSpPr>
                <p:cNvPr id="18" name="Овал 17"/>
                <p:cNvSpPr/>
                <p:nvPr/>
              </p:nvSpPr>
              <p:spPr>
                <a:xfrm>
                  <a:off x="7331825" y="739833"/>
                  <a:ext cx="216131" cy="2161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9" name="Прямая со стрелкой 18"/>
                <p:cNvCxnSpPr>
                  <a:stCxn id="18" idx="3"/>
                </p:cNvCxnSpPr>
                <p:nvPr/>
              </p:nvCxnSpPr>
              <p:spPr>
                <a:xfrm flipH="1">
                  <a:off x="6799811" y="924312"/>
                  <a:ext cx="563666" cy="53872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 стрелкой 19"/>
                <p:cNvCxnSpPr>
                  <a:stCxn id="18" idx="5"/>
                </p:cNvCxnSpPr>
                <p:nvPr/>
              </p:nvCxnSpPr>
              <p:spPr>
                <a:xfrm>
                  <a:off x="7516304" y="924312"/>
                  <a:ext cx="522796" cy="571113"/>
                </a:xfrm>
                <a:prstGeom prst="straightConnector1">
                  <a:avLst/>
                </a:prstGeom>
                <a:ln>
                  <a:solidFill>
                    <a:srgbClr val="2B4D89"/>
                  </a:solidFill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21" name="Прямоугольник 20"/>
                <p:cNvSpPr/>
                <p:nvPr/>
              </p:nvSpPr>
              <p:spPr>
                <a:xfrm>
                  <a:off x="7645058" y="879862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1600" b="1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  <a:endParaRPr lang="ru-RU" sz="16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17" name="Прямоугольник 16"/>
              <p:cNvSpPr/>
              <p:nvPr/>
            </p:nvSpPr>
            <p:spPr>
              <a:xfrm>
                <a:off x="6925892" y="858629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8177078" y="2404784"/>
              <a:ext cx="959929" cy="755592"/>
              <a:chOff x="6799811" y="739833"/>
              <a:chExt cx="1239289" cy="755592"/>
            </a:xfrm>
          </p:grpSpPr>
          <p:grpSp>
            <p:nvGrpSpPr>
              <p:cNvPr id="39" name="Группа 38"/>
              <p:cNvGrpSpPr/>
              <p:nvPr/>
            </p:nvGrpSpPr>
            <p:grpSpPr>
              <a:xfrm>
                <a:off x="6799811" y="739833"/>
                <a:ext cx="1239289" cy="755592"/>
                <a:chOff x="6799811" y="739833"/>
                <a:chExt cx="1239289" cy="755592"/>
              </a:xfrm>
            </p:grpSpPr>
            <p:sp>
              <p:nvSpPr>
                <p:cNvPr id="41" name="Овал 40"/>
                <p:cNvSpPr/>
                <p:nvPr/>
              </p:nvSpPr>
              <p:spPr>
                <a:xfrm>
                  <a:off x="7331825" y="739833"/>
                  <a:ext cx="216131" cy="2161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2" name="Прямая со стрелкой 41"/>
                <p:cNvCxnSpPr>
                  <a:stCxn id="41" idx="3"/>
                </p:cNvCxnSpPr>
                <p:nvPr/>
              </p:nvCxnSpPr>
              <p:spPr>
                <a:xfrm flipH="1">
                  <a:off x="6799811" y="924312"/>
                  <a:ext cx="563666" cy="53872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 стрелкой 42"/>
                <p:cNvCxnSpPr>
                  <a:stCxn id="41" idx="5"/>
                </p:cNvCxnSpPr>
                <p:nvPr/>
              </p:nvCxnSpPr>
              <p:spPr>
                <a:xfrm>
                  <a:off x="7516304" y="924312"/>
                  <a:ext cx="522796" cy="571113"/>
                </a:xfrm>
                <a:prstGeom prst="straightConnector1">
                  <a:avLst/>
                </a:prstGeom>
                <a:ln>
                  <a:solidFill>
                    <a:srgbClr val="2B4D89"/>
                  </a:solidFill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44" name="Прямоугольник 43"/>
                <p:cNvSpPr/>
                <p:nvPr/>
              </p:nvSpPr>
              <p:spPr>
                <a:xfrm>
                  <a:off x="7645058" y="879862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1600" b="1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  <a:endParaRPr lang="ru-RU" sz="16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40" name="Прямоугольник 39"/>
              <p:cNvSpPr/>
              <p:nvPr/>
            </p:nvSpPr>
            <p:spPr>
              <a:xfrm>
                <a:off x="6925892" y="858629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6598385" y="1706126"/>
              <a:ext cx="1239289" cy="755592"/>
              <a:chOff x="6799811" y="739833"/>
              <a:chExt cx="1239289" cy="755592"/>
            </a:xfrm>
          </p:grpSpPr>
          <p:grpSp>
            <p:nvGrpSpPr>
              <p:cNvPr id="48" name="Группа 47"/>
              <p:cNvGrpSpPr/>
              <p:nvPr/>
            </p:nvGrpSpPr>
            <p:grpSpPr>
              <a:xfrm>
                <a:off x="6799811" y="739833"/>
                <a:ext cx="1239289" cy="755592"/>
                <a:chOff x="6799811" y="739833"/>
                <a:chExt cx="1239289" cy="755592"/>
              </a:xfrm>
            </p:grpSpPr>
            <p:sp>
              <p:nvSpPr>
                <p:cNvPr id="50" name="Овал 49"/>
                <p:cNvSpPr/>
                <p:nvPr/>
              </p:nvSpPr>
              <p:spPr>
                <a:xfrm>
                  <a:off x="7331825" y="739833"/>
                  <a:ext cx="216131" cy="2161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1" name="Прямая со стрелкой 50"/>
                <p:cNvCxnSpPr>
                  <a:stCxn id="50" idx="3"/>
                </p:cNvCxnSpPr>
                <p:nvPr/>
              </p:nvCxnSpPr>
              <p:spPr>
                <a:xfrm flipH="1">
                  <a:off x="6799811" y="924312"/>
                  <a:ext cx="563666" cy="53872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 стрелкой 51"/>
                <p:cNvCxnSpPr>
                  <a:stCxn id="50" idx="5"/>
                </p:cNvCxnSpPr>
                <p:nvPr/>
              </p:nvCxnSpPr>
              <p:spPr>
                <a:xfrm>
                  <a:off x="7516304" y="924312"/>
                  <a:ext cx="522796" cy="571113"/>
                </a:xfrm>
                <a:prstGeom prst="straightConnector1">
                  <a:avLst/>
                </a:prstGeom>
                <a:ln>
                  <a:solidFill>
                    <a:srgbClr val="2B4D89"/>
                  </a:solidFill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53" name="Прямоугольник 52"/>
                <p:cNvSpPr/>
                <p:nvPr/>
              </p:nvSpPr>
              <p:spPr>
                <a:xfrm>
                  <a:off x="7645058" y="879862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1600" b="1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  <a:endParaRPr lang="ru-RU" sz="16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49" name="Прямоугольник 48"/>
              <p:cNvSpPr/>
              <p:nvPr/>
            </p:nvSpPr>
            <p:spPr>
              <a:xfrm>
                <a:off x="6925892" y="858629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7682092" y="2479200"/>
              <a:ext cx="335753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>
                  <a:latin typeface="Arial Black" panose="020B0A04020102020204" pitchFamily="34" charset="0"/>
                </a:rPr>
                <a:t>Л</a:t>
              </a:r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7675298" y="3112684"/>
              <a:ext cx="959929" cy="755592"/>
              <a:chOff x="6799811" y="739833"/>
              <a:chExt cx="1239289" cy="755592"/>
            </a:xfrm>
          </p:grpSpPr>
          <p:grpSp>
            <p:nvGrpSpPr>
              <p:cNvPr id="56" name="Группа 55"/>
              <p:cNvGrpSpPr/>
              <p:nvPr/>
            </p:nvGrpSpPr>
            <p:grpSpPr>
              <a:xfrm>
                <a:off x="6799811" y="739833"/>
                <a:ext cx="1239289" cy="755592"/>
                <a:chOff x="6799811" y="739833"/>
                <a:chExt cx="1239289" cy="755592"/>
              </a:xfrm>
            </p:grpSpPr>
            <p:sp>
              <p:nvSpPr>
                <p:cNvPr id="58" name="Овал 57"/>
                <p:cNvSpPr/>
                <p:nvPr/>
              </p:nvSpPr>
              <p:spPr>
                <a:xfrm>
                  <a:off x="7331825" y="739833"/>
                  <a:ext cx="216131" cy="2161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9" name="Прямая со стрелкой 58"/>
                <p:cNvCxnSpPr>
                  <a:stCxn id="58" idx="3"/>
                </p:cNvCxnSpPr>
                <p:nvPr/>
              </p:nvCxnSpPr>
              <p:spPr>
                <a:xfrm flipH="1">
                  <a:off x="6799811" y="924312"/>
                  <a:ext cx="563666" cy="53872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 стрелкой 59"/>
                <p:cNvCxnSpPr>
                  <a:stCxn id="58" idx="5"/>
                </p:cNvCxnSpPr>
                <p:nvPr/>
              </p:nvCxnSpPr>
              <p:spPr>
                <a:xfrm>
                  <a:off x="7516304" y="924312"/>
                  <a:ext cx="522796" cy="571113"/>
                </a:xfrm>
                <a:prstGeom prst="straightConnector1">
                  <a:avLst/>
                </a:prstGeom>
                <a:ln>
                  <a:solidFill>
                    <a:srgbClr val="2B4D89"/>
                  </a:solidFill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61" name="Прямоугольник 60"/>
                <p:cNvSpPr/>
                <p:nvPr/>
              </p:nvSpPr>
              <p:spPr>
                <a:xfrm>
                  <a:off x="7645058" y="879862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1600" b="1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  <a:endParaRPr lang="ru-RU" sz="16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57" name="Прямоугольник 56"/>
              <p:cNvSpPr/>
              <p:nvPr/>
            </p:nvSpPr>
            <p:spPr>
              <a:xfrm>
                <a:off x="6925892" y="858629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7476232" y="3856598"/>
              <a:ext cx="335753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>
                  <a:latin typeface="Arial Black" panose="020B0A04020102020204" pitchFamily="34" charset="0"/>
                </a:rPr>
                <a:t>О</a:t>
              </a:r>
              <a:endParaRPr lang="ru-RU" b="1" dirty="0" smtClean="0">
                <a:latin typeface="Arial Black" panose="020B0A04020102020204" pitchFamily="34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5827059" y="4715435"/>
            <a:ext cx="636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Решение:</a:t>
            </a:r>
          </a:p>
          <a:p>
            <a:r>
              <a:rPr lang="ru-RU" dirty="0" smtClean="0"/>
              <a:t>Построим достаточное количество «веток» и развесим буквы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421843" y="3155499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А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807610" y="3158094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В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9445610" y="2420151"/>
            <a:ext cx="959929" cy="755592"/>
            <a:chOff x="6799811" y="739833"/>
            <a:chExt cx="1239289" cy="755592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6799811" y="739833"/>
              <a:ext cx="1239289" cy="755592"/>
              <a:chOff x="6799811" y="739833"/>
              <a:chExt cx="1239289" cy="755592"/>
            </a:xfrm>
          </p:grpSpPr>
          <p:sp>
            <p:nvSpPr>
              <p:cNvPr id="69" name="Овал 68"/>
              <p:cNvSpPr/>
              <p:nvPr/>
            </p:nvSpPr>
            <p:spPr>
              <a:xfrm>
                <a:off x="7331825" y="739833"/>
                <a:ext cx="216131" cy="2161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0" name="Прямая со стрелкой 69"/>
              <p:cNvCxnSpPr>
                <a:stCxn id="69" idx="3"/>
              </p:cNvCxnSpPr>
              <p:nvPr/>
            </p:nvCxnSpPr>
            <p:spPr>
              <a:xfrm flipH="1">
                <a:off x="6799811" y="924312"/>
                <a:ext cx="563666" cy="538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 стрелкой 70"/>
              <p:cNvCxnSpPr>
                <a:stCxn id="69" idx="5"/>
              </p:cNvCxnSpPr>
              <p:nvPr/>
            </p:nvCxnSpPr>
            <p:spPr>
              <a:xfrm>
                <a:off x="7516304" y="924312"/>
                <a:ext cx="522796" cy="571113"/>
              </a:xfrm>
              <a:prstGeom prst="straightConnector1">
                <a:avLst/>
              </a:prstGeom>
              <a:ln>
                <a:solidFill>
                  <a:srgbClr val="2B4D89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72" name="Прямоугольник 71"/>
              <p:cNvSpPr/>
              <p:nvPr/>
            </p:nvSpPr>
            <p:spPr>
              <a:xfrm>
                <a:off x="7645058" y="8798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ru-RU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8" name="Прямоугольник 67"/>
            <p:cNvSpPr/>
            <p:nvPr/>
          </p:nvSpPr>
          <p:spPr>
            <a:xfrm>
              <a:off x="6925892" y="85862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0237662" y="3161455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Т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504994" y="3869373"/>
            <a:ext cx="3357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Ц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643" y="6176776"/>
            <a:ext cx="1061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Является ли очевидное развешивание букв верным? Возможно ветки нужно построить в другом месте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7059" y="5361766"/>
            <a:ext cx="606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Получаем</a:t>
            </a:r>
          </a:p>
          <a:p>
            <a:r>
              <a:rPr lang="ru-RU" dirty="0" smtClean="0"/>
              <a:t>3+3+3+4+2+3+3+2+3=26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59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65" grpId="0" animBg="1"/>
      <p:bldP spid="73" grpId="0" animBg="1"/>
      <p:bldP spid="74" grpId="0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1678</Words>
  <Application>Microsoft Office PowerPoint</Application>
  <PresentationFormat>Произвольный</PresentationFormat>
  <Paragraphs>320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Подготовка к ЕГЭ по информатике: Кодирование информации. Комбинаторика </vt:lpstr>
      <vt:lpstr>Кодирование</vt:lpstr>
      <vt:lpstr>Кодом называют правило отображения одного набора знаков в другом</vt:lpstr>
      <vt:lpstr>Длина кода  количество знаков, используемых для представления кодируемой информации.</vt:lpstr>
      <vt:lpstr>Условие Фано</vt:lpstr>
      <vt:lpstr>Задача 1 из демоверсии 2021</vt:lpstr>
      <vt:lpstr>Задача 2  ( Р-14, из файла ege4.doc сайт www.kpolyakov.spb.ru)</vt:lpstr>
      <vt:lpstr>Задача 2 ( Р-14, из файла ege4.doc сайт www.kpolyakov.spb.ru)</vt:lpstr>
      <vt:lpstr>Задача 3 (№152, из файла ege4.doc сайт www.kpolyakov.spb.ru)</vt:lpstr>
      <vt:lpstr>Задача 3 (№152, из файла ege4.doc сайт www.kpolyakov.spb.ru)</vt:lpstr>
      <vt:lpstr>Задача 4 (№36, из файла ege4.doc сайт www.kpolyakov.spb.ru)</vt:lpstr>
      <vt:lpstr>Задача 5 (№5552  с сайта https://inf-ege.sdamgia.ru)</vt:lpstr>
      <vt:lpstr>Задача 6 (№13459  с сайта https://inf-ege.sdamgia.ru)</vt:lpstr>
      <vt:lpstr>Задача 7 (№5308  с сайта https://inf-ege.sdamgia.ru)</vt:lpstr>
      <vt:lpstr>Задача 8 (№8658  с сайта https://inf-ege.sdamgia.ru)</vt:lpstr>
      <vt:lpstr>Задача 9 </vt:lpstr>
      <vt:lpstr>„Удача улыбается подготовленным!“  Артур Уэлсли Уэллингтон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ЕГЭ по информатике: Кодирование информации.</dc:title>
  <dc:creator>Павел</dc:creator>
  <cp:lastModifiedBy>user</cp:lastModifiedBy>
  <cp:revision>95</cp:revision>
  <cp:lastPrinted>2020-12-21T14:12:42Z</cp:lastPrinted>
  <dcterms:created xsi:type="dcterms:W3CDTF">2020-12-18T05:12:03Z</dcterms:created>
  <dcterms:modified xsi:type="dcterms:W3CDTF">2020-12-22T11:42:42Z</dcterms:modified>
</cp:coreProperties>
</file>