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80" r:id="rId5"/>
    <p:sldId id="281" r:id="rId6"/>
    <p:sldId id="282" r:id="rId7"/>
    <p:sldId id="262" r:id="rId8"/>
    <p:sldId id="263" r:id="rId9"/>
    <p:sldId id="264" r:id="rId10"/>
    <p:sldId id="279" r:id="rId11"/>
    <p:sldId id="269" r:id="rId12"/>
    <p:sldId id="265" r:id="rId13"/>
    <p:sldId id="283" r:id="rId14"/>
    <p:sldId id="284" r:id="rId15"/>
    <p:sldId id="285" r:id="rId16"/>
    <p:sldId id="270" r:id="rId17"/>
    <p:sldId id="276" r:id="rId18"/>
    <p:sldId id="277" r:id="rId19"/>
    <p:sldId id="278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1356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295E8BF-2F19-44AE-8D44-6BE3B0AF9BD4}" type="doc">
      <dgm:prSet loTypeId="urn:microsoft.com/office/officeart/2005/8/layout/default#1" loCatId="list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16235B78-B9AB-4851-854F-5DE15D329369}">
      <dgm:prSet phldrT="[Текст]"/>
      <dgm:spPr/>
      <dgm:t>
        <a:bodyPr/>
        <a:lstStyle/>
        <a:p>
          <a:r>
            <a:rPr lang="ru-RU" dirty="0"/>
            <a:t>Филиал 1</a:t>
          </a:r>
        </a:p>
        <a:p>
          <a:r>
            <a:rPr lang="ru-RU" dirty="0"/>
            <a:t>(название, девиз)</a:t>
          </a:r>
        </a:p>
      </dgm:t>
    </dgm:pt>
    <dgm:pt modelId="{71E7D60C-9E5B-4B23-9103-96CD83B46577}" type="parTrans" cxnId="{9FEC1CC7-6849-4822-A74A-AED99D723795}">
      <dgm:prSet/>
      <dgm:spPr/>
      <dgm:t>
        <a:bodyPr/>
        <a:lstStyle/>
        <a:p>
          <a:endParaRPr lang="ru-RU"/>
        </a:p>
      </dgm:t>
    </dgm:pt>
    <dgm:pt modelId="{959EC45A-7C5D-49BF-B398-43493BE179DC}" type="sibTrans" cxnId="{9FEC1CC7-6849-4822-A74A-AED99D723795}">
      <dgm:prSet/>
      <dgm:spPr/>
      <dgm:t>
        <a:bodyPr/>
        <a:lstStyle/>
        <a:p>
          <a:endParaRPr lang="ru-RU"/>
        </a:p>
      </dgm:t>
    </dgm:pt>
    <dgm:pt modelId="{28FD2FF1-C1AB-4497-B219-7D52226A18B7}">
      <dgm:prSet phldrT="[Текст]"/>
      <dgm:spPr/>
      <dgm:t>
        <a:bodyPr/>
        <a:lstStyle/>
        <a:p>
          <a:r>
            <a:rPr lang="ru-RU" dirty="0"/>
            <a:t>Филиал 2</a:t>
          </a:r>
        </a:p>
        <a:p>
          <a:r>
            <a:rPr lang="ru-RU" dirty="0"/>
            <a:t>(название, девиз)</a:t>
          </a:r>
        </a:p>
      </dgm:t>
    </dgm:pt>
    <dgm:pt modelId="{16F451E3-5FF5-4093-A332-9760840B5692}" type="parTrans" cxnId="{14CA4126-D601-4701-AE46-8C0B22B4D438}">
      <dgm:prSet/>
      <dgm:spPr/>
      <dgm:t>
        <a:bodyPr/>
        <a:lstStyle/>
        <a:p>
          <a:endParaRPr lang="ru-RU"/>
        </a:p>
      </dgm:t>
    </dgm:pt>
    <dgm:pt modelId="{93F33CC1-07A0-4C63-AEAD-4055AF7DDD30}" type="sibTrans" cxnId="{14CA4126-D601-4701-AE46-8C0B22B4D438}">
      <dgm:prSet/>
      <dgm:spPr/>
      <dgm:t>
        <a:bodyPr/>
        <a:lstStyle/>
        <a:p>
          <a:endParaRPr lang="ru-RU"/>
        </a:p>
      </dgm:t>
    </dgm:pt>
    <dgm:pt modelId="{15613AD0-0107-4EEB-A390-EA9F1792805A}">
      <dgm:prSet phldrT="[Текст]" custT="1"/>
      <dgm:spPr/>
      <dgm:t>
        <a:bodyPr/>
        <a:lstStyle/>
        <a:p>
          <a:pPr algn="ctr"/>
          <a:r>
            <a:rPr lang="ru-RU" sz="2400" dirty="0"/>
            <a:t>Сотрудники:</a:t>
          </a:r>
        </a:p>
        <a:p>
          <a:pPr algn="l"/>
          <a:r>
            <a:rPr lang="ru-RU" sz="2400" dirty="0"/>
            <a:t>- исполнительный директор филиала фирмы</a:t>
          </a:r>
        </a:p>
        <a:p>
          <a:pPr algn="l"/>
          <a:r>
            <a:rPr lang="ru-RU" sz="2400" dirty="0"/>
            <a:t>- финансовый аналитик</a:t>
          </a:r>
        </a:p>
        <a:p>
          <a:pPr algn="l"/>
          <a:r>
            <a:rPr lang="ru-RU" sz="2400" dirty="0"/>
            <a:t>- специалист отдела заработной платы</a:t>
          </a:r>
        </a:p>
        <a:p>
          <a:pPr algn="l"/>
          <a:r>
            <a:rPr lang="ru-RU" sz="2400" dirty="0"/>
            <a:t>- маркетолог - аналитик </a:t>
          </a:r>
        </a:p>
        <a:p>
          <a:pPr algn="l"/>
          <a:r>
            <a:rPr lang="ru-RU" sz="2400" dirty="0"/>
            <a:t>- риск – менеджер</a:t>
          </a:r>
        </a:p>
        <a:p>
          <a:pPr algn="l"/>
          <a:r>
            <a:rPr lang="ru-RU" sz="2400" dirty="0"/>
            <a:t>- менеджер по продажам</a:t>
          </a:r>
        </a:p>
      </dgm:t>
    </dgm:pt>
    <dgm:pt modelId="{226C092A-C885-4133-B3A9-B230B4AC5084}" type="parTrans" cxnId="{B6A1201E-8970-451E-B294-462343569EB7}">
      <dgm:prSet/>
      <dgm:spPr/>
      <dgm:t>
        <a:bodyPr/>
        <a:lstStyle/>
        <a:p>
          <a:endParaRPr lang="ru-RU"/>
        </a:p>
      </dgm:t>
    </dgm:pt>
    <dgm:pt modelId="{965EB5C1-BFCE-45B5-B0AC-4FD745E16039}" type="sibTrans" cxnId="{B6A1201E-8970-451E-B294-462343569EB7}">
      <dgm:prSet/>
      <dgm:spPr/>
      <dgm:t>
        <a:bodyPr/>
        <a:lstStyle/>
        <a:p>
          <a:endParaRPr lang="ru-RU"/>
        </a:p>
      </dgm:t>
    </dgm:pt>
    <dgm:pt modelId="{69617555-EF7B-4071-946C-52583B943971}" type="pres">
      <dgm:prSet presAssocID="{A295E8BF-2F19-44AE-8D44-6BE3B0AF9BD4}" presName="diagram" presStyleCnt="0">
        <dgm:presLayoutVars>
          <dgm:dir/>
          <dgm:resizeHandles val="exact"/>
        </dgm:presLayoutVars>
      </dgm:prSet>
      <dgm:spPr/>
    </dgm:pt>
    <dgm:pt modelId="{3561302C-F848-480F-8C03-4269B59E6B8A}" type="pres">
      <dgm:prSet presAssocID="{16235B78-B9AB-4851-854F-5DE15D329369}" presName="node" presStyleLbl="node1" presStyleIdx="0" presStyleCnt="3" custScaleX="89656" custScaleY="52837">
        <dgm:presLayoutVars>
          <dgm:bulletEnabled val="1"/>
        </dgm:presLayoutVars>
      </dgm:prSet>
      <dgm:spPr/>
    </dgm:pt>
    <dgm:pt modelId="{C3DEA7E8-E1BD-4466-BF85-2B46AD2046C6}" type="pres">
      <dgm:prSet presAssocID="{959EC45A-7C5D-49BF-B398-43493BE179DC}" presName="sibTrans" presStyleCnt="0"/>
      <dgm:spPr/>
    </dgm:pt>
    <dgm:pt modelId="{EC99FABE-A466-4DBA-A552-5FC25CB86932}" type="pres">
      <dgm:prSet presAssocID="{28FD2FF1-C1AB-4497-B219-7D52226A18B7}" presName="node" presStyleLbl="node1" presStyleIdx="1" presStyleCnt="3" custScaleX="87182" custScaleY="52837">
        <dgm:presLayoutVars>
          <dgm:bulletEnabled val="1"/>
        </dgm:presLayoutVars>
      </dgm:prSet>
      <dgm:spPr/>
    </dgm:pt>
    <dgm:pt modelId="{B6E5488E-5E23-4620-8307-46B7B0CE8987}" type="pres">
      <dgm:prSet presAssocID="{93F33CC1-07A0-4C63-AEAD-4055AF7DDD30}" presName="sibTrans" presStyleCnt="0"/>
      <dgm:spPr/>
    </dgm:pt>
    <dgm:pt modelId="{A7F77F38-3C54-4BF2-B7AA-C2699935735B}" type="pres">
      <dgm:prSet presAssocID="{15613AD0-0107-4EEB-A390-EA9F1792805A}" presName="node" presStyleLbl="node1" presStyleIdx="2" presStyleCnt="3" custScaleX="271658" custScaleY="182014">
        <dgm:presLayoutVars>
          <dgm:bulletEnabled val="1"/>
        </dgm:presLayoutVars>
      </dgm:prSet>
      <dgm:spPr/>
    </dgm:pt>
  </dgm:ptLst>
  <dgm:cxnLst>
    <dgm:cxn modelId="{B6A1201E-8970-451E-B294-462343569EB7}" srcId="{A295E8BF-2F19-44AE-8D44-6BE3B0AF9BD4}" destId="{15613AD0-0107-4EEB-A390-EA9F1792805A}" srcOrd="2" destOrd="0" parTransId="{226C092A-C885-4133-B3A9-B230B4AC5084}" sibTransId="{965EB5C1-BFCE-45B5-B0AC-4FD745E16039}"/>
    <dgm:cxn modelId="{14CA4126-D601-4701-AE46-8C0B22B4D438}" srcId="{A295E8BF-2F19-44AE-8D44-6BE3B0AF9BD4}" destId="{28FD2FF1-C1AB-4497-B219-7D52226A18B7}" srcOrd="1" destOrd="0" parTransId="{16F451E3-5FF5-4093-A332-9760840B5692}" sibTransId="{93F33CC1-07A0-4C63-AEAD-4055AF7DDD30}"/>
    <dgm:cxn modelId="{9ECB6331-6814-4222-8D49-4F6A95768255}" type="presOf" srcId="{15613AD0-0107-4EEB-A390-EA9F1792805A}" destId="{A7F77F38-3C54-4BF2-B7AA-C2699935735B}" srcOrd="0" destOrd="0" presId="urn:microsoft.com/office/officeart/2005/8/layout/default#1"/>
    <dgm:cxn modelId="{BAB3216A-DB82-4669-842A-B689CBFE66C1}" type="presOf" srcId="{28FD2FF1-C1AB-4497-B219-7D52226A18B7}" destId="{EC99FABE-A466-4DBA-A552-5FC25CB86932}" srcOrd="0" destOrd="0" presId="urn:microsoft.com/office/officeart/2005/8/layout/default#1"/>
    <dgm:cxn modelId="{2D9F4D4A-8678-4AD5-876B-AAF066C33992}" type="presOf" srcId="{16235B78-B9AB-4851-854F-5DE15D329369}" destId="{3561302C-F848-480F-8C03-4269B59E6B8A}" srcOrd="0" destOrd="0" presId="urn:microsoft.com/office/officeart/2005/8/layout/default#1"/>
    <dgm:cxn modelId="{9FEC1CC7-6849-4822-A74A-AED99D723795}" srcId="{A295E8BF-2F19-44AE-8D44-6BE3B0AF9BD4}" destId="{16235B78-B9AB-4851-854F-5DE15D329369}" srcOrd="0" destOrd="0" parTransId="{71E7D60C-9E5B-4B23-9103-96CD83B46577}" sibTransId="{959EC45A-7C5D-49BF-B398-43493BE179DC}"/>
    <dgm:cxn modelId="{A79464D4-E228-4604-B708-A23FB0087950}" type="presOf" srcId="{A295E8BF-2F19-44AE-8D44-6BE3B0AF9BD4}" destId="{69617555-EF7B-4071-946C-52583B943971}" srcOrd="0" destOrd="0" presId="urn:microsoft.com/office/officeart/2005/8/layout/default#1"/>
    <dgm:cxn modelId="{4E28EEBB-DAFD-4776-80DD-2351B44FE450}" type="presParOf" srcId="{69617555-EF7B-4071-946C-52583B943971}" destId="{3561302C-F848-480F-8C03-4269B59E6B8A}" srcOrd="0" destOrd="0" presId="urn:microsoft.com/office/officeart/2005/8/layout/default#1"/>
    <dgm:cxn modelId="{07E89732-3CFB-4F58-A9CF-26C94309E98A}" type="presParOf" srcId="{69617555-EF7B-4071-946C-52583B943971}" destId="{C3DEA7E8-E1BD-4466-BF85-2B46AD2046C6}" srcOrd="1" destOrd="0" presId="urn:microsoft.com/office/officeart/2005/8/layout/default#1"/>
    <dgm:cxn modelId="{245C9EB0-B033-4A6A-BD87-4CDE5534C7B0}" type="presParOf" srcId="{69617555-EF7B-4071-946C-52583B943971}" destId="{EC99FABE-A466-4DBA-A552-5FC25CB86932}" srcOrd="2" destOrd="0" presId="urn:microsoft.com/office/officeart/2005/8/layout/default#1"/>
    <dgm:cxn modelId="{A7426F10-1FD0-4D6D-BC83-B02BD561686E}" type="presParOf" srcId="{69617555-EF7B-4071-946C-52583B943971}" destId="{B6E5488E-5E23-4620-8307-46B7B0CE8987}" srcOrd="3" destOrd="0" presId="urn:microsoft.com/office/officeart/2005/8/layout/default#1"/>
    <dgm:cxn modelId="{89AF96C4-03B1-4670-848C-66D55F731402}" type="presParOf" srcId="{69617555-EF7B-4071-946C-52583B943971}" destId="{A7F77F38-3C54-4BF2-B7AA-C2699935735B}" srcOrd="4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61302C-F848-480F-8C03-4269B59E6B8A}">
      <dsp:nvSpPr>
        <dsp:cNvPr id="0" name=""/>
        <dsp:cNvSpPr/>
      </dsp:nvSpPr>
      <dsp:spPr>
        <a:xfrm>
          <a:off x="1296137" y="114885"/>
          <a:ext cx="2729750" cy="96523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dirty="0"/>
            <a:t>Филиал 1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dirty="0"/>
            <a:t>(название, девиз)</a:t>
          </a:r>
        </a:p>
      </dsp:txBody>
      <dsp:txXfrm>
        <a:off x="1296137" y="114885"/>
        <a:ext cx="2729750" cy="965234"/>
      </dsp:txXfrm>
    </dsp:sp>
    <dsp:sp modelId="{EC99FABE-A466-4DBA-A552-5FC25CB86932}">
      <dsp:nvSpPr>
        <dsp:cNvPr id="0" name=""/>
        <dsp:cNvSpPr/>
      </dsp:nvSpPr>
      <dsp:spPr>
        <a:xfrm>
          <a:off x="4330357" y="114885"/>
          <a:ext cx="2654424" cy="965234"/>
        </a:xfrm>
        <a:prstGeom prst="rect">
          <a:avLst/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tint val="50000"/>
                <a:satMod val="300000"/>
              </a:schemeClr>
            </a:gs>
            <a:gs pos="35000">
              <a:schemeClr val="accent2">
                <a:hueOff val="2340759"/>
                <a:satOff val="-2919"/>
                <a:lumOff val="686"/>
                <a:alphaOff val="0"/>
                <a:tint val="37000"/>
                <a:satMod val="30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dirty="0"/>
            <a:t>Филиал 2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dirty="0"/>
            <a:t>(название, девиз)</a:t>
          </a:r>
        </a:p>
      </dsp:txBody>
      <dsp:txXfrm>
        <a:off x="4330357" y="114885"/>
        <a:ext cx="2654424" cy="965234"/>
      </dsp:txXfrm>
    </dsp:sp>
    <dsp:sp modelId="{A7F77F38-3C54-4BF2-B7AA-C2699935735B}">
      <dsp:nvSpPr>
        <dsp:cNvPr id="0" name=""/>
        <dsp:cNvSpPr/>
      </dsp:nvSpPr>
      <dsp:spPr>
        <a:xfrm>
          <a:off x="4882" y="1384589"/>
          <a:ext cx="8271154" cy="3325061"/>
        </a:xfrm>
        <a:prstGeom prst="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50000"/>
                <a:satMod val="300000"/>
              </a:schemeClr>
            </a:gs>
            <a:gs pos="35000">
              <a:schemeClr val="accent2">
                <a:hueOff val="4681519"/>
                <a:satOff val="-5839"/>
                <a:lumOff val="1373"/>
                <a:alphaOff val="0"/>
                <a:tint val="37000"/>
                <a:satMod val="30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Сотрудники: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- исполнительный директор филиала фирмы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- финансовый аналитик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- специалист отдела заработной платы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- маркетолог - аналитик 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- риск – менеджер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- менеджер по продажам</a:t>
          </a:r>
        </a:p>
      </dsp:txBody>
      <dsp:txXfrm>
        <a:off x="4882" y="1384589"/>
        <a:ext cx="8271154" cy="33250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56197-0152-426E-830A-73F8F1C70C13}" type="datetimeFigureOut">
              <a:rPr lang="ru-RU" smtClean="0"/>
              <a:pPr/>
              <a:t>05.04.2021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886C4-B7EB-4BAF-AAC9-B324AC792C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56197-0152-426E-830A-73F8F1C70C13}" type="datetimeFigureOut">
              <a:rPr lang="ru-RU" smtClean="0"/>
              <a:pPr/>
              <a:t>05.04.2021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886C4-B7EB-4BAF-AAC9-B324AC792C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56197-0152-426E-830A-73F8F1C70C13}" type="datetimeFigureOut">
              <a:rPr lang="ru-RU" smtClean="0"/>
              <a:pPr/>
              <a:t>05.04.2021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886C4-B7EB-4BAF-AAC9-B324AC792C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56197-0152-426E-830A-73F8F1C70C13}" type="datetimeFigureOut">
              <a:rPr lang="ru-RU" smtClean="0"/>
              <a:pPr/>
              <a:t>05.04.2021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886C4-B7EB-4BAF-AAC9-B324AC792C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56197-0152-426E-830A-73F8F1C70C13}" type="datetimeFigureOut">
              <a:rPr lang="ru-RU" smtClean="0"/>
              <a:pPr/>
              <a:t>05.04.2021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886C4-B7EB-4BAF-AAC9-B324AC792C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56197-0152-426E-830A-73F8F1C70C13}" type="datetimeFigureOut">
              <a:rPr lang="ru-RU" smtClean="0"/>
              <a:pPr/>
              <a:t>05.04.2021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886C4-B7EB-4BAF-AAC9-B324AC792C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56197-0152-426E-830A-73F8F1C70C13}" type="datetimeFigureOut">
              <a:rPr lang="ru-RU" smtClean="0"/>
              <a:pPr/>
              <a:t>05.04.2021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886C4-B7EB-4BAF-AAC9-B324AC792C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56197-0152-426E-830A-73F8F1C70C13}" type="datetimeFigureOut">
              <a:rPr lang="ru-RU" smtClean="0"/>
              <a:pPr/>
              <a:t>05.04.2021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886C4-B7EB-4BAF-AAC9-B324AC792C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56197-0152-426E-830A-73F8F1C70C13}" type="datetimeFigureOut">
              <a:rPr lang="ru-RU" smtClean="0"/>
              <a:pPr/>
              <a:t>05.04.2021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886C4-B7EB-4BAF-AAC9-B324AC792C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56197-0152-426E-830A-73F8F1C70C13}" type="datetimeFigureOut">
              <a:rPr lang="ru-RU" smtClean="0"/>
              <a:pPr/>
              <a:t>05.04.2021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886C4-B7EB-4BAF-AAC9-B324AC792C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56197-0152-426E-830A-73F8F1C70C13}" type="datetimeFigureOut">
              <a:rPr lang="ru-RU" smtClean="0"/>
              <a:pPr/>
              <a:t>05.04.2021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886C4-B7EB-4BAF-AAC9-B324AC792C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F56197-0152-426E-830A-73F8F1C70C13}" type="datetimeFigureOut">
              <a:rPr lang="ru-RU" smtClean="0"/>
              <a:pPr/>
              <a:t>05.04.2021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4886C4-B7EB-4BAF-AAC9-B324AC792CE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proforietator.ru/" TargetMode="External"/><Relationship Id="rId2" Type="http://schemas.openxmlformats.org/officeDocument/2006/relationships/hyperlink" Target="http://school-collection.edu.ru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Учебное занятие по информатике</a:t>
            </a:r>
            <a:br>
              <a:rPr lang="ru-RU" b="1" dirty="0"/>
            </a:br>
            <a:r>
              <a:rPr lang="ru-RU" b="1" dirty="0"/>
              <a:t>в 9 классе по теме «Обработка числовой информации </a:t>
            </a:r>
            <a:br>
              <a:rPr lang="ru-RU" dirty="0"/>
            </a:br>
            <a:r>
              <a:rPr lang="ru-RU" b="1" dirty="0"/>
              <a:t>в электронных таблицах»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39752" y="4581127"/>
            <a:ext cx="6480720" cy="1470025"/>
          </a:xfrm>
        </p:spPr>
        <p:txBody>
          <a:bodyPr>
            <a:normAutofit/>
          </a:bodyPr>
          <a:lstStyle/>
          <a:p>
            <a:pPr algn="l"/>
            <a:r>
              <a:rPr lang="ru-RU" sz="2400" dirty="0">
                <a:solidFill>
                  <a:schemeClr val="tx1"/>
                </a:solidFill>
              </a:rPr>
              <a:t>Исупова Ю.С., учитель информатики первой категории МАОУ «СОШ № 84 г. Челябинска»</a:t>
            </a:r>
          </a:p>
        </p:txBody>
      </p:sp>
    </p:spTree>
    <p:extLst>
      <p:ext uri="{BB962C8B-B14F-4D97-AF65-F5344CB8AC3E}">
        <p14:creationId xmlns:p14="http://schemas.microsoft.com/office/powerpoint/2010/main" val="6858606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4000" b="1" dirty="0"/>
              <a:t>Критерии оценки конкурсных испытаний  «Лучший филиал фирмы»</a:t>
            </a:r>
            <a:r>
              <a:rPr lang="ru-RU" b="1" dirty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r>
              <a:rPr lang="ru-RU" dirty="0"/>
              <a:t>правильность выполнения поставленных задач </a:t>
            </a:r>
          </a:p>
          <a:p>
            <a:r>
              <a:rPr lang="ru-RU" dirty="0"/>
              <a:t>слаженность командной работы </a:t>
            </a:r>
          </a:p>
          <a:p>
            <a:r>
              <a:rPr lang="ru-RU" dirty="0"/>
              <a:t>время выполнения заданий </a:t>
            </a:r>
          </a:p>
          <a:p>
            <a:r>
              <a:rPr lang="ru-RU" dirty="0"/>
              <a:t>представление результатов групповой работы </a:t>
            </a:r>
          </a:p>
        </p:txBody>
      </p:sp>
    </p:spTree>
    <p:extLst>
      <p:ext uri="{BB962C8B-B14F-4D97-AF65-F5344CB8AC3E}">
        <p14:creationId xmlns:p14="http://schemas.microsoft.com/office/powerpoint/2010/main" val="9948149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457200" y="548680"/>
            <a:ext cx="4038600" cy="5577483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/>
              <a:t>Закупка бытовой техники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4648200" y="476672"/>
            <a:ext cx="4038600" cy="5649491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/>
              <a:t>Продажа бытовой техники</a:t>
            </a:r>
          </a:p>
          <a:p>
            <a:pPr marL="0" indent="0" algn="ctr">
              <a:buNone/>
            </a:pPr>
            <a:endParaRPr lang="ru-RU" b="1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20262" r="55473" b="16633"/>
          <a:stretch/>
        </p:blipFill>
        <p:spPr bwMode="auto">
          <a:xfrm>
            <a:off x="225411" y="1628801"/>
            <a:ext cx="3996997" cy="4248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867" r="47883" b="16532"/>
          <a:stretch/>
        </p:blipFill>
        <p:spPr bwMode="auto">
          <a:xfrm>
            <a:off x="4499992" y="1644825"/>
            <a:ext cx="4427722" cy="4147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073525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Конкурсные задания для сотрудников филиалов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1557766"/>
              </p:ext>
            </p:extLst>
          </p:nvPr>
        </p:nvGraphicFramePr>
        <p:xfrm>
          <a:off x="428596" y="1428736"/>
          <a:ext cx="8391876" cy="5275821"/>
        </p:xfrm>
        <a:graphic>
          <a:graphicData uri="http://schemas.openxmlformats.org/drawingml/2006/table">
            <a:tbl>
              <a:tblPr firstRow="1" firstCol="1" bandRow="1">
                <a:tableStyleId>{10A1B5D5-9B99-4C35-A422-299274C87663}</a:tableStyleId>
              </a:tblPr>
              <a:tblGrid>
                <a:gridCol w="19481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437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196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Название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профессии</a:t>
                      </a:r>
                      <a:endParaRPr lang="ru-RU" sz="2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Аннотация</a:t>
                      </a:r>
                      <a:endParaRPr lang="ru-RU" sz="2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211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</a:rPr>
                        <a:t>Риск –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</a:rPr>
                        <a:t>менеджер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В его задачи входит составление стратегии, позволяющей сохранить доходность и эффективность бизнес-процессов в любых ситуациях</a:t>
                      </a:r>
                      <a:endParaRPr lang="ru-RU" sz="2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256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</a:rPr>
                        <a:t>Маркетолог - аналитик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В его задачи входит сбор и анализ информации о рынке товаров и услуг, конкурентах и поведении потребителей, успешности маркетинговой стратегии компании-заказчика</a:t>
                      </a:r>
                      <a:endParaRPr lang="ru-RU" sz="2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63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</a:rPr>
                        <a:t>Менеджер по продажам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В его задачи входит составление электронного прайс-листа и расчет объема продаж за неделю</a:t>
                      </a:r>
                      <a:endParaRPr lang="ru-RU" sz="2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19641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107157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Конкурсные задания для сотрудников филиалов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8970504"/>
              </p:ext>
            </p:extLst>
          </p:nvPr>
        </p:nvGraphicFramePr>
        <p:xfrm>
          <a:off x="71405" y="1357298"/>
          <a:ext cx="8749066" cy="5240054"/>
        </p:xfrm>
        <a:graphic>
          <a:graphicData uri="http://schemas.openxmlformats.org/drawingml/2006/table">
            <a:tbl>
              <a:tblPr firstRow="1" firstCol="1" bandRow="1">
                <a:tableStyleId>{10A1B5D5-9B99-4C35-A422-299274C87663}</a:tableStyleId>
              </a:tblPr>
              <a:tblGrid>
                <a:gridCol w="22173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317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282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300" dirty="0">
                          <a:effectLst/>
                        </a:rPr>
                        <a:t>Название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300" dirty="0">
                          <a:effectLst/>
                        </a:rPr>
                        <a:t>профессии</a:t>
                      </a:r>
                      <a:endParaRPr lang="ru-RU" sz="23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300" dirty="0">
                          <a:effectLst/>
                        </a:rPr>
                        <a:t>Аннотация</a:t>
                      </a:r>
                      <a:endParaRPr lang="ru-RU" sz="23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850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Специалист отдела заработной платы</a:t>
                      </a:r>
                      <a:endParaRPr lang="ru-RU" sz="2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В его задачи входит работа по организации, нормированию и оплате труда работников фирмы, а также решение организационно-штатных вопросов</a:t>
                      </a:r>
                      <a:endParaRPr lang="ru-RU" sz="2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384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Финансовый аналитик</a:t>
                      </a:r>
                      <a:endParaRPr lang="ru-RU" sz="2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В его задачи входит анализ финансовых активов, определение инвестиционных характеристик объекта и будущих наиболее выгодных для фирмы путей развития</a:t>
                      </a:r>
                      <a:endParaRPr lang="ru-RU" sz="2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883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100" dirty="0">
                          <a:effectLst/>
                        </a:rPr>
                        <a:t>Исполнительный директор</a:t>
                      </a:r>
                      <a:endParaRPr lang="ru-RU" sz="2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В его задачи входит управление филиалом фирмы, организация профессиональной деятельности специалистов, распределение чистой прибыли</a:t>
                      </a:r>
                      <a:endParaRPr lang="ru-RU" sz="2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83634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Конкурсные задания для сотрудников филиалов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4590010"/>
              </p:ext>
            </p:extLst>
          </p:nvPr>
        </p:nvGraphicFramePr>
        <p:xfrm>
          <a:off x="357158" y="1500175"/>
          <a:ext cx="8535322" cy="5183314"/>
        </p:xfrm>
        <a:graphic>
          <a:graphicData uri="http://schemas.openxmlformats.org/drawingml/2006/table">
            <a:tbl>
              <a:tblPr firstRow="1" firstCol="1" bandRow="1">
                <a:tableStyleId>{10A1B5D5-9B99-4C35-A422-299274C87663}</a:tableStyleId>
              </a:tblPr>
              <a:tblGrid>
                <a:gridCol w="18395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958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9174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Название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профессии</a:t>
                      </a:r>
                      <a:endParaRPr lang="ru-RU" sz="24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Аннотация</a:t>
                      </a:r>
                      <a:endParaRPr lang="ru-RU" sz="24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95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Риск –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менеджер</a:t>
                      </a:r>
                      <a:endParaRPr lang="ru-RU" sz="22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1.Составьте электронный прайс-лист, в котором должен быть предусмотрен ввод курса доллара и отражены следующие параметры: наименование, закупочная цена (у.е.), продажная стоимость (у.е.), продажная стоимость (руб.)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ru-RU" sz="2400" dirty="0">
                          <a:effectLst/>
                        </a:rPr>
                        <a:t>2. Используя заполненную таблицу 2 «Продажа бытовой техники, постройте диаграмму продаж за неделю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3. Запишите на доске объем продаж за неделю (количество проданных единиц товара за неделю)</a:t>
                      </a:r>
                      <a:endParaRPr lang="ru-RU" sz="24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57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Маркетолог - аналитик</a:t>
                      </a:r>
                      <a:endParaRPr lang="ru-RU" sz="22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764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Менеджер по продажам</a:t>
                      </a:r>
                      <a:endParaRPr lang="ru-RU" sz="22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63834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000132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Конкурсные задания для сотрудников филиалов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0456097"/>
              </p:ext>
            </p:extLst>
          </p:nvPr>
        </p:nvGraphicFramePr>
        <p:xfrm>
          <a:off x="214282" y="1285860"/>
          <a:ext cx="8715436" cy="5481674"/>
        </p:xfrm>
        <a:graphic>
          <a:graphicData uri="http://schemas.openxmlformats.org/drawingml/2006/table">
            <a:tbl>
              <a:tblPr firstRow="1" firstCol="1" bandRow="1">
                <a:tableStyleId>{10A1B5D5-9B99-4C35-A422-299274C87663}</a:tableStyleId>
              </a:tblPr>
              <a:tblGrid>
                <a:gridCol w="20857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296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174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Название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профессии</a:t>
                      </a:r>
                      <a:endParaRPr lang="ru-RU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Аннотация</a:t>
                      </a:r>
                      <a:endParaRPr lang="ru-RU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400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Специалист отдела заработной платы</a:t>
                      </a:r>
                      <a:endParaRPr lang="ru-RU" sz="2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kern="1200" dirty="0">
                          <a:effectLst/>
                        </a:rPr>
                        <a:t>1. Создайте расчетную ведомость сотрудников вашего филиала: фамилия, имя, оклад, региональный коэффициент (13%), премия, налоги (13%), всего к выдаче </a:t>
                      </a:r>
                    </a:p>
                    <a:p>
                      <a:r>
                        <a:rPr lang="ru-RU" sz="1800" kern="1200" dirty="0">
                          <a:effectLst/>
                        </a:rPr>
                        <a:t>2. Вычислите фонд оплаты труда</a:t>
                      </a:r>
                    </a:p>
                    <a:p>
                      <a:r>
                        <a:rPr lang="ru-RU" sz="1800" kern="1200" dirty="0">
                          <a:effectLst/>
                        </a:rPr>
                        <a:t>3. Запишите на доске сумму фонда оплаты труда</a:t>
                      </a:r>
                      <a:endParaRPr lang="ru-RU" sz="1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205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Финансовый аналитик</a:t>
                      </a:r>
                      <a:endParaRPr lang="ru-RU" sz="2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kern="1200" dirty="0">
                          <a:effectLst/>
                        </a:rPr>
                        <a:t>1. Рассчитайте прибыль от продажи бытовой техники при продажной стоимости выше закупочной на 28 %: наименование, количество проданных единиц, закупочная цена, продажная стоимость, прибыль от продаж </a:t>
                      </a:r>
                    </a:p>
                    <a:p>
                      <a:r>
                        <a:rPr lang="ru-RU" sz="1800" kern="1200" dirty="0">
                          <a:effectLst/>
                        </a:rPr>
                        <a:t>2. Найдите общую прибыль от продажи всей бытовой техники и запишите ее на доске</a:t>
                      </a:r>
                      <a:endParaRPr lang="ru-RU" sz="1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037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Исполнительный директор</a:t>
                      </a:r>
                      <a:endParaRPr lang="ru-RU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700" kern="1200" dirty="0">
                          <a:effectLst/>
                        </a:rPr>
                        <a:t>1. Определите «Чистую прибыль» филиала по формуле: «Прибыль от продаж» - «Затраты на приобретение» - «Фонд заработной платы» и запишите ее на доске</a:t>
                      </a:r>
                    </a:p>
                    <a:p>
                      <a:r>
                        <a:rPr lang="ru-RU" sz="1700" kern="1200" dirty="0">
                          <a:effectLst/>
                        </a:rPr>
                        <a:t>3. Составьте таблицу распределения чистой прибыли филиала</a:t>
                      </a:r>
                      <a:r>
                        <a:rPr lang="ru-RU" sz="1700" kern="1200" baseline="0" dirty="0">
                          <a:effectLst/>
                        </a:rPr>
                        <a:t> по определенным статьям</a:t>
                      </a:r>
                      <a:endParaRPr lang="ru-RU" sz="17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06415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Финансовая деятельность фирмы по продаже бытовой техники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5306531"/>
              </p:ext>
            </p:extLst>
          </p:nvPr>
        </p:nvGraphicFramePr>
        <p:xfrm>
          <a:off x="899590" y="1988837"/>
          <a:ext cx="7848873" cy="338437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563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42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640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</a:rPr>
                        <a:t>Показатели</a:t>
                      </a:r>
                      <a:endParaRPr lang="ru-RU" sz="2000" dirty="0">
                        <a:solidFill>
                          <a:schemeClr val="tx2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</a:rPr>
                        <a:t>Филиал 1</a:t>
                      </a:r>
                      <a:endParaRPr lang="ru-RU" sz="2000" dirty="0">
                        <a:solidFill>
                          <a:schemeClr val="tx2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2"/>
                          </a:solidFill>
                          <a:effectLst/>
                        </a:rPr>
                        <a:t>Филиал 2</a:t>
                      </a:r>
                      <a:endParaRPr lang="ru-RU" sz="2000">
                        <a:solidFill>
                          <a:schemeClr val="tx2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406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</a:rPr>
                        <a:t>Объем продаж за неделю</a:t>
                      </a:r>
                      <a:endParaRPr lang="ru-RU" sz="2000" dirty="0">
                        <a:solidFill>
                          <a:schemeClr val="tx2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  <a:endParaRPr lang="ru-RU" sz="2000" dirty="0">
                        <a:solidFill>
                          <a:schemeClr val="tx2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  <a:endParaRPr lang="ru-RU" sz="2000">
                        <a:solidFill>
                          <a:schemeClr val="tx2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406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</a:rPr>
                        <a:t>Затраты на приобретение</a:t>
                      </a:r>
                      <a:endParaRPr lang="ru-RU" sz="2000" dirty="0">
                        <a:solidFill>
                          <a:schemeClr val="tx2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  <a:endParaRPr lang="ru-RU" sz="2000" dirty="0">
                        <a:solidFill>
                          <a:schemeClr val="tx2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  <a:endParaRPr lang="ru-RU" sz="2000" dirty="0">
                        <a:solidFill>
                          <a:schemeClr val="tx2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406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</a:rPr>
                        <a:t>Прибыль от продаж</a:t>
                      </a:r>
                      <a:endParaRPr lang="ru-RU" sz="2000" dirty="0">
                        <a:solidFill>
                          <a:schemeClr val="tx2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  <a:endParaRPr lang="ru-RU" sz="2000" dirty="0">
                        <a:solidFill>
                          <a:schemeClr val="tx2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  <a:endParaRPr lang="ru-RU" sz="2000" dirty="0">
                        <a:solidFill>
                          <a:schemeClr val="tx2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406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</a:rPr>
                        <a:t>Фонд заработной платы</a:t>
                      </a:r>
                      <a:endParaRPr lang="ru-RU" sz="2000" dirty="0">
                        <a:solidFill>
                          <a:schemeClr val="tx2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  <a:endParaRPr lang="ru-RU" sz="2000" dirty="0">
                        <a:solidFill>
                          <a:schemeClr val="tx2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  <a:endParaRPr lang="ru-RU" sz="2000" dirty="0">
                        <a:solidFill>
                          <a:schemeClr val="tx2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406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</a:rPr>
                        <a:t>Чистая прибыль</a:t>
                      </a:r>
                      <a:endParaRPr lang="ru-RU" sz="2000" dirty="0">
                        <a:solidFill>
                          <a:schemeClr val="tx2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  <a:endParaRPr lang="ru-RU" sz="2000" dirty="0">
                        <a:solidFill>
                          <a:schemeClr val="tx2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  <a:endParaRPr lang="ru-RU" sz="2000" dirty="0">
                        <a:solidFill>
                          <a:schemeClr val="tx2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5" name="Объект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425306531"/>
              </p:ext>
            </p:extLst>
          </p:nvPr>
        </p:nvGraphicFramePr>
        <p:xfrm>
          <a:off x="571472" y="2000240"/>
          <a:ext cx="8277502" cy="3384378"/>
        </p:xfrm>
        <a:graphic>
          <a:graphicData uri="http://schemas.openxmlformats.org/drawingml/2006/table">
            <a:tbl>
              <a:tblPr firstRow="1" firstCol="1" bandRow="1">
                <a:tableStyleId>{10A1B5D5-9B99-4C35-A422-299274C87663}</a:tableStyleId>
              </a:tblPr>
              <a:tblGrid>
                <a:gridCol w="36451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22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300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640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Показатели</a:t>
                      </a:r>
                      <a:endParaRPr lang="ru-RU" sz="2000" dirty="0">
                        <a:solidFill>
                          <a:schemeClr val="tx2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Филиал 1</a:t>
                      </a:r>
                      <a:endParaRPr lang="ru-RU" sz="2000" dirty="0">
                        <a:solidFill>
                          <a:schemeClr val="tx2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Филиал 2</a:t>
                      </a:r>
                      <a:endParaRPr lang="ru-RU" sz="2000">
                        <a:solidFill>
                          <a:schemeClr val="tx2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406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Объем продаж за неделю</a:t>
                      </a:r>
                      <a:endParaRPr lang="ru-RU" sz="2400" dirty="0">
                        <a:solidFill>
                          <a:schemeClr val="tx2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solidFill>
                          <a:schemeClr val="tx2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2000">
                        <a:solidFill>
                          <a:schemeClr val="tx2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406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Затраты на приобретение</a:t>
                      </a:r>
                      <a:endParaRPr lang="ru-RU" sz="2400" dirty="0">
                        <a:solidFill>
                          <a:schemeClr val="tx2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solidFill>
                          <a:schemeClr val="tx2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solidFill>
                          <a:schemeClr val="tx2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406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Прибыль от продаж</a:t>
                      </a:r>
                      <a:endParaRPr lang="ru-RU" sz="2400" dirty="0">
                        <a:solidFill>
                          <a:schemeClr val="tx2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solidFill>
                          <a:schemeClr val="tx2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solidFill>
                          <a:schemeClr val="tx2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406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Фонд заработной платы</a:t>
                      </a:r>
                      <a:endParaRPr lang="ru-RU" sz="2400" dirty="0">
                        <a:solidFill>
                          <a:schemeClr val="tx2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solidFill>
                          <a:schemeClr val="tx2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solidFill>
                          <a:schemeClr val="tx2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406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Чистая прибыль</a:t>
                      </a:r>
                      <a:endParaRPr lang="ru-RU" sz="2400" dirty="0">
                        <a:solidFill>
                          <a:schemeClr val="tx2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solidFill>
                          <a:schemeClr val="tx2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solidFill>
                          <a:schemeClr val="tx2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64694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260649"/>
            <a:ext cx="7772400" cy="1008112"/>
          </a:xfrm>
        </p:spPr>
        <p:txBody>
          <a:bodyPr/>
          <a:lstStyle/>
          <a:p>
            <a:r>
              <a:rPr lang="ru-RU" b="1" dirty="0"/>
              <a:t>Отчет о проделанной работе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1142984"/>
            <a:ext cx="8352928" cy="4950312"/>
          </a:xfrm>
        </p:spPr>
        <p:txBody>
          <a:bodyPr>
            <a:no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ru-RU" sz="2400" dirty="0">
                <a:solidFill>
                  <a:schemeClr val="tx1"/>
                </a:solidFill>
              </a:rPr>
              <a:t>Каков был ваш стартовый капитал? 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400" dirty="0">
                <a:solidFill>
                  <a:schemeClr val="tx1"/>
                </a:solidFill>
              </a:rPr>
              <a:t>Какую сумму вы потратили на приобретение товаров? 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400" dirty="0">
                <a:solidFill>
                  <a:schemeClr val="tx1"/>
                </a:solidFill>
              </a:rPr>
              <a:t>Какую прибыль от продаж получил ваш филиал?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400" dirty="0">
                <a:solidFill>
                  <a:schemeClr val="tx1"/>
                </a:solidFill>
              </a:rPr>
              <a:t>Какую чистую прибыль получил ваш филиал и из чего она состоит? 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400" dirty="0">
                <a:solidFill>
                  <a:schemeClr val="tx1"/>
                </a:solidFill>
              </a:rPr>
              <a:t>Как вы распределили чистую прибыль? 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400" dirty="0">
                <a:solidFill>
                  <a:schemeClr val="tx1"/>
                </a:solidFill>
              </a:rPr>
              <a:t>Оцените работу вашей команды:</a:t>
            </a:r>
          </a:p>
          <a:p>
            <a:pPr marL="342900" indent="-342900" algn="just">
              <a:buFontTx/>
              <a:buChar char="-"/>
            </a:pPr>
            <a:r>
              <a:rPr lang="ru-RU" sz="2400" dirty="0">
                <a:solidFill>
                  <a:schemeClr val="tx1"/>
                </a:solidFill>
              </a:rPr>
              <a:t>Насколько эффективно специалисты выполнили поставленные задачи и свои профессиональные роли? </a:t>
            </a:r>
          </a:p>
          <a:p>
            <a:pPr marL="342900" indent="-342900" algn="just">
              <a:buFontTx/>
              <a:buChar char="-"/>
            </a:pPr>
            <a:r>
              <a:rPr lang="ru-RU" sz="2400" dirty="0">
                <a:solidFill>
                  <a:schemeClr val="tx1"/>
                </a:solidFill>
              </a:rPr>
              <a:t>Была ли в вашей команде </a:t>
            </a:r>
            <a:r>
              <a:rPr lang="ru-RU" sz="2400" dirty="0" err="1">
                <a:solidFill>
                  <a:schemeClr val="tx1"/>
                </a:solidFill>
              </a:rPr>
              <a:t>взаимоподдержка</a:t>
            </a:r>
            <a:r>
              <a:rPr lang="ru-RU" sz="2400" dirty="0">
                <a:solidFill>
                  <a:schemeClr val="tx1"/>
                </a:solidFill>
              </a:rPr>
              <a:t> и взаимопомощь?</a:t>
            </a:r>
          </a:p>
        </p:txBody>
      </p:sp>
    </p:spTree>
    <p:extLst>
      <p:ext uri="{BB962C8B-B14F-4D97-AF65-F5344CB8AC3E}">
        <p14:creationId xmlns:p14="http://schemas.microsoft.com/office/powerpoint/2010/main" val="26416221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199" y="116632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Отчет о проделанной работе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BA717D52-8ED9-4A58-A2B6-77795C8ACDE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33" b="3850"/>
          <a:stretch/>
        </p:blipFill>
        <p:spPr>
          <a:xfrm rot="10800000">
            <a:off x="179512" y="980726"/>
            <a:ext cx="5130361" cy="3429001"/>
          </a:xfr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62F59D1B-66FF-4204-8DC4-6ACE13D44C7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75" t="6951" r="5000" b="5900"/>
          <a:stretch/>
        </p:blipFill>
        <p:spPr>
          <a:xfrm rot="10800000">
            <a:off x="4571998" y="3312343"/>
            <a:ext cx="4395835" cy="3429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90065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Подведение итогов учебного занятия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/>
              <a:t>1. Какие возможности электронных таблиц вы сегодня использовали при выполнении заданий? </a:t>
            </a:r>
          </a:p>
          <a:p>
            <a:pPr marL="0" indent="0" algn="just">
              <a:buNone/>
            </a:pPr>
            <a:r>
              <a:rPr lang="ru-RU" dirty="0"/>
              <a:t>2. В каких профессиях могут пригодиться навыки работы в электронных таблицах?</a:t>
            </a:r>
          </a:p>
        </p:txBody>
      </p:sp>
    </p:spTree>
    <p:extLst>
      <p:ext uri="{BB962C8B-B14F-4D97-AF65-F5344CB8AC3E}">
        <p14:creationId xmlns:p14="http://schemas.microsoft.com/office/powerpoint/2010/main" val="2513719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 algn="just"/>
            <a:r>
              <a:rPr lang="ru-RU" b="1" dirty="0"/>
              <a:t>Тип </a:t>
            </a:r>
            <a:r>
              <a:rPr lang="ru-RU" dirty="0"/>
              <a:t>учебного занятия – урок по обобщению и систематизации усвоенного учебного материала</a:t>
            </a:r>
          </a:p>
          <a:p>
            <a:pPr algn="just"/>
            <a:r>
              <a:rPr lang="ru-RU" b="1" dirty="0"/>
              <a:t>Цель </a:t>
            </a:r>
            <a:r>
              <a:rPr lang="ru-RU" dirty="0"/>
              <a:t>учебного занятия – обобщить и систематизировать усвоенный учащимися учебный материал по теме «Обработка числовой информации в электронных таблицах»</a:t>
            </a:r>
          </a:p>
          <a:p>
            <a:pPr algn="just"/>
            <a:r>
              <a:rPr lang="ru-RU" b="1" dirty="0"/>
              <a:t>Форма (вид) </a:t>
            </a:r>
            <a:r>
              <a:rPr lang="ru-RU" dirty="0"/>
              <a:t>учебного занятия – деловая игра</a:t>
            </a:r>
          </a:p>
        </p:txBody>
      </p:sp>
    </p:spTree>
    <p:extLst>
      <p:ext uri="{BB962C8B-B14F-4D97-AF65-F5344CB8AC3E}">
        <p14:creationId xmlns:p14="http://schemas.microsoft.com/office/powerpoint/2010/main" val="30057232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Задачи учебного занятия – достижение образовательных результатов: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/>
              <a:t>- </a:t>
            </a:r>
            <a:r>
              <a:rPr lang="ru-RU" b="1" i="1" dirty="0"/>
              <a:t>личностный результат</a:t>
            </a:r>
            <a:r>
              <a:rPr lang="ru-RU" dirty="0"/>
              <a:t> – получение школьниками представления о применении электронных таблиц в профессиях, связанных с предпринимательской деятельностью по закупке и продаже бытовой техники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67398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Задачи учебного занятия – достижение образовательных результатов</a:t>
            </a:r>
            <a:r>
              <a:rPr lang="ru-RU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/>
              <a:t>- </a:t>
            </a:r>
            <a:r>
              <a:rPr lang="ru-RU" b="1" i="1" dirty="0"/>
              <a:t>метапредметный результат</a:t>
            </a:r>
            <a:r>
              <a:rPr lang="ru-RU" dirty="0"/>
              <a:t> – развитие у обучающихся умений работы с информацией: определение условий и возможностей применения программных средств для решения практических задач (на примере использования электронных таблиц)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2322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Задачи учебного занятия – достижение образовательных результатов: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i="1" dirty="0"/>
              <a:t>- предметный результат</a:t>
            </a:r>
            <a:r>
              <a:rPr lang="ru-RU" dirty="0"/>
              <a:t> – закрепление у учащихся навыков выполнения расчетов в электронных таблицах и использования операций сортировки и поиска данных для решения профессиональных задач, построения графиков и диаграмм</a:t>
            </a:r>
          </a:p>
        </p:txBody>
      </p:sp>
    </p:spTree>
    <p:extLst>
      <p:ext uri="{BB962C8B-B14F-4D97-AF65-F5344CB8AC3E}">
        <p14:creationId xmlns:p14="http://schemas.microsoft.com/office/powerpoint/2010/main" val="2435818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Оборудование и средства обучения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мультимедийный комплекс</a:t>
            </a:r>
          </a:p>
          <a:p>
            <a:r>
              <a:rPr lang="ru-RU" dirty="0"/>
              <a:t>интерактивная доска</a:t>
            </a:r>
          </a:p>
          <a:p>
            <a:r>
              <a:rPr lang="ru-RU" dirty="0"/>
              <a:t>ученические компьютеры</a:t>
            </a:r>
          </a:p>
          <a:p>
            <a:r>
              <a:rPr lang="ru-RU" dirty="0"/>
              <a:t>раздаточный материал (пакеты с заданиями)</a:t>
            </a:r>
          </a:p>
          <a:p>
            <a:r>
              <a:rPr lang="ru-RU" dirty="0"/>
              <a:t>демонстрационный материал  (мультимедийная презентация)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41052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Дополнительная литература </a:t>
            </a:r>
            <a:br>
              <a:rPr lang="ru-RU" b="1" dirty="0"/>
            </a:br>
            <a:r>
              <a:rPr lang="ru-RU" b="1" dirty="0"/>
              <a:t>и электронные ресурсы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500" dirty="0"/>
              <a:t>1. </a:t>
            </a:r>
            <a:r>
              <a:rPr lang="ru-RU" sz="2500" dirty="0" err="1"/>
              <a:t>Босова</a:t>
            </a:r>
            <a:r>
              <a:rPr lang="ru-RU" sz="2500" dirty="0"/>
              <a:t> Л. Л. и др. Информатика: рабочая тетрадь для 9 класса. – М.: БИНОМ. Лаборатория знаний, 2019</a:t>
            </a:r>
          </a:p>
          <a:p>
            <a:pPr marL="0" indent="0" algn="just">
              <a:buNone/>
            </a:pPr>
            <a:r>
              <a:rPr lang="ru-RU" sz="2500" dirty="0"/>
              <a:t>2. Ильясов М. П. Профориентация в свете новых ценностей образования // Социальная политика и социальное партнёрство. – 2009. – № 5 – С. 73-76</a:t>
            </a:r>
          </a:p>
          <a:p>
            <a:pPr marL="0" indent="0" algn="just">
              <a:buNone/>
            </a:pPr>
            <a:r>
              <a:rPr lang="ru-RU" sz="2500" dirty="0"/>
              <a:t>3. Калугин Н. И. и др. Профессиональная ориентация учащихся: учеб. пособие . – М.: Просвещение, 1983</a:t>
            </a:r>
          </a:p>
          <a:p>
            <a:pPr marL="0" indent="0" algn="just">
              <a:buNone/>
            </a:pPr>
            <a:r>
              <a:rPr lang="ru-RU" sz="2500" dirty="0"/>
              <a:t>4. Единая коллекция ЦОР – </a:t>
            </a:r>
            <a:r>
              <a:rPr lang="ru-RU" sz="2500" u="sng" dirty="0">
                <a:hlinkClick r:id="rId2"/>
              </a:rPr>
              <a:t>http://school-collection.edu.ru/</a:t>
            </a:r>
            <a:endParaRPr lang="ru-RU" sz="2500" dirty="0"/>
          </a:p>
          <a:p>
            <a:pPr marL="0" indent="0" algn="just">
              <a:buNone/>
            </a:pPr>
            <a:r>
              <a:rPr lang="ru-RU" sz="2500" dirty="0"/>
              <a:t>5. Профориентация: Кем стать? – </a:t>
            </a:r>
            <a:r>
              <a:rPr lang="en-US" sz="2500" u="sng" dirty="0">
                <a:hlinkClick r:id="rId3"/>
              </a:rPr>
              <a:t>https</a:t>
            </a:r>
            <a:r>
              <a:rPr lang="ru-RU" sz="2500" u="sng" dirty="0">
                <a:hlinkClick r:id="rId3"/>
              </a:rPr>
              <a:t>://</a:t>
            </a:r>
            <a:r>
              <a:rPr lang="en-US" sz="2500" u="sng" dirty="0" err="1">
                <a:hlinkClick r:id="rId3"/>
              </a:rPr>
              <a:t>proforietator</a:t>
            </a:r>
            <a:r>
              <a:rPr lang="ru-RU" sz="2500" u="sng" dirty="0">
                <a:hlinkClick r:id="rId3"/>
              </a:rPr>
              <a:t>.</a:t>
            </a:r>
            <a:r>
              <a:rPr lang="en-US" sz="2500" u="sng" dirty="0" err="1">
                <a:hlinkClick r:id="rId3"/>
              </a:rPr>
              <a:t>ru</a:t>
            </a:r>
            <a:r>
              <a:rPr lang="ru-RU" sz="2500" u="sng" dirty="0">
                <a:hlinkClick r:id="rId3"/>
              </a:rPr>
              <a:t>/</a:t>
            </a:r>
            <a:endParaRPr lang="ru-RU" sz="2500" dirty="0"/>
          </a:p>
        </p:txBody>
      </p:sp>
    </p:spTree>
    <p:extLst>
      <p:ext uri="{BB962C8B-B14F-4D97-AF65-F5344CB8AC3E}">
        <p14:creationId xmlns:p14="http://schemas.microsoft.com/office/powerpoint/2010/main" val="6850358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Этапы учебного занятия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/>
              <a:t>1. Организационный этап</a:t>
            </a:r>
          </a:p>
          <a:p>
            <a:pPr marL="0" indent="0" algn="just">
              <a:buNone/>
            </a:pPr>
            <a:r>
              <a:rPr lang="ru-RU" dirty="0"/>
              <a:t>2. Этап подготовки учащихся к активному и сознательному обобщению и систематизации усвоенного учебного материала</a:t>
            </a:r>
          </a:p>
          <a:p>
            <a:pPr marL="0" indent="0" algn="just">
              <a:buNone/>
            </a:pPr>
            <a:r>
              <a:rPr lang="ru-RU" dirty="0"/>
              <a:t>3. Этап всесторонней проверки усвоенного учащимися учебного материала, в том числе универсальных учебных действий</a:t>
            </a:r>
          </a:p>
          <a:p>
            <a:pPr marL="0" indent="0" algn="just">
              <a:buNone/>
            </a:pPr>
            <a:r>
              <a:rPr lang="ru-RU" dirty="0"/>
              <a:t>4. Этап подведения итогов учебного занятия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47155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440160"/>
          </a:xfrm>
        </p:spPr>
        <p:txBody>
          <a:bodyPr>
            <a:noAutofit/>
          </a:bodyPr>
          <a:lstStyle/>
          <a:p>
            <a:r>
              <a:rPr lang="ru-RU" sz="3200" b="1" dirty="0"/>
              <a:t>Деловая игра «Лучший филиал фирмы по продаже бытовой техники»</a:t>
            </a:r>
            <a:br>
              <a:rPr lang="ru-RU" sz="3200" dirty="0"/>
            </a:br>
            <a:endParaRPr lang="ru-RU" sz="3200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574859945"/>
              </p:ext>
            </p:extLst>
          </p:nvPr>
        </p:nvGraphicFramePr>
        <p:xfrm>
          <a:off x="467544" y="1556792"/>
          <a:ext cx="8280920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4267872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490</TotalTime>
  <Words>1003</Words>
  <Application>Microsoft Office PowerPoint</Application>
  <PresentationFormat>Экран (4:3)</PresentationFormat>
  <Paragraphs>143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3" baseType="lpstr">
      <vt:lpstr>Arial</vt:lpstr>
      <vt:lpstr>Calibri</vt:lpstr>
      <vt:lpstr>Times New Roman</vt:lpstr>
      <vt:lpstr>Тема Office</vt:lpstr>
      <vt:lpstr>Учебное занятие по информатике в 9 классе по теме «Обработка числовой информации  в электронных таблицах»</vt:lpstr>
      <vt:lpstr>Презентация PowerPoint</vt:lpstr>
      <vt:lpstr>Задачи учебного занятия – достижение образовательных результатов:</vt:lpstr>
      <vt:lpstr>Задачи учебного занятия – достижение образовательных результатов:</vt:lpstr>
      <vt:lpstr>Задачи учебного занятия – достижение образовательных результатов:</vt:lpstr>
      <vt:lpstr>Оборудование и средства обучения</vt:lpstr>
      <vt:lpstr>Дополнительная литература  и электронные ресурсы </vt:lpstr>
      <vt:lpstr>Этапы учебного занятия</vt:lpstr>
      <vt:lpstr>Деловая игра «Лучший филиал фирмы по продаже бытовой техники» </vt:lpstr>
      <vt:lpstr>Критерии оценки конкурсных испытаний  «Лучший филиал фирмы» </vt:lpstr>
      <vt:lpstr>Презентация PowerPoint</vt:lpstr>
      <vt:lpstr>Конкурсные задания для сотрудников филиалов</vt:lpstr>
      <vt:lpstr>Конкурсные задания для сотрудников филиалов</vt:lpstr>
      <vt:lpstr>Конкурсные задания для сотрудников филиалов</vt:lpstr>
      <vt:lpstr>Конкурсные задания для сотрудников филиалов</vt:lpstr>
      <vt:lpstr>Финансовая деятельность фирмы по продаже бытовой техники</vt:lpstr>
      <vt:lpstr>Отчет о проделанной работе </vt:lpstr>
      <vt:lpstr>Отчет о проделанной работе</vt:lpstr>
      <vt:lpstr>Подведение итогов учебного занятия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Учебное занятие по информатике в 9 классе по теме «Обработка числовой информации  в электронных таблицах»</dc:title>
  <dc:creator>user</dc:creator>
  <cp:lastModifiedBy>Безрукова Анастасия</cp:lastModifiedBy>
  <cp:revision>29</cp:revision>
  <dcterms:created xsi:type="dcterms:W3CDTF">2021-03-25T05:48:33Z</dcterms:created>
  <dcterms:modified xsi:type="dcterms:W3CDTF">2021-04-05T06:19:20Z</dcterms:modified>
</cp:coreProperties>
</file>