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71" r:id="rId3"/>
    <p:sldId id="265" r:id="rId4"/>
    <p:sldId id="270" r:id="rId5"/>
    <p:sldId id="266" r:id="rId6"/>
    <p:sldId id="267" r:id="rId7"/>
    <p:sldId id="268" r:id="rId8"/>
    <p:sldId id="269" r:id="rId9"/>
    <p:sldId id="274" r:id="rId10"/>
    <p:sldId id="275" r:id="rId11"/>
    <p:sldId id="27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73" autoAdjust="0"/>
  </p:normalViewPr>
  <p:slideViewPr>
    <p:cSldViewPr snapToGrid="0">
      <p:cViewPr>
        <p:scale>
          <a:sx n="66" d="100"/>
          <a:sy n="66" d="100"/>
        </p:scale>
        <p:origin x="58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4FBCC-5279-4183-9893-8868E6F4B75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78B1-834D-41AC-9C41-1765E1BD6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05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078B1-834D-41AC-9C41-1765E1BD6D5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892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078B1-834D-41AC-9C41-1765E1BD6D5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69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77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72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07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53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2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73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97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72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21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601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466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2AB4-6311-4842-82DF-B882EFB3BD8C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0DBD5-4FE9-445F-A434-D30373DBAC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15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08021" y="1451280"/>
            <a:ext cx="10733376" cy="280076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Профориентация школьников в рамках муниципального конкурса профессиональных проб </a:t>
            </a:r>
          </a:p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 выбираю»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8117" y="5359199"/>
            <a:ext cx="7193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Веркина Юлия Алексеевна</a:t>
            </a:r>
          </a:p>
          <a:p>
            <a:r>
              <a:rPr lang="ru-RU" sz="2400" dirty="0" smtClean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ГБПОУ «Челябинский радиотехнический техникум»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93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361950" y="1810022"/>
            <a:ext cx="11568793" cy="4904293"/>
          </a:xfrm>
          <a:prstGeom prst="snip2DiagRect">
            <a:avLst>
              <a:gd name="adj1" fmla="val 8957"/>
              <a:gd name="adj2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Муниципальный конкурс профессиональных проб «Я выбираю» способен решать все проблемы  с которыми может столкнуться будущий выпускник на этапе профессионального самоопределения: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имеет возможность выбора направления в котором будет учувствовать из достаточно большого количества различных компетенции;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участия в конкурсе школьник знакомится как с теоретической частью профессии, так и с реальными практическими задачами;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выполнения конкурного задания участник может самостоятельно оценить уровень своих возможностей дальнейшего развития в данном направлении, а так же получить рекомендации от эксперта компетенции.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 конкурса имеют возможность общения с носителями компетенции, в следствии чего получают актуальную информацию о рынке труда, особенностях деятельности в рамках компетенции.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521423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8027634" y="1108022"/>
            <a:ext cx="419171" cy="517578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Шеврон 7"/>
          <p:cNvSpPr/>
          <p:nvPr/>
        </p:nvSpPr>
        <p:spPr>
          <a:xfrm>
            <a:off x="8237219" y="1108022"/>
            <a:ext cx="419171" cy="517578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78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9312" y="3044280"/>
            <a:ext cx="10733376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48117" y="5359199"/>
            <a:ext cx="7193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Веркина Юлия Алексеевна</a:t>
            </a:r>
          </a:p>
          <a:p>
            <a:r>
              <a:rPr lang="ru-RU" sz="2400" dirty="0" smtClean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ГБПОУ «Челябинский радиотехнический техникум»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136" y="1051169"/>
            <a:ext cx="10733376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Профориентация школьников в рамках муниципального конкурса профессиональных проб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 выбираю»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93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12" name="Пятиугольник 11"/>
          <p:cNvSpPr/>
          <p:nvPr/>
        </p:nvSpPr>
        <p:spPr>
          <a:xfrm>
            <a:off x="177570" y="950202"/>
            <a:ext cx="11766780" cy="925992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Конкурса: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модели ранней профориентации и основ профессиональной подготовки школьников.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571500" y="1942235"/>
            <a:ext cx="11372850" cy="498316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Задача 1.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Выявление и поддержка талантливых детей и молодежи</a:t>
            </a:r>
            <a:endParaRPr lang="ru-RU" sz="24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571500" y="2532186"/>
            <a:ext cx="11372850" cy="1037433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Задача 2.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Привлечение внимания предприятий 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профессиональных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учебных заведений к деятельности организаций общего и дополнительного образования как субъектам системы подготовки кадрового резерва для промышленности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571500" y="3661254"/>
            <a:ext cx="11372850" cy="784931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Задача 3.</a:t>
            </a:r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Развитие у обучающихся навыков практического решения задач в конкретных профессиональных ситуациях</a:t>
            </a:r>
            <a:endParaRPr lang="ru-RU" sz="24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571500" y="4537820"/>
            <a:ext cx="11372850" cy="1027122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Задача 4.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Совершенствование навыков самостоятельной работы, развитие профессионального мышления и повышение ответственности обучающихся за выполняемую работу</a:t>
            </a:r>
            <a:endParaRPr lang="ru-RU" sz="2400" b="0" i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571500" y="5656576"/>
            <a:ext cx="11372850" cy="1125224"/>
          </a:xfrm>
          <a:prstGeom prst="homePlate">
            <a:avLst>
              <a:gd name="adj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Задача 5.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Создание системы наращивания профессионализма педагогов по реализации программ технической и технологической направленности в организациях основного и дополнительного образования детей</a:t>
            </a: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7570" y="1876194"/>
            <a:ext cx="0" cy="4519214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11" idx="1"/>
          </p:cNvCxnSpPr>
          <p:nvPr/>
        </p:nvCxnSpPr>
        <p:spPr>
          <a:xfrm flipH="1">
            <a:off x="177570" y="2191393"/>
            <a:ext cx="393930" cy="1738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177570" y="3050902"/>
            <a:ext cx="393930" cy="1738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77570" y="4051981"/>
            <a:ext cx="393930" cy="1738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177570" y="5054283"/>
            <a:ext cx="393930" cy="1738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177570" y="6395408"/>
            <a:ext cx="393930" cy="1738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31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892950"/>
            <a:ext cx="7875270" cy="1125484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проблемы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профориентационной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816532" y="892950"/>
            <a:ext cx="841376" cy="1125484"/>
          </a:xfrm>
          <a:prstGeom prst="chevron">
            <a:avLst>
              <a:gd name="adj" fmla="val 67357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Шеврон 15"/>
          <p:cNvSpPr/>
          <p:nvPr/>
        </p:nvSpPr>
        <p:spPr>
          <a:xfrm>
            <a:off x="8237220" y="892950"/>
            <a:ext cx="841376" cy="1125484"/>
          </a:xfrm>
          <a:prstGeom prst="chevron">
            <a:avLst>
              <a:gd name="adj" fmla="val 67357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583191" y="2183748"/>
            <a:ext cx="10959605" cy="1791930"/>
          </a:xfrm>
          <a:prstGeom prst="snip2DiagRect">
            <a:avLst>
              <a:gd name="adj1" fmla="val 0"/>
              <a:gd name="adj2" fmla="val 10997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Приближающееся завершение школьного образования естественным образом мотивирует будущих выпускников на дальнейшее жизненное самоопределение и оно в первую очередь связано с выбором </a:t>
            </a:r>
            <a:r>
              <a:rPr lang="ru-RU" sz="2400" dirty="0" smtClean="0">
                <a:solidFill>
                  <a:srgbClr val="1818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профессии.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школьник не обладает достаточным объемом знаний о том, как сделать верный выбор. </a:t>
            </a:r>
          </a:p>
        </p:txBody>
      </p:sp>
      <p:sp>
        <p:nvSpPr>
          <p:cNvPr id="22" name="Прямоугольник с двумя усеченными противолежащими углами 21"/>
          <p:cNvSpPr/>
          <p:nvPr/>
        </p:nvSpPr>
        <p:spPr>
          <a:xfrm>
            <a:off x="536122" y="3975678"/>
            <a:ext cx="11006674" cy="2512342"/>
          </a:xfrm>
          <a:prstGeom prst="snip2DiagRect">
            <a:avLst>
              <a:gd name="adj1" fmla="val 9518"/>
              <a:gd name="adj2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в ситуации, когда школьнику не оказывается или отказывается недостаточная помощь с выстраиванием траектории профессионального самоопределения,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страдает рынок труда и общая экономика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материальной стороны, присутствует и психологическая: формирующейся личности-гражданину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нужна поддержка, нужны доступные источники информации этих знаний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 каждый ребенок готов остаться     «один на один» со своим выбором.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8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выбора профессии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361950" y="2018434"/>
            <a:ext cx="688086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Недостаток знаний о мире профессий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 rot="10800000" flipV="1">
            <a:off x="361950" y="2916898"/>
            <a:ext cx="11686944" cy="3807752"/>
          </a:xfrm>
          <a:prstGeom prst="homePlate">
            <a:avLst/>
          </a:prstGeom>
          <a:solidFill>
            <a:schemeClr val="accent3">
              <a:lumMod val="20000"/>
              <a:lumOff val="80000"/>
              <a:alpha val="56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 профессии достаточно разнообразен.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каждому из будущих выпускников подойдут профессии активно фигурирующие в СМИ, профессии родителей и знакомых. Помимо этого в рамках одного вида деятельности может быть большое количество направлений, совершенно отличающихся друг от друга.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в направлении «Разработка ПО» огромное количество различных специалистов: от программистов до дизайнеров и специалистов, занимающихся продвижением данного продукта.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совершенно разные виды деятельности требующие разных навыков и способностей, с разными задачами и особенностями.</a:t>
            </a:r>
          </a:p>
        </p:txBody>
      </p:sp>
    </p:spTree>
    <p:extLst>
      <p:ext uri="{BB962C8B-B14F-4D97-AF65-F5344CB8AC3E}">
        <p14:creationId xmlns:p14="http://schemas.microsoft.com/office/powerpoint/2010/main" val="27304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выбора профессии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361950" y="2018434"/>
            <a:ext cx="7590068" cy="898464"/>
          </a:xfrm>
          <a:prstGeom prst="homePlate">
            <a:avLst/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Недостаток знаний о содержании деятельности различных типов профессий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 rot="10800000" flipV="1">
            <a:off x="361950" y="3125310"/>
            <a:ext cx="11686944" cy="3561240"/>
          </a:xfrm>
          <a:prstGeom prst="homePlate">
            <a:avLst/>
          </a:prstGeom>
          <a:solidFill>
            <a:schemeClr val="accent3">
              <a:lumMod val="20000"/>
              <a:lumOff val="80000"/>
              <a:alpha val="56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Школьник не имеет представления о реальном перечне задач и функционале того или иного специалиста.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представления о том, что должен знать специалист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(«Какой багаж знаний у меня должен быть для того, что бы успешно развиваться в данном направлении?»)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значительную роль играет и практическая составляющая его деятельности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(«Что я должен делать?», «Как я должен это делать?», «Какие методы я должен применять в будущей профессии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(работа с документацией, работа со специальными программами, </a:t>
            </a: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руками и пр.)»?)</a:t>
            </a:r>
          </a:p>
        </p:txBody>
      </p:sp>
    </p:spTree>
    <p:extLst>
      <p:ext uri="{BB962C8B-B14F-4D97-AF65-F5344CB8AC3E}">
        <p14:creationId xmlns:p14="http://schemas.microsoft.com/office/powerpoint/2010/main" val="64055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выбора профессии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361950" y="2018434"/>
            <a:ext cx="688086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Недостаток знаний о рынке труда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 rot="10800000" flipV="1">
            <a:off x="361950" y="2916898"/>
            <a:ext cx="11686944" cy="3807752"/>
          </a:xfrm>
          <a:prstGeom prst="homePlate">
            <a:avLst/>
          </a:prstGeom>
          <a:solidFill>
            <a:schemeClr val="accent3">
              <a:lumMod val="20000"/>
              <a:lumOff val="80000"/>
              <a:alpha val="56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Школьник не имеет представления о том, что происходит на рынке труда в интересующей его сфере. Тут имеет значение положение не только на российском рынке труда, но и особенности регионального рынка.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чем может столкнуться школьник: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перенасыщение рынка специалистами такого профиля;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востребованность специалистов данного профиля;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недостаточный уровень оплаты труда в регионе проживания школьника.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этого в обществе присутствуют убеждения о «непрестижности»     	отдельных видов деятельности. Такие профессии могут иметь высокий уровень оплаты труда или особое положение в конкретном регионе. </a:t>
            </a:r>
          </a:p>
        </p:txBody>
      </p:sp>
    </p:spTree>
    <p:extLst>
      <p:ext uri="{BB962C8B-B14F-4D97-AF65-F5344CB8AC3E}">
        <p14:creationId xmlns:p14="http://schemas.microsoft.com/office/powerpoint/2010/main" val="97136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выбора профессии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361950" y="2018434"/>
            <a:ext cx="6880860" cy="911442"/>
          </a:xfrm>
          <a:prstGeom prst="homePlate">
            <a:avLst/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адекватно оценивать свои склонности и возможности</a:t>
            </a:r>
          </a:p>
        </p:txBody>
      </p:sp>
      <p:sp>
        <p:nvSpPr>
          <p:cNvPr id="15" name="Пятиугольник 14"/>
          <p:cNvSpPr/>
          <p:nvPr/>
        </p:nvSpPr>
        <p:spPr>
          <a:xfrm rot="10800000" flipV="1">
            <a:off x="361950" y="3125310"/>
            <a:ext cx="11686944" cy="3599340"/>
          </a:xfrm>
          <a:prstGeom prst="homePlate">
            <a:avLst/>
          </a:prstGeom>
          <a:solidFill>
            <a:schemeClr val="accent3">
              <a:lumMod val="20000"/>
              <a:lumOff val="80000"/>
              <a:alpha val="56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знания  «Что и как я должен делать?» школьник должен понимать обладает ли он достаточными способностями к тому или иному виду деятельности. В силу своих возрастных или психологических особенностей школьник не всегда может адекватно оценить свои реальные способности.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Так, например, школьник может обладать и интересом, и способностями к сфере, которая требует внимательности, усидчивости в силу большого объёма монотонной работы, но он может быть совершенно не готов нести особую ответственность за результаты своей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7391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583191" y="3396343"/>
            <a:ext cx="10959604" cy="3265714"/>
          </a:xfrm>
          <a:prstGeom prst="snip2DiagRect">
            <a:avLst>
              <a:gd name="adj1" fmla="val 6682"/>
              <a:gd name="adj2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Профессиональные пробы являются моделью конкретной профессии, посредством апробирования которой обучающиеся: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получают сведения об элементах деятельности различных специалистов, что позволяет узнать данную профессию изнутри;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собственном опыте узнают о своих индивидуальных качествах и способностях;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могут соотнести свой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природный и накопленный потенциал с требованиями конкретной практической деятельности в различных сферах труда.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проба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с двумя усеченными противолежащими углами 12"/>
          <p:cNvSpPr/>
          <p:nvPr/>
        </p:nvSpPr>
        <p:spPr>
          <a:xfrm>
            <a:off x="583191" y="2061030"/>
            <a:ext cx="10959605" cy="1335314"/>
          </a:xfrm>
          <a:prstGeom prst="snip2DiagRect">
            <a:avLst>
              <a:gd name="adj1" fmla="val 0"/>
              <a:gd name="adj2" fmla="val 16299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Профессиональная проба </a:t>
            </a:r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профессиональное испытание или профессиональная проверка, моделирующая элементы конкретного вида профессиональной деятельности.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313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616198" y="2438400"/>
            <a:ext cx="10959604" cy="3555999"/>
          </a:xfrm>
          <a:prstGeom prst="snip2DiagRect">
            <a:avLst>
              <a:gd name="adj1" fmla="val 12804"/>
              <a:gd name="adj2" fmla="val 0"/>
            </a:avLst>
          </a:prstGeom>
          <a:solidFill>
            <a:schemeClr val="accent3">
              <a:lumMod val="40000"/>
              <a:lumOff val="60000"/>
              <a:alpha val="1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профессиональных проб в конкурсной форме позволяет формировать и оценивать определенные качества личности, которые нельзя развить передавая в готовой форме знания и умения: инициативность, гибкость, уверенность, свобода мышления и суждений, непохожесть на других и многое другое.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этого конкурс позволяет выявить талантливых участников и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промотивировать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их на более быстрый и качественный старт в получении профессии и развитии собственной личности как специалиста.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69000" l="2556" r="99444">
                        <a14:foregroundMark x1="42333" y1="62667" x2="42333" y2="62667"/>
                        <a14:foregroundMark x1="45556" y1="47778" x2="45556" y2="47778"/>
                        <a14:foregroundMark x1="40333" y1="47556" x2="40333" y2="47556"/>
                        <a14:foregroundMark x1="41222" y1="43556" x2="41222" y2="43556"/>
                        <a14:foregroundMark x1="56778" y1="43556" x2="56778" y2="43556"/>
                        <a14:foregroundMark x1="56000" y1="47444" x2="56000" y2="47444"/>
                        <a14:foregroundMark x1="51111" y1="47667" x2="51111" y2="47667"/>
                        <a14:foregroundMark x1="43000" y1="43667" x2="43000" y2="43667"/>
                        <a14:foregroundMark x1="44111" y1="43667" x2="44111" y2="43667"/>
                        <a14:foregroundMark x1="47444" y1="43778" x2="47444" y2="43778"/>
                        <a14:foregroundMark x1="26000" y1="62556" x2="26000" y2="62556"/>
                        <a14:foregroundMark x1="23333" y1="49444" x2="23333" y2="49444"/>
                        <a14:foregroundMark x1="24667" y1="43556" x2="24667" y2="43556"/>
                        <a14:foregroundMark x1="27889" y1="43667" x2="27889" y2="43667"/>
                        <a14:foregroundMark x1="31667" y1="43778" x2="31667" y2="43778"/>
                        <a14:foregroundMark x1="17444" y1="62444" x2="17444" y2="62444"/>
                        <a14:foregroundMark x1="57778" y1="52556" x2="57778" y2="52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570" y="-844230"/>
            <a:ext cx="2667230" cy="2667230"/>
          </a:xfrm>
          <a:prstGeom prst="rect">
            <a:avLst/>
          </a:prstGeom>
        </p:spPr>
      </p:pic>
      <p:sp>
        <p:nvSpPr>
          <p:cNvPr id="4" name="Пятиугольник 3"/>
          <p:cNvSpPr/>
          <p:nvPr/>
        </p:nvSpPr>
        <p:spPr>
          <a:xfrm>
            <a:off x="361950" y="1104177"/>
            <a:ext cx="7875270" cy="703030"/>
          </a:xfrm>
          <a:prstGeom prst="homePlate">
            <a:avLst/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Конкурсная составляющая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еврон 6"/>
          <p:cNvSpPr/>
          <p:nvPr/>
        </p:nvSpPr>
        <p:spPr>
          <a:xfrm>
            <a:off x="7952018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Шеврон 9"/>
          <p:cNvSpPr/>
          <p:nvPr/>
        </p:nvSpPr>
        <p:spPr>
          <a:xfrm>
            <a:off x="8237220" y="1108022"/>
            <a:ext cx="570404" cy="702000"/>
          </a:xfrm>
          <a:prstGeom prst="chevron">
            <a:avLst>
              <a:gd name="adj" fmla="val 62246"/>
            </a:avLst>
          </a:prstGeom>
          <a:solidFill>
            <a:schemeClr val="accent3">
              <a:lumMod val="40000"/>
              <a:lumOff val="60000"/>
              <a:alpha val="57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97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</TotalTime>
  <Words>725</Words>
  <Application>Microsoft Office PowerPoint</Application>
  <PresentationFormat>Широкоэкранный</PresentationFormat>
  <Paragraphs>60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verkin2021@gmail.com</dc:creator>
  <cp:lastModifiedBy>verkin2021@gmail.com</cp:lastModifiedBy>
  <cp:revision>22</cp:revision>
  <dcterms:created xsi:type="dcterms:W3CDTF">2022-02-16T20:10:51Z</dcterms:created>
  <dcterms:modified xsi:type="dcterms:W3CDTF">2022-02-16T23:21:49Z</dcterms:modified>
</cp:coreProperties>
</file>