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71" r:id="rId11"/>
    <p:sldId id="266" r:id="rId12"/>
    <p:sldId id="265" r:id="rId13"/>
    <p:sldId id="268" r:id="rId14"/>
    <p:sldId id="267" r:id="rId15"/>
    <p:sldId id="270" r:id="rId16"/>
    <p:sldId id="269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6581A5-1CFA-4333-A004-D5E7B4CCAD38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FDBB5-FD6E-40DD-8097-59265AC01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9B01-4EE1-40C7-BAF0-8C4B8BDAB8E7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633D-12EE-447B-B0CC-92D705FD18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9B01-4EE1-40C7-BAF0-8C4B8BDAB8E7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633D-12EE-447B-B0CC-92D705FD18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9B01-4EE1-40C7-BAF0-8C4B8BDAB8E7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633D-12EE-447B-B0CC-92D705FD18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9B01-4EE1-40C7-BAF0-8C4B8BDAB8E7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633D-12EE-447B-B0CC-92D705FD18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9B01-4EE1-40C7-BAF0-8C4B8BDAB8E7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633D-12EE-447B-B0CC-92D705FD18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9B01-4EE1-40C7-BAF0-8C4B8BDAB8E7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633D-12EE-447B-B0CC-92D705FD18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9B01-4EE1-40C7-BAF0-8C4B8BDAB8E7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633D-12EE-447B-B0CC-92D705FD18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9B01-4EE1-40C7-BAF0-8C4B8BDAB8E7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633D-12EE-447B-B0CC-92D705FD18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9B01-4EE1-40C7-BAF0-8C4B8BDAB8E7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633D-12EE-447B-B0CC-92D705FD18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9B01-4EE1-40C7-BAF0-8C4B8BDAB8E7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633D-12EE-447B-B0CC-92D705FD18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9B01-4EE1-40C7-BAF0-8C4B8BDAB8E7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633D-12EE-447B-B0CC-92D705FD18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39B01-4EE1-40C7-BAF0-8C4B8BDAB8E7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3633D-12EE-447B-B0CC-92D705FD18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3929089"/>
          </a:xfrm>
        </p:spPr>
        <p:txBody>
          <a:bodyPr>
            <a:normAutofit fontScale="90000"/>
          </a:bodyPr>
          <a:lstStyle/>
          <a:p>
            <a:r>
              <a:rPr lang="ru-RU" dirty="0"/>
              <a:t>Рекомендации по выполнению заданий второй части ОГЭ </a:t>
            </a:r>
            <a:br>
              <a:rPr lang="ru-RU" dirty="0"/>
            </a:br>
            <a:r>
              <a:rPr lang="ru-RU" dirty="0"/>
              <a:t>по итогам экспертизы диагностической работы </a:t>
            </a:r>
            <a:br>
              <a:rPr lang="ru-RU" dirty="0"/>
            </a:br>
            <a:r>
              <a:rPr lang="ru-RU" dirty="0"/>
              <a:t>по информатике </a:t>
            </a:r>
            <a:br>
              <a:rPr lang="ru-RU" dirty="0"/>
            </a:br>
            <a:r>
              <a:rPr lang="ru-RU" dirty="0"/>
              <a:t>в формате ОГЭ в 10-х классах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4643446"/>
            <a:ext cx="7945518" cy="1423982"/>
          </a:xfrm>
        </p:spPr>
        <p:txBody>
          <a:bodyPr>
            <a:normAutofit/>
          </a:bodyPr>
          <a:lstStyle/>
          <a:p>
            <a:pPr algn="r"/>
            <a:endParaRPr lang="ru-RU" sz="1600" dirty="0"/>
          </a:p>
          <a:p>
            <a:pPr algn="l"/>
            <a:r>
              <a:rPr lang="ru-RU" sz="2400" dirty="0" err="1">
                <a:solidFill>
                  <a:schemeClr val="tx1"/>
                </a:solidFill>
              </a:rPr>
              <a:t>Вараксина</a:t>
            </a:r>
            <a:r>
              <a:rPr lang="ru-RU" sz="2400" dirty="0">
                <a:solidFill>
                  <a:schemeClr val="tx1"/>
                </a:solidFill>
              </a:rPr>
              <a:t> Ж.В., учитель информатики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</a:rPr>
              <a:t>МАОУ «СОШ №84 г. Челябинска»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16" y="620688"/>
            <a:ext cx="9106384" cy="5661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трелка вправо 4"/>
          <p:cNvSpPr/>
          <p:nvPr/>
        </p:nvSpPr>
        <p:spPr>
          <a:xfrm>
            <a:off x="3419872" y="1484784"/>
            <a:ext cx="504056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16200000">
            <a:off x="1367644" y="6273316"/>
            <a:ext cx="504056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899592" y="4365104"/>
            <a:ext cx="504056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Критерии оценивания задания 13.2</a:t>
            </a:r>
            <a:br>
              <a:rPr lang="ru-RU" b="1" dirty="0"/>
            </a:br>
            <a:r>
              <a:rPr lang="ru-RU" b="1" dirty="0"/>
              <a:t>2 балла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5184576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ru-RU" sz="3100" dirty="0"/>
              <a:t>Основной текст набран прямым нормальным шрифтом размером 14 пунктов.</a:t>
            </a:r>
          </a:p>
          <a:p>
            <a:pPr>
              <a:spcAft>
                <a:spcPts val="600"/>
              </a:spcAft>
            </a:pPr>
            <a:r>
              <a:rPr lang="ru-RU" sz="3100" dirty="0"/>
              <a:t>Текст в абзаце выровнен по ширине.</a:t>
            </a:r>
          </a:p>
          <a:p>
            <a:pPr>
              <a:spcAft>
                <a:spcPts val="600"/>
              </a:spcAft>
            </a:pPr>
            <a:r>
              <a:rPr lang="ru-RU" sz="3100" dirty="0"/>
              <a:t>Правильно установлен абзацный отступ (1 см), не допускается использование пробелов для задания абзацного отступа.</a:t>
            </a:r>
          </a:p>
          <a:p>
            <a:pPr>
              <a:spcAft>
                <a:spcPts val="600"/>
              </a:spcAft>
            </a:pPr>
            <a:r>
              <a:rPr lang="ru-RU" sz="3100" dirty="0"/>
              <a:t>В тексте не используются разрывы строк для перехода на новую строку (разбиение текста на строки осуществляется текстовым редактором).</a:t>
            </a:r>
          </a:p>
          <a:p>
            <a:pPr>
              <a:spcAft>
                <a:spcPts val="600"/>
              </a:spcAft>
            </a:pPr>
            <a:r>
              <a:rPr lang="ru-RU" sz="3100" dirty="0"/>
              <a:t>В основном тексте все необходимые слова, и только они, выделены жирным шрифтом, курсивом и подчеркиванием.</a:t>
            </a:r>
          </a:p>
          <a:p>
            <a:pPr>
              <a:spcAft>
                <a:spcPts val="600"/>
              </a:spcAft>
            </a:pPr>
            <a:r>
              <a:rPr lang="ru-RU" sz="3100" dirty="0"/>
              <a:t>Таблица содержит правильное количество строк и столбцов.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Критерии оценивания задания 13.2</a:t>
            </a:r>
            <a:br>
              <a:rPr lang="ru-RU" b="1" dirty="0"/>
            </a:br>
            <a:r>
              <a:rPr lang="ru-RU" b="1" dirty="0"/>
              <a:t>2 балла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40060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sz="2800" dirty="0"/>
              <a:t>При этом в тексте допускается до пяти орфографических (пунктуационных) ошибок или опечаток, а также ошибок в расстановке пробелов между словами, знаками препинания и т.д.</a:t>
            </a:r>
          </a:p>
          <a:p>
            <a:pPr>
              <a:buNone/>
            </a:pPr>
            <a:r>
              <a:rPr lang="ru-RU" sz="2800" i="1" u="sng" dirty="0"/>
              <a:t>Также текст может содержать не более одной ошибки из числа следующих.</a:t>
            </a:r>
            <a:endParaRPr lang="ru-RU" sz="2800" dirty="0"/>
          </a:p>
          <a:p>
            <a:pPr>
              <a:buNone/>
            </a:pPr>
            <a:r>
              <a:rPr lang="ru-RU" sz="2800" dirty="0"/>
              <a:t>1. Используется шрифт неверного размера.</a:t>
            </a:r>
          </a:p>
          <a:p>
            <a:pPr>
              <a:buNone/>
            </a:pPr>
            <a:r>
              <a:rPr lang="ru-RU" sz="2800" dirty="0"/>
              <a:t>2. </a:t>
            </a:r>
            <a:r>
              <a:rPr lang="ru-RU" sz="2800" b="1" i="1" dirty="0"/>
              <a:t>Одно</a:t>
            </a:r>
            <a:r>
              <a:rPr lang="ru-RU" sz="2800" dirty="0"/>
              <a:t> слово из выделенных в примере не выделено жирным или курсивным шрифтом или подчёркиванием или в заголовке не заглавные буквы.</a:t>
            </a:r>
          </a:p>
          <a:p>
            <a:pPr>
              <a:buNone/>
            </a:pPr>
            <a:r>
              <a:rPr lang="ru-RU" sz="2800" dirty="0"/>
              <a:t>3. Шрифт в основном абзаце не выровнен по ширине.</a:t>
            </a:r>
          </a:p>
          <a:p>
            <a:pPr>
              <a:buNone/>
            </a:pPr>
            <a:r>
              <a:rPr lang="ru-RU" sz="2800" dirty="0"/>
              <a:t>4. Нет абзацного отступа в первой строке абзаца</a:t>
            </a:r>
          </a:p>
          <a:p>
            <a:pPr>
              <a:buNone/>
            </a:pPr>
            <a:endParaRPr lang="ru-RU" sz="26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Критерии оценивания задания 13.2</a:t>
            </a:r>
            <a:br>
              <a:rPr lang="ru-RU" b="1" dirty="0"/>
            </a:br>
            <a:r>
              <a:rPr lang="ru-RU" b="1" dirty="0"/>
              <a:t>1 балл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5373216"/>
          </a:xfrm>
        </p:spPr>
        <p:txBody>
          <a:bodyPr>
            <a:normAutofit fontScale="85000" lnSpcReduction="10000"/>
          </a:bodyPr>
          <a:lstStyle/>
          <a:p>
            <a:pPr marL="0" indent="360363" algn="just">
              <a:buNone/>
            </a:pPr>
            <a:r>
              <a:rPr lang="ru-RU" dirty="0"/>
              <a:t>Не выполнены условия, позволяющие поставить 2 балла. При этом  ошибок, перечисленных выше, две или три, или имеется одна из следующих ошибок:</a:t>
            </a:r>
          </a:p>
          <a:p>
            <a:pPr>
              <a:spcBef>
                <a:spcPts val="1200"/>
              </a:spcBef>
            </a:pPr>
            <a:r>
              <a:rPr lang="ru-RU" dirty="0"/>
              <a:t>Отсутствует таблица, либо таблица содержит неправильное количество строк и столбцов.</a:t>
            </a:r>
          </a:p>
          <a:p>
            <a:pPr>
              <a:spcBef>
                <a:spcPts val="1200"/>
              </a:spcBef>
            </a:pPr>
            <a:r>
              <a:rPr lang="ru-RU" dirty="0"/>
              <a:t>Используются символы разрыва строк или конца абзаца для разбиения текста на строки.</a:t>
            </a:r>
          </a:p>
          <a:p>
            <a:pPr>
              <a:spcBef>
                <a:spcPts val="1200"/>
              </a:spcBef>
            </a:pPr>
            <a:r>
              <a:rPr lang="ru-RU" dirty="0"/>
              <a:t>Абзацный отступ сделан при помощи пробелов.</a:t>
            </a:r>
          </a:p>
          <a:p>
            <a:pPr>
              <a:spcBef>
                <a:spcPts val="1200"/>
              </a:spcBef>
            </a:pPr>
            <a:r>
              <a:rPr lang="ru-RU" dirty="0"/>
              <a:t>При этом в тексте допускается до 10 орфографических (пунктуационных) ошибок или опечаток, ошибок в расстановке пробелов и т.д.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Критерии оценивания задания 13.2</a:t>
            </a:r>
            <a:br>
              <a:rPr lang="ru-RU" b="1" dirty="0"/>
            </a:br>
            <a:r>
              <a:rPr lang="ru-RU" b="1" dirty="0"/>
              <a:t>0 баллов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Задание выполнено неверно, </a:t>
            </a:r>
          </a:p>
          <a:p>
            <a:pPr indent="376238">
              <a:buNone/>
            </a:pPr>
            <a:r>
              <a:rPr lang="ru-RU" dirty="0"/>
              <a:t>или</a:t>
            </a:r>
          </a:p>
          <a:p>
            <a:pPr>
              <a:buNone/>
            </a:pPr>
            <a:r>
              <a:rPr lang="ru-RU" dirty="0"/>
              <a:t> имеется не менее четырёх ошибок,</a:t>
            </a:r>
          </a:p>
          <a:p>
            <a:pPr>
              <a:buNone/>
            </a:pPr>
            <a:r>
              <a:rPr lang="ru-RU" dirty="0"/>
              <a:t>перечисленных в критериях на 2 балла, </a:t>
            </a:r>
          </a:p>
          <a:p>
            <a:pPr indent="376238">
              <a:buNone/>
            </a:pPr>
            <a:r>
              <a:rPr lang="ru-RU" dirty="0"/>
              <a:t>или </a:t>
            </a:r>
          </a:p>
          <a:p>
            <a:pPr marL="0" indent="0">
              <a:buNone/>
            </a:pPr>
            <a:r>
              <a:rPr lang="ru-RU" dirty="0"/>
              <a:t>не менее двух ошибок, перечисленных в критериях на 1 балл.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Задание 14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630238">
              <a:spcBef>
                <a:spcPts val="1800"/>
              </a:spcBef>
              <a:buNone/>
            </a:pPr>
            <a:r>
              <a:rPr lang="ru-RU" sz="2600" dirty="0"/>
              <a:t>Задание 14 заключается в обработке большого массива данных с использованием электронной таблицы. </a:t>
            </a:r>
          </a:p>
          <a:p>
            <a:pPr marL="0" indent="630238">
              <a:spcBef>
                <a:spcPts val="1800"/>
              </a:spcBef>
              <a:buNone/>
            </a:pPr>
            <a:r>
              <a:rPr lang="ru-RU" sz="2600" dirty="0"/>
              <a:t>При выполнении задания 14 обучающийся находит ответы на вопросы, сформулированные в задании, используя средства электронной таблицы.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/>
          <a:lstStyle/>
          <a:p>
            <a:r>
              <a:rPr lang="ru-RU" b="1" dirty="0"/>
              <a:t>Задание 14</a:t>
            </a:r>
            <a:endParaRPr lang="ru-RU" dirty="0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51520" y="2980015"/>
            <a:ext cx="8892480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Выполните задание: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/>
              <a:t>3.  Постройте круговую диаграмму, отображающую соотношение числа участников из округов с кодами «В», «</a:t>
            </a:r>
            <a:r>
              <a:rPr lang="ru-RU" sz="2400" dirty="0" err="1"/>
              <a:t>Зел</a:t>
            </a:r>
            <a:r>
              <a:rPr lang="ru-RU" sz="2400" dirty="0"/>
              <a:t>» и «З». Левый верхний угол диаграммы разместите вблизи ячейки G6. </a:t>
            </a:r>
            <a:r>
              <a:rPr lang="ru-RU" sz="2400" u="sng" dirty="0">
                <a:solidFill>
                  <a:srgbClr val="FF0000"/>
                </a:solidFill>
              </a:rPr>
              <a:t>В поле диаграммы должна присутствовать легенда</a:t>
            </a:r>
            <a:r>
              <a:rPr lang="ru-RU" sz="2400" dirty="0"/>
              <a:t> (обозначение, какой сектор диаграммы соответствует каким данным) и </a:t>
            </a:r>
            <a:r>
              <a:rPr lang="ru-RU" sz="2400" u="sng" dirty="0">
                <a:solidFill>
                  <a:srgbClr val="FF0000"/>
                </a:solidFill>
              </a:rPr>
              <a:t>числовые значения данных</a:t>
            </a:r>
            <a:r>
              <a:rPr lang="ru-RU" sz="2400" dirty="0"/>
              <a:t>, по которым построена диаграмма.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980728"/>
            <a:ext cx="6562725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Задание 14</a:t>
            </a:r>
            <a:endParaRPr lang="ru-RU" dirty="0"/>
          </a:p>
        </p:txBody>
      </p:sp>
      <p:pic>
        <p:nvPicPr>
          <p:cNvPr id="4" name="Диаграмма 1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988840"/>
            <a:ext cx="5688632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Источники: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/>
              <a:t>Кириенко Д.П., Крылов С.С., </a:t>
            </a:r>
            <a:r>
              <a:rPr lang="ru-RU" sz="2400" dirty="0" err="1"/>
              <a:t>Лещинер</a:t>
            </a:r>
            <a:r>
              <a:rPr lang="ru-RU" sz="2400" dirty="0"/>
              <a:t> В.Р., </a:t>
            </a:r>
            <a:r>
              <a:rPr lang="ru-RU" sz="2400" dirty="0" err="1"/>
              <a:t>Путимцева</a:t>
            </a:r>
            <a:r>
              <a:rPr lang="ru-RU" sz="2400" dirty="0"/>
              <a:t> Ю.С. Методические материалы для предметных комиссий субъектов РФ по проверке выполнения заданий с развернутым ответом экзаменационных работ ОГЭ 2020 года по информатике. ФИПИ. 2020</a:t>
            </a:r>
          </a:p>
          <a:p>
            <a:pPr>
              <a:buNone/>
            </a:pPr>
            <a:endParaRPr lang="ru-RU" sz="2400" dirty="0"/>
          </a:p>
          <a:p>
            <a:pPr>
              <a:buNone/>
            </a:pPr>
            <a:r>
              <a:rPr lang="ru-RU" sz="2400" dirty="0"/>
              <a:t>Демонстрационный вариант контрольных измерительных материалов основного государственного экзамена 2020 года по ИНФОРМАТИКЕ. ФИПИ. 2020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12974"/>
          </a:xfrm>
        </p:spPr>
        <p:txBody>
          <a:bodyPr/>
          <a:lstStyle/>
          <a:p>
            <a:r>
              <a:rPr lang="ru-RU" b="1" dirty="0"/>
              <a:t>Задание 13.1</a:t>
            </a:r>
            <a:endParaRPr lang="ru-RU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79512" y="1576149"/>
            <a:ext cx="871296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Используя информацию и иллюстративный материал, создайте презентацию из </a:t>
            </a:r>
            <a:r>
              <a:rPr kumimoji="0" lang="ru-RU" sz="3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трех</a:t>
            </a:r>
            <a:r>
              <a:rPr kumimoji="0" lang="ru-RU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слайдов на тему «</a:t>
            </a:r>
            <a:r>
              <a:rPr kumimoji="0" lang="ru-RU" sz="3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Бассенджи</a:t>
            </a:r>
            <a:r>
              <a:rPr kumimoji="0" lang="ru-RU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».</a:t>
            </a:r>
            <a:endParaRPr kumimoji="0" lang="ru-RU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 презентации должны содержаться </a:t>
            </a:r>
            <a:r>
              <a:rPr kumimoji="0" lang="ru-RU" sz="3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краткие иллюстрированные</a:t>
            </a:r>
            <a:r>
              <a:rPr kumimoji="0" lang="ru-RU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сведения о внешнем виде, происхождении  и  особенностях собак породы </a:t>
            </a:r>
            <a:r>
              <a:rPr kumimoji="0" lang="ru-RU" sz="3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Бассенджи</a:t>
            </a:r>
            <a:r>
              <a:rPr kumimoji="0" lang="ru-RU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 Все слайды должны быть выполнены в едином стиле, каждый слайд должен быть озаглавлен.</a:t>
            </a:r>
            <a:endParaRPr kumimoji="0" lang="ru-RU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/>
              <a:t>Задание 13.1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892480" cy="54006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11200" b="1" dirty="0"/>
              <a:t>Требования к оформлению презентации</a:t>
            </a:r>
            <a:endParaRPr lang="ru-RU" sz="11200" dirty="0"/>
          </a:p>
          <a:p>
            <a:pPr>
              <a:buNone/>
            </a:pPr>
            <a:r>
              <a:rPr lang="ru-RU" sz="11200" b="1" dirty="0"/>
              <a:t> </a:t>
            </a:r>
            <a:endParaRPr lang="ru-RU" sz="11200" dirty="0"/>
          </a:p>
          <a:p>
            <a:pPr>
              <a:spcAft>
                <a:spcPts val="1200"/>
              </a:spcAft>
              <a:buNone/>
            </a:pPr>
            <a:r>
              <a:rPr lang="ru-RU" sz="10400" dirty="0"/>
              <a:t>Ровно три слайда без анимации.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ru-RU" sz="10400" dirty="0"/>
              <a:t>Содержание, структура, форматирование шрифта и размещение изображений на слайдах:</a:t>
            </a:r>
          </a:p>
          <a:p>
            <a:pPr>
              <a:spcAft>
                <a:spcPts val="1200"/>
              </a:spcAft>
            </a:pPr>
            <a:r>
              <a:rPr lang="ru-RU" sz="10400" dirty="0"/>
              <a:t>первый слайд - титульный слайд с названием презентации; в подзаголовке  -  идентификационный номер участника экзамена;</a:t>
            </a:r>
          </a:p>
          <a:p>
            <a:pPr>
              <a:spcAft>
                <a:spcPts val="1200"/>
              </a:spcAft>
            </a:pPr>
            <a:r>
              <a:rPr lang="ru-RU" sz="10400" dirty="0"/>
              <a:t>второй слайд – основная информация в соответствие с заданием (макет слайда 2);</a:t>
            </a:r>
          </a:p>
          <a:p>
            <a:pPr>
              <a:spcAft>
                <a:spcPts val="1200"/>
              </a:spcAft>
            </a:pPr>
            <a:r>
              <a:rPr lang="ru-RU" sz="10400" dirty="0"/>
              <a:t>третий слайд – дополнительная информация по теме презентации (макет слайда 3).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7200800" cy="418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365104"/>
            <a:ext cx="727280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600" dirty="0"/>
              <a:t>В презентации должен использоваться единый тип шрифта.</a:t>
            </a:r>
          </a:p>
          <a:p>
            <a:pPr>
              <a:spcAft>
                <a:spcPts val="1800"/>
              </a:spcAft>
            </a:pPr>
            <a:r>
              <a:rPr lang="ru-RU" sz="2600" dirty="0"/>
              <a:t>Размер шрифта для названия презентации на титульном слайде – 40 пт., для подзаголовка на титульном слайде и заголовков слайдов – 24 пт., для подзаголовков на втором и третьем слайдах и для основного текста - 20 пт.</a:t>
            </a:r>
          </a:p>
          <a:p>
            <a:pPr>
              <a:spcAft>
                <a:spcPts val="1800"/>
              </a:spcAft>
            </a:pPr>
            <a:r>
              <a:rPr lang="ru-RU" sz="2600" dirty="0"/>
              <a:t>Текст не должен перекрывать  основные изображения, или сливаться с фоном.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69269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2800" b="1" dirty="0"/>
              <a:t>Требования к оформлению презентации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Критерии оценивания задания 13.1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1032" y="1412776"/>
            <a:ext cx="8712968" cy="4525963"/>
          </a:xfrm>
        </p:spPr>
        <p:txBody>
          <a:bodyPr/>
          <a:lstStyle/>
          <a:p>
            <a:pPr marL="0" indent="719138">
              <a:spcAft>
                <a:spcPts val="1200"/>
              </a:spcAft>
              <a:buNone/>
            </a:pPr>
            <a:r>
              <a:rPr lang="ru-RU" sz="2600" dirty="0"/>
              <a:t>Представлена презентация по заданной теме, соответствующая условию задания:</a:t>
            </a:r>
          </a:p>
          <a:p>
            <a:pPr>
              <a:spcAft>
                <a:spcPts val="1200"/>
              </a:spcAft>
              <a:buNone/>
            </a:pPr>
            <a:r>
              <a:rPr lang="ru-RU" sz="2600" b="1" dirty="0"/>
              <a:t>структура </a:t>
            </a:r>
            <a:r>
              <a:rPr lang="ru-RU" sz="2600" dirty="0"/>
              <a:t>– 3 слайда, заголовки, разметка;</a:t>
            </a:r>
          </a:p>
          <a:p>
            <a:pPr marL="1257300" indent="-1257300">
              <a:spcAft>
                <a:spcPts val="1200"/>
              </a:spcAft>
              <a:buNone/>
            </a:pPr>
            <a:r>
              <a:rPr lang="ru-RU" sz="2600" b="1" dirty="0"/>
              <a:t>шрифт -</a:t>
            </a:r>
            <a:r>
              <a:rPr lang="ru-RU" sz="2600" dirty="0"/>
              <a:t> единый тип шрифта, размер по заданию, текст не перекрывает изображения;</a:t>
            </a:r>
          </a:p>
          <a:p>
            <a:pPr marL="2157413" indent="-2157413">
              <a:spcAft>
                <a:spcPts val="1200"/>
              </a:spcAft>
              <a:buNone/>
            </a:pPr>
            <a:r>
              <a:rPr lang="ru-RU" sz="2600" b="1" dirty="0"/>
              <a:t>изображения</a:t>
            </a:r>
            <a:r>
              <a:rPr lang="ru-RU" sz="2600" dirty="0"/>
              <a:t> - не искажены при масштабировании (пропорции сохранены), не перекрывают текст и друг друга.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Критерии оценивания задания 13.1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Отсутствуют требования:</a:t>
            </a:r>
          </a:p>
          <a:p>
            <a:pPr marL="898525">
              <a:buFont typeface="Wingdings" pitchFamily="2" charset="2"/>
              <a:buChar char="Ø"/>
            </a:pPr>
            <a:r>
              <a:rPr lang="ru-RU" dirty="0"/>
              <a:t>   к дизайну слайдов, </a:t>
            </a:r>
          </a:p>
          <a:p>
            <a:pPr marL="898525">
              <a:buFont typeface="Wingdings" pitchFamily="2" charset="2"/>
              <a:buChar char="Ø"/>
            </a:pPr>
            <a:r>
              <a:rPr lang="ru-RU" dirty="0"/>
              <a:t>   к анимации, </a:t>
            </a:r>
          </a:p>
          <a:p>
            <a:pPr marL="898525">
              <a:buFont typeface="Wingdings" pitchFamily="2" charset="2"/>
              <a:buChar char="Ø"/>
            </a:pPr>
            <a:r>
              <a:rPr lang="ru-RU" dirty="0"/>
              <a:t>   к смене слайдов,</a:t>
            </a:r>
          </a:p>
          <a:p>
            <a:pPr marL="898525">
              <a:buFont typeface="Wingdings" pitchFamily="2" charset="2"/>
              <a:buChar char="Ø"/>
            </a:pPr>
            <a:r>
              <a:rPr lang="ru-RU" dirty="0"/>
              <a:t>   к форматированию абзацев.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50106"/>
          </a:xfrm>
        </p:spPr>
        <p:txBody>
          <a:bodyPr/>
          <a:lstStyle/>
          <a:p>
            <a:r>
              <a:rPr lang="ru-RU" b="1" dirty="0"/>
              <a:t>Задание 13.2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fontScale="77500" lnSpcReduction="20000"/>
          </a:bodyPr>
          <a:lstStyle/>
          <a:p>
            <a:pPr marL="0" indent="449263" algn="just">
              <a:spcAft>
                <a:spcPts val="600"/>
              </a:spcAft>
              <a:buNone/>
            </a:pPr>
            <a:r>
              <a:rPr lang="ru-RU" sz="3400" dirty="0"/>
              <a:t>Создайте в текстовом редакторе документ и напишите в нём следующий текст, </a:t>
            </a:r>
            <a:r>
              <a:rPr lang="ru-RU" sz="3400" u="sng" dirty="0">
                <a:solidFill>
                  <a:srgbClr val="FF0000"/>
                </a:solidFill>
              </a:rPr>
              <a:t>точно воспроизведя всё оформление текста, имеющееся в образце. </a:t>
            </a:r>
          </a:p>
          <a:p>
            <a:pPr marL="0" indent="449263" algn="just">
              <a:spcAft>
                <a:spcPts val="600"/>
              </a:spcAft>
              <a:buNone/>
            </a:pPr>
            <a:r>
              <a:rPr lang="ru-RU" sz="3400" dirty="0"/>
              <a:t>Данный текст должен быть написан шрифтом размером 14 пунктов. Основной текст выровнен по ширине, и первая строка абзаца имеет отступ </a:t>
            </a:r>
            <a:br>
              <a:rPr lang="ru-RU" sz="3400" dirty="0"/>
            </a:br>
            <a:r>
              <a:rPr lang="ru-RU" sz="3400" dirty="0"/>
              <a:t>в 1 см. В тексте есть слова, выделенные жирным шрифтом, курсивом </a:t>
            </a:r>
            <a:br>
              <a:rPr lang="ru-RU" sz="3400" dirty="0"/>
            </a:br>
            <a:r>
              <a:rPr lang="ru-RU" sz="3400" dirty="0"/>
              <a:t>и подчеркиванием. </a:t>
            </a:r>
          </a:p>
          <a:p>
            <a:pPr marL="0" indent="449263" algn="just">
              <a:spcAft>
                <a:spcPts val="600"/>
              </a:spcAft>
              <a:buNone/>
            </a:pPr>
            <a:r>
              <a:rPr lang="ru-RU" sz="3400" dirty="0"/>
              <a:t>При этом допустимо, чтобы ширина Вашего текста отличалась от ширины текста в примере, поскольку ширина текста зависит от размера страницы и полей. В этом случае разбиение текста на строки должно соответствовать стандартной ширине абзаца.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endParaRPr lang="ru-RU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134223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трелка вправо 4"/>
          <p:cNvSpPr/>
          <p:nvPr/>
        </p:nvSpPr>
        <p:spPr>
          <a:xfrm>
            <a:off x="3347864" y="908720"/>
            <a:ext cx="504056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3131840" y="1484784"/>
            <a:ext cx="504056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1331640" y="1772816"/>
            <a:ext cx="504056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1403648" y="5373216"/>
            <a:ext cx="504056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5400000">
            <a:off x="5400092" y="4329100"/>
            <a:ext cx="504056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10800000">
            <a:off x="5940152" y="2780928"/>
            <a:ext cx="504056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894</Words>
  <Application>Microsoft Office PowerPoint</Application>
  <PresentationFormat>Экран (4:3)</PresentationFormat>
  <Paragraphs>73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Тема Office</vt:lpstr>
      <vt:lpstr>Рекомендации по выполнению заданий второй части ОГЭ  по итогам экспертизы диагностической работы  по информатике  в формате ОГЭ в 10-х классах </vt:lpstr>
      <vt:lpstr>Задание 13.1</vt:lpstr>
      <vt:lpstr>Задание 13.1</vt:lpstr>
      <vt:lpstr>Презентация PowerPoint</vt:lpstr>
      <vt:lpstr>Презентация PowerPoint</vt:lpstr>
      <vt:lpstr>Критерии оценивания задания 13.1 </vt:lpstr>
      <vt:lpstr>Критерии оценивания задания 13.1</vt:lpstr>
      <vt:lpstr>Задание 13.2</vt:lpstr>
      <vt:lpstr>Презентация PowerPoint</vt:lpstr>
      <vt:lpstr>Презентация PowerPoint</vt:lpstr>
      <vt:lpstr>Критерии оценивания задания 13.2 2 балла </vt:lpstr>
      <vt:lpstr>Критерии оценивания задания 13.2 2 балла </vt:lpstr>
      <vt:lpstr>Критерии оценивания задания 13.2 1 балл</vt:lpstr>
      <vt:lpstr>Критерии оценивания задания 13.2 0 баллов</vt:lpstr>
      <vt:lpstr>Задание 14</vt:lpstr>
      <vt:lpstr>Задание 14</vt:lpstr>
      <vt:lpstr>Задание 14</vt:lpstr>
      <vt:lpstr>Источники: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User</cp:lastModifiedBy>
  <cp:revision>2</cp:revision>
  <dcterms:created xsi:type="dcterms:W3CDTF">2020-10-24T06:25:31Z</dcterms:created>
  <dcterms:modified xsi:type="dcterms:W3CDTF">2020-10-30T09:54:40Z</dcterms:modified>
</cp:coreProperties>
</file>