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99" r:id="rId3"/>
    <p:sldId id="292" r:id="rId4"/>
    <p:sldId id="293" r:id="rId5"/>
    <p:sldId id="294" r:id="rId6"/>
    <p:sldId id="295" r:id="rId7"/>
    <p:sldId id="296" r:id="rId8"/>
    <p:sldId id="297" r:id="rId9"/>
    <p:sldId id="298" r:id="rId10"/>
    <p:sldId id="300" r:id="rId11"/>
    <p:sldId id="301" r:id="rId12"/>
    <p:sldId id="302" r:id="rId13"/>
    <p:sldId id="303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BE67B9A-FBF9-42EF-9A5E-D6FDA7DBD67D}" type="doc">
      <dgm:prSet loTypeId="urn:microsoft.com/office/officeart/2005/8/layout/target3" loCatId="list" qsTypeId="urn:microsoft.com/office/officeart/2005/8/quickstyle/3d1" qsCatId="3D" csTypeId="urn:microsoft.com/office/officeart/2005/8/colors/colorful5" csCatId="colorful" phldr="1"/>
      <dgm:spPr/>
    </dgm:pt>
    <dgm:pt modelId="{94298B90-76AC-4E97-B31A-E6BBBE41206C}">
      <dgm:prSet phldrT="[Текст]" custT="1"/>
      <dgm:spPr/>
      <dgm:t>
        <a:bodyPr/>
        <a:lstStyle/>
        <a:p>
          <a:pPr algn="l"/>
          <a:r>
            <a:rPr lang="ru-RU" sz="3700" dirty="0"/>
            <a:t>Самоопределение (</a:t>
          </a:r>
          <a:r>
            <a:rPr lang="ru-RU" sz="3200" dirty="0"/>
            <a:t>личностное, жизненное, профессиональное</a:t>
          </a:r>
          <a:r>
            <a:rPr lang="ru-RU" sz="3700" dirty="0"/>
            <a:t>)</a:t>
          </a:r>
        </a:p>
      </dgm:t>
    </dgm:pt>
    <dgm:pt modelId="{9A9EFD61-F3F4-463F-90CF-EA07FB37CF57}" type="parTrans" cxnId="{61172278-D43B-4970-9023-3595D05A4C2C}">
      <dgm:prSet/>
      <dgm:spPr/>
      <dgm:t>
        <a:bodyPr/>
        <a:lstStyle/>
        <a:p>
          <a:endParaRPr lang="ru-RU"/>
        </a:p>
      </dgm:t>
    </dgm:pt>
    <dgm:pt modelId="{ADC5EFE0-F899-48CF-8A7D-C7D6CBC8179A}" type="sibTrans" cxnId="{61172278-D43B-4970-9023-3595D05A4C2C}">
      <dgm:prSet/>
      <dgm:spPr/>
      <dgm:t>
        <a:bodyPr/>
        <a:lstStyle/>
        <a:p>
          <a:endParaRPr lang="ru-RU"/>
        </a:p>
      </dgm:t>
    </dgm:pt>
    <dgm:pt modelId="{9DDB53F0-4937-4A26-8AEA-2685F60BB4D5}">
      <dgm:prSet phldrT="[Текст]" custT="1"/>
      <dgm:spPr/>
      <dgm:t>
        <a:bodyPr/>
        <a:lstStyle/>
        <a:p>
          <a:pPr algn="l"/>
          <a:r>
            <a:rPr lang="ru-RU" sz="3700" dirty="0" err="1"/>
            <a:t>Смыслообразование</a:t>
          </a:r>
          <a:endParaRPr lang="ru-RU" sz="3700" dirty="0"/>
        </a:p>
      </dgm:t>
    </dgm:pt>
    <dgm:pt modelId="{D96AC586-8FC3-43D4-9FDA-5239168432FF}" type="parTrans" cxnId="{90DA72F1-1077-4D06-9F65-24FF4F0A9639}">
      <dgm:prSet/>
      <dgm:spPr/>
      <dgm:t>
        <a:bodyPr/>
        <a:lstStyle/>
        <a:p>
          <a:endParaRPr lang="ru-RU"/>
        </a:p>
      </dgm:t>
    </dgm:pt>
    <dgm:pt modelId="{D656FC74-4EC4-489A-AF13-9EB582E01DD1}" type="sibTrans" cxnId="{90DA72F1-1077-4D06-9F65-24FF4F0A9639}">
      <dgm:prSet/>
      <dgm:spPr/>
      <dgm:t>
        <a:bodyPr/>
        <a:lstStyle/>
        <a:p>
          <a:endParaRPr lang="ru-RU"/>
        </a:p>
      </dgm:t>
    </dgm:pt>
    <dgm:pt modelId="{FC644D71-BCE2-4615-B6ED-931D9F2E62CE}">
      <dgm:prSet phldrT="[Текст]" custT="1"/>
      <dgm:spPr/>
      <dgm:t>
        <a:bodyPr/>
        <a:lstStyle/>
        <a:p>
          <a:pPr algn="l"/>
          <a:r>
            <a:rPr lang="ru-RU" sz="3700" dirty="0"/>
            <a:t>Нравственно-этическая ориентация</a:t>
          </a:r>
        </a:p>
      </dgm:t>
    </dgm:pt>
    <dgm:pt modelId="{7F57C0D3-E2F0-473E-9E35-DADF4B3492E6}" type="parTrans" cxnId="{876C59C0-890B-46BB-A7A7-0FD600EE47E3}">
      <dgm:prSet/>
      <dgm:spPr/>
      <dgm:t>
        <a:bodyPr/>
        <a:lstStyle/>
        <a:p>
          <a:endParaRPr lang="ru-RU"/>
        </a:p>
      </dgm:t>
    </dgm:pt>
    <dgm:pt modelId="{9906BFF8-B1A7-48DE-9B58-911F9AC9D99D}" type="sibTrans" cxnId="{876C59C0-890B-46BB-A7A7-0FD600EE47E3}">
      <dgm:prSet/>
      <dgm:spPr/>
      <dgm:t>
        <a:bodyPr/>
        <a:lstStyle/>
        <a:p>
          <a:endParaRPr lang="ru-RU"/>
        </a:p>
      </dgm:t>
    </dgm:pt>
    <dgm:pt modelId="{0D2AAE5C-4500-4BF3-9B74-B4EB0CC2A4A6}" type="pres">
      <dgm:prSet presAssocID="{6BE67B9A-FBF9-42EF-9A5E-D6FDA7DBD67D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8624A50F-FA69-486D-AB7D-EF3E8504843F}" type="pres">
      <dgm:prSet presAssocID="{94298B90-76AC-4E97-B31A-E6BBBE41206C}" presName="circle1" presStyleLbl="node1" presStyleIdx="0" presStyleCnt="3"/>
      <dgm:spPr/>
    </dgm:pt>
    <dgm:pt modelId="{0BD47660-A955-4CC9-BB34-4752D25C6B7E}" type="pres">
      <dgm:prSet presAssocID="{94298B90-76AC-4E97-B31A-E6BBBE41206C}" presName="space" presStyleCnt="0"/>
      <dgm:spPr/>
    </dgm:pt>
    <dgm:pt modelId="{943DB21D-08F6-45EB-8AE8-F9E6270C4C65}" type="pres">
      <dgm:prSet presAssocID="{94298B90-76AC-4E97-B31A-E6BBBE41206C}" presName="rect1" presStyleLbl="alignAcc1" presStyleIdx="0" presStyleCnt="3"/>
      <dgm:spPr/>
    </dgm:pt>
    <dgm:pt modelId="{41829466-7F2A-497A-95B6-F5151F4F2312}" type="pres">
      <dgm:prSet presAssocID="{9DDB53F0-4937-4A26-8AEA-2685F60BB4D5}" presName="vertSpace2" presStyleLbl="node1" presStyleIdx="0" presStyleCnt="3"/>
      <dgm:spPr/>
    </dgm:pt>
    <dgm:pt modelId="{1C8577AD-56B4-4234-B591-8FFA3FAF256E}" type="pres">
      <dgm:prSet presAssocID="{9DDB53F0-4937-4A26-8AEA-2685F60BB4D5}" presName="circle2" presStyleLbl="node1" presStyleIdx="1" presStyleCnt="3"/>
      <dgm:spPr/>
    </dgm:pt>
    <dgm:pt modelId="{6411DD0A-8843-413D-A45B-F741B80A8611}" type="pres">
      <dgm:prSet presAssocID="{9DDB53F0-4937-4A26-8AEA-2685F60BB4D5}" presName="rect2" presStyleLbl="alignAcc1" presStyleIdx="1" presStyleCnt="3" custScaleY="86277"/>
      <dgm:spPr/>
    </dgm:pt>
    <dgm:pt modelId="{01BF5723-E790-481E-AC74-8765D9544BAE}" type="pres">
      <dgm:prSet presAssocID="{FC644D71-BCE2-4615-B6ED-931D9F2E62CE}" presName="vertSpace3" presStyleLbl="node1" presStyleIdx="1" presStyleCnt="3"/>
      <dgm:spPr/>
    </dgm:pt>
    <dgm:pt modelId="{7A5446CC-1199-4EC0-B873-501F9BFADDEE}" type="pres">
      <dgm:prSet presAssocID="{FC644D71-BCE2-4615-B6ED-931D9F2E62CE}" presName="circle3" presStyleLbl="node1" presStyleIdx="2" presStyleCnt="3"/>
      <dgm:spPr/>
    </dgm:pt>
    <dgm:pt modelId="{9963F667-8543-4BA2-A363-0215A03F2D37}" type="pres">
      <dgm:prSet presAssocID="{FC644D71-BCE2-4615-B6ED-931D9F2E62CE}" presName="rect3" presStyleLbl="alignAcc1" presStyleIdx="2" presStyleCnt="3"/>
      <dgm:spPr/>
    </dgm:pt>
    <dgm:pt modelId="{37C9C31F-A6AF-40A0-8EC2-C574EE9EA2BB}" type="pres">
      <dgm:prSet presAssocID="{94298B90-76AC-4E97-B31A-E6BBBE41206C}" presName="rect1ParTxNoCh" presStyleLbl="alignAcc1" presStyleIdx="2" presStyleCnt="3">
        <dgm:presLayoutVars>
          <dgm:chMax val="1"/>
          <dgm:bulletEnabled val="1"/>
        </dgm:presLayoutVars>
      </dgm:prSet>
      <dgm:spPr/>
    </dgm:pt>
    <dgm:pt modelId="{85D0A7E7-B518-4C6F-AFF7-056CB4D8E3CA}" type="pres">
      <dgm:prSet presAssocID="{9DDB53F0-4937-4A26-8AEA-2685F60BB4D5}" presName="rect2ParTxNoCh" presStyleLbl="alignAcc1" presStyleIdx="2" presStyleCnt="3">
        <dgm:presLayoutVars>
          <dgm:chMax val="1"/>
          <dgm:bulletEnabled val="1"/>
        </dgm:presLayoutVars>
      </dgm:prSet>
      <dgm:spPr/>
    </dgm:pt>
    <dgm:pt modelId="{4ABE14D8-0F83-4BE9-B50E-5FFEF22E4642}" type="pres">
      <dgm:prSet presAssocID="{FC644D71-BCE2-4615-B6ED-931D9F2E62CE}" presName="rect3ParTxNoCh" presStyleLbl="alignAcc1" presStyleIdx="2" presStyleCnt="3">
        <dgm:presLayoutVars>
          <dgm:chMax val="1"/>
          <dgm:bulletEnabled val="1"/>
        </dgm:presLayoutVars>
      </dgm:prSet>
      <dgm:spPr/>
    </dgm:pt>
  </dgm:ptLst>
  <dgm:cxnLst>
    <dgm:cxn modelId="{58A0620C-39C4-40BE-9441-7999600915D0}" type="presOf" srcId="{6BE67B9A-FBF9-42EF-9A5E-D6FDA7DBD67D}" destId="{0D2AAE5C-4500-4BF3-9B74-B4EB0CC2A4A6}" srcOrd="0" destOrd="0" presId="urn:microsoft.com/office/officeart/2005/8/layout/target3"/>
    <dgm:cxn modelId="{E9C00419-3561-447B-8513-CE4025165739}" type="presOf" srcId="{9DDB53F0-4937-4A26-8AEA-2685F60BB4D5}" destId="{85D0A7E7-B518-4C6F-AFF7-056CB4D8E3CA}" srcOrd="1" destOrd="0" presId="urn:microsoft.com/office/officeart/2005/8/layout/target3"/>
    <dgm:cxn modelId="{61172278-D43B-4970-9023-3595D05A4C2C}" srcId="{6BE67B9A-FBF9-42EF-9A5E-D6FDA7DBD67D}" destId="{94298B90-76AC-4E97-B31A-E6BBBE41206C}" srcOrd="0" destOrd="0" parTransId="{9A9EFD61-F3F4-463F-90CF-EA07FB37CF57}" sibTransId="{ADC5EFE0-F899-48CF-8A7D-C7D6CBC8179A}"/>
    <dgm:cxn modelId="{126E2A85-2BAF-4538-B7E0-CD9A8713C7A6}" type="presOf" srcId="{FC644D71-BCE2-4615-B6ED-931D9F2E62CE}" destId="{4ABE14D8-0F83-4BE9-B50E-5FFEF22E4642}" srcOrd="1" destOrd="0" presId="urn:microsoft.com/office/officeart/2005/8/layout/target3"/>
    <dgm:cxn modelId="{AE9C288C-463B-448F-9CBA-8368A5E84E57}" type="presOf" srcId="{94298B90-76AC-4E97-B31A-E6BBBE41206C}" destId="{37C9C31F-A6AF-40A0-8EC2-C574EE9EA2BB}" srcOrd="1" destOrd="0" presId="urn:microsoft.com/office/officeart/2005/8/layout/target3"/>
    <dgm:cxn modelId="{52218EA7-758C-48B2-AA9E-4BD95AF2D3E5}" type="presOf" srcId="{94298B90-76AC-4E97-B31A-E6BBBE41206C}" destId="{943DB21D-08F6-45EB-8AE8-F9E6270C4C65}" srcOrd="0" destOrd="0" presId="urn:microsoft.com/office/officeart/2005/8/layout/target3"/>
    <dgm:cxn modelId="{876C59C0-890B-46BB-A7A7-0FD600EE47E3}" srcId="{6BE67B9A-FBF9-42EF-9A5E-D6FDA7DBD67D}" destId="{FC644D71-BCE2-4615-B6ED-931D9F2E62CE}" srcOrd="2" destOrd="0" parTransId="{7F57C0D3-E2F0-473E-9E35-DADF4B3492E6}" sibTransId="{9906BFF8-B1A7-48DE-9B58-911F9AC9D99D}"/>
    <dgm:cxn modelId="{CE4229DF-4B72-4842-9AF6-29EAA7721651}" type="presOf" srcId="{9DDB53F0-4937-4A26-8AEA-2685F60BB4D5}" destId="{6411DD0A-8843-413D-A45B-F741B80A8611}" srcOrd="0" destOrd="0" presId="urn:microsoft.com/office/officeart/2005/8/layout/target3"/>
    <dgm:cxn modelId="{AAFF00E4-3E18-4BC2-9753-9BF5DC705457}" type="presOf" srcId="{FC644D71-BCE2-4615-B6ED-931D9F2E62CE}" destId="{9963F667-8543-4BA2-A363-0215A03F2D37}" srcOrd="0" destOrd="0" presId="urn:microsoft.com/office/officeart/2005/8/layout/target3"/>
    <dgm:cxn modelId="{90DA72F1-1077-4D06-9F65-24FF4F0A9639}" srcId="{6BE67B9A-FBF9-42EF-9A5E-D6FDA7DBD67D}" destId="{9DDB53F0-4937-4A26-8AEA-2685F60BB4D5}" srcOrd="1" destOrd="0" parTransId="{D96AC586-8FC3-43D4-9FDA-5239168432FF}" sibTransId="{D656FC74-4EC4-489A-AF13-9EB582E01DD1}"/>
    <dgm:cxn modelId="{B10C3FD0-92EA-4E17-AFF6-80E555369B55}" type="presParOf" srcId="{0D2AAE5C-4500-4BF3-9B74-B4EB0CC2A4A6}" destId="{8624A50F-FA69-486D-AB7D-EF3E8504843F}" srcOrd="0" destOrd="0" presId="urn:microsoft.com/office/officeart/2005/8/layout/target3"/>
    <dgm:cxn modelId="{B4EC835A-4CA3-4025-A58C-0E91CB7FF6A4}" type="presParOf" srcId="{0D2AAE5C-4500-4BF3-9B74-B4EB0CC2A4A6}" destId="{0BD47660-A955-4CC9-BB34-4752D25C6B7E}" srcOrd="1" destOrd="0" presId="urn:microsoft.com/office/officeart/2005/8/layout/target3"/>
    <dgm:cxn modelId="{832ABB3E-8736-41C2-A420-AE8755FD6216}" type="presParOf" srcId="{0D2AAE5C-4500-4BF3-9B74-B4EB0CC2A4A6}" destId="{943DB21D-08F6-45EB-8AE8-F9E6270C4C65}" srcOrd="2" destOrd="0" presId="urn:microsoft.com/office/officeart/2005/8/layout/target3"/>
    <dgm:cxn modelId="{5C4B8469-B4A4-4E24-889B-2FCF3BA092AD}" type="presParOf" srcId="{0D2AAE5C-4500-4BF3-9B74-B4EB0CC2A4A6}" destId="{41829466-7F2A-497A-95B6-F5151F4F2312}" srcOrd="3" destOrd="0" presId="urn:microsoft.com/office/officeart/2005/8/layout/target3"/>
    <dgm:cxn modelId="{BBEF3C98-20E1-4FB9-94AD-5F4A2C91B981}" type="presParOf" srcId="{0D2AAE5C-4500-4BF3-9B74-B4EB0CC2A4A6}" destId="{1C8577AD-56B4-4234-B591-8FFA3FAF256E}" srcOrd="4" destOrd="0" presId="urn:microsoft.com/office/officeart/2005/8/layout/target3"/>
    <dgm:cxn modelId="{2C272281-76F0-49ED-BF7C-5D2240FA169C}" type="presParOf" srcId="{0D2AAE5C-4500-4BF3-9B74-B4EB0CC2A4A6}" destId="{6411DD0A-8843-413D-A45B-F741B80A8611}" srcOrd="5" destOrd="0" presId="urn:microsoft.com/office/officeart/2005/8/layout/target3"/>
    <dgm:cxn modelId="{D457581F-A390-42EA-9EE2-AD0C9EF7B517}" type="presParOf" srcId="{0D2AAE5C-4500-4BF3-9B74-B4EB0CC2A4A6}" destId="{01BF5723-E790-481E-AC74-8765D9544BAE}" srcOrd="6" destOrd="0" presId="urn:microsoft.com/office/officeart/2005/8/layout/target3"/>
    <dgm:cxn modelId="{503ED0CD-93FF-4EE5-AAB7-DF9253BF53E7}" type="presParOf" srcId="{0D2AAE5C-4500-4BF3-9B74-B4EB0CC2A4A6}" destId="{7A5446CC-1199-4EC0-B873-501F9BFADDEE}" srcOrd="7" destOrd="0" presId="urn:microsoft.com/office/officeart/2005/8/layout/target3"/>
    <dgm:cxn modelId="{FFD13B30-B3C8-4896-81EE-04BED7C45E50}" type="presParOf" srcId="{0D2AAE5C-4500-4BF3-9B74-B4EB0CC2A4A6}" destId="{9963F667-8543-4BA2-A363-0215A03F2D37}" srcOrd="8" destOrd="0" presId="urn:microsoft.com/office/officeart/2005/8/layout/target3"/>
    <dgm:cxn modelId="{11933A82-C807-43B5-B8E3-EC54A55AEED1}" type="presParOf" srcId="{0D2AAE5C-4500-4BF3-9B74-B4EB0CC2A4A6}" destId="{37C9C31F-A6AF-40A0-8EC2-C574EE9EA2BB}" srcOrd="9" destOrd="0" presId="urn:microsoft.com/office/officeart/2005/8/layout/target3"/>
    <dgm:cxn modelId="{6BDB7725-D836-420E-882D-3BC7B920B5D2}" type="presParOf" srcId="{0D2AAE5C-4500-4BF3-9B74-B4EB0CC2A4A6}" destId="{85D0A7E7-B518-4C6F-AFF7-056CB4D8E3CA}" srcOrd="10" destOrd="0" presId="urn:microsoft.com/office/officeart/2005/8/layout/target3"/>
    <dgm:cxn modelId="{B0862071-0725-4609-B4AF-721562CD8262}" type="presParOf" srcId="{0D2AAE5C-4500-4BF3-9B74-B4EB0CC2A4A6}" destId="{4ABE14D8-0F83-4BE9-B50E-5FFEF22E4642}" srcOrd="11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A4B75FC-8176-4619-81C5-03B3420E8912}" type="doc">
      <dgm:prSet loTypeId="urn:microsoft.com/office/officeart/2005/8/layout/vProcess5" loCatId="process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4944BB02-B706-4CD3-987D-A6CF8E2FF3E1}">
      <dgm:prSet phldrT="[Текст]"/>
      <dgm:spPr/>
      <dgm:t>
        <a:bodyPr/>
        <a:lstStyle/>
        <a:p>
          <a:r>
            <a:rPr lang="ru-RU" i="1" dirty="0"/>
            <a:t>наглядный образ изучаемого явления</a:t>
          </a:r>
          <a:endParaRPr lang="ru-RU" dirty="0"/>
        </a:p>
      </dgm:t>
    </dgm:pt>
    <dgm:pt modelId="{B04839AD-255B-4C83-A731-5932687A5EC3}" type="parTrans" cxnId="{93EC4FFB-2C25-4CE4-9447-AB0B546FEE4B}">
      <dgm:prSet/>
      <dgm:spPr/>
      <dgm:t>
        <a:bodyPr/>
        <a:lstStyle/>
        <a:p>
          <a:endParaRPr lang="ru-RU"/>
        </a:p>
      </dgm:t>
    </dgm:pt>
    <dgm:pt modelId="{90A96D57-158F-4621-BFF3-A23EF41F14D3}" type="sibTrans" cxnId="{93EC4FFB-2C25-4CE4-9447-AB0B546FEE4B}">
      <dgm:prSet/>
      <dgm:spPr/>
      <dgm:t>
        <a:bodyPr/>
        <a:lstStyle/>
        <a:p>
          <a:endParaRPr lang="ru-RU"/>
        </a:p>
      </dgm:t>
    </dgm:pt>
    <dgm:pt modelId="{D2604739-3F32-4960-94FF-669CB402E5BA}">
      <dgm:prSet phldrT="[Текст]"/>
      <dgm:spPr/>
      <dgm:t>
        <a:bodyPr/>
        <a:lstStyle/>
        <a:p>
          <a:r>
            <a:rPr lang="ru-RU" i="1" dirty="0"/>
            <a:t>обобщение и выделение единого признака</a:t>
          </a:r>
          <a:endParaRPr lang="ru-RU" dirty="0"/>
        </a:p>
      </dgm:t>
    </dgm:pt>
    <dgm:pt modelId="{672FE07F-D4BF-4E6D-836A-DE9AF32869A3}" type="parTrans" cxnId="{6C380344-60C1-410B-B466-D5F397475013}">
      <dgm:prSet/>
      <dgm:spPr/>
      <dgm:t>
        <a:bodyPr/>
        <a:lstStyle/>
        <a:p>
          <a:endParaRPr lang="ru-RU"/>
        </a:p>
      </dgm:t>
    </dgm:pt>
    <dgm:pt modelId="{C2368200-9B89-4EFE-AE63-D9904F6D0FBD}" type="sibTrans" cxnId="{6C380344-60C1-410B-B466-D5F397475013}">
      <dgm:prSet/>
      <dgm:spPr/>
      <dgm:t>
        <a:bodyPr/>
        <a:lstStyle/>
        <a:p>
          <a:endParaRPr lang="ru-RU"/>
        </a:p>
      </dgm:t>
    </dgm:pt>
    <dgm:pt modelId="{2A2EA355-542A-444D-8799-299B479B85AE}">
      <dgm:prSet/>
      <dgm:spPr/>
      <dgm:t>
        <a:bodyPr/>
        <a:lstStyle/>
        <a:p>
          <a:r>
            <a:rPr lang="ru-RU" i="1"/>
            <a:t>проявление в широком контексте жизни</a:t>
          </a:r>
          <a:endParaRPr lang="ru-RU"/>
        </a:p>
      </dgm:t>
    </dgm:pt>
    <dgm:pt modelId="{6053858C-4E4E-4FD3-900C-165B3D78231D}" type="parTrans" cxnId="{06EF2FC2-9A21-4F73-91AA-E7157345324C}">
      <dgm:prSet/>
      <dgm:spPr/>
      <dgm:t>
        <a:bodyPr/>
        <a:lstStyle/>
        <a:p>
          <a:endParaRPr lang="ru-RU"/>
        </a:p>
      </dgm:t>
    </dgm:pt>
    <dgm:pt modelId="{B697CA6C-AB25-4EA1-A8F5-DA13C7FAC8A1}" type="sibTrans" cxnId="{06EF2FC2-9A21-4F73-91AA-E7157345324C}">
      <dgm:prSet/>
      <dgm:spPr/>
      <dgm:t>
        <a:bodyPr/>
        <a:lstStyle/>
        <a:p>
          <a:endParaRPr lang="ru-RU"/>
        </a:p>
      </dgm:t>
    </dgm:pt>
    <dgm:pt modelId="{35FD217C-0BBF-4DD6-8BF7-66EEE0915FCE}">
      <dgm:prSet/>
      <dgm:spPr/>
      <dgm:t>
        <a:bodyPr/>
        <a:lstStyle/>
        <a:p>
          <a:r>
            <a:rPr lang="ru-RU" i="1" dirty="0"/>
            <a:t>способ взаимодействия с этим явлением</a:t>
          </a:r>
          <a:endParaRPr lang="ru-RU" dirty="0"/>
        </a:p>
      </dgm:t>
    </dgm:pt>
    <dgm:pt modelId="{142EB90E-F91E-4AF4-B7E1-DF23CC9CDE9F}" type="parTrans" cxnId="{C423F5E6-570D-49B7-AB39-A3554D833C5A}">
      <dgm:prSet/>
      <dgm:spPr/>
      <dgm:t>
        <a:bodyPr/>
        <a:lstStyle/>
        <a:p>
          <a:endParaRPr lang="ru-RU"/>
        </a:p>
      </dgm:t>
    </dgm:pt>
    <dgm:pt modelId="{58AF6158-DFD7-4991-AAA2-8A92955BF4C1}" type="sibTrans" cxnId="{C423F5E6-570D-49B7-AB39-A3554D833C5A}">
      <dgm:prSet/>
      <dgm:spPr/>
      <dgm:t>
        <a:bodyPr/>
        <a:lstStyle/>
        <a:p>
          <a:endParaRPr lang="ru-RU"/>
        </a:p>
      </dgm:t>
    </dgm:pt>
    <dgm:pt modelId="{3118E75F-0CD9-474A-A753-8572D65B3A45}" type="pres">
      <dgm:prSet presAssocID="{DA4B75FC-8176-4619-81C5-03B3420E8912}" presName="outerComposite" presStyleCnt="0">
        <dgm:presLayoutVars>
          <dgm:chMax val="5"/>
          <dgm:dir/>
          <dgm:resizeHandles val="exact"/>
        </dgm:presLayoutVars>
      </dgm:prSet>
      <dgm:spPr/>
    </dgm:pt>
    <dgm:pt modelId="{758193EE-E638-4600-8C31-7FA7714EF752}" type="pres">
      <dgm:prSet presAssocID="{DA4B75FC-8176-4619-81C5-03B3420E8912}" presName="dummyMaxCanvas" presStyleCnt="0">
        <dgm:presLayoutVars/>
      </dgm:prSet>
      <dgm:spPr/>
    </dgm:pt>
    <dgm:pt modelId="{BE7C7B1E-7F8B-4C7D-9E9D-BFF854F0A97E}" type="pres">
      <dgm:prSet presAssocID="{DA4B75FC-8176-4619-81C5-03B3420E8912}" presName="FourNodes_1" presStyleLbl="node1" presStyleIdx="0" presStyleCnt="4" custScaleX="99956">
        <dgm:presLayoutVars>
          <dgm:bulletEnabled val="1"/>
        </dgm:presLayoutVars>
      </dgm:prSet>
      <dgm:spPr/>
    </dgm:pt>
    <dgm:pt modelId="{9C478D40-DCEA-40BD-B3EE-D0AD442E3BA0}" type="pres">
      <dgm:prSet presAssocID="{DA4B75FC-8176-4619-81C5-03B3420E8912}" presName="FourNodes_2" presStyleLbl="node1" presStyleIdx="1" presStyleCnt="4" custScaleX="102763">
        <dgm:presLayoutVars>
          <dgm:bulletEnabled val="1"/>
        </dgm:presLayoutVars>
      </dgm:prSet>
      <dgm:spPr/>
    </dgm:pt>
    <dgm:pt modelId="{BB36037D-5305-4231-863E-F46714BCE0D6}" type="pres">
      <dgm:prSet presAssocID="{DA4B75FC-8176-4619-81C5-03B3420E8912}" presName="FourNodes_3" presStyleLbl="node1" presStyleIdx="2" presStyleCnt="4">
        <dgm:presLayoutVars>
          <dgm:bulletEnabled val="1"/>
        </dgm:presLayoutVars>
      </dgm:prSet>
      <dgm:spPr/>
    </dgm:pt>
    <dgm:pt modelId="{F3A00C4F-FF0A-4979-8E5A-175B424235B4}" type="pres">
      <dgm:prSet presAssocID="{DA4B75FC-8176-4619-81C5-03B3420E8912}" presName="FourNodes_4" presStyleLbl="node1" presStyleIdx="3" presStyleCnt="4">
        <dgm:presLayoutVars>
          <dgm:bulletEnabled val="1"/>
        </dgm:presLayoutVars>
      </dgm:prSet>
      <dgm:spPr/>
    </dgm:pt>
    <dgm:pt modelId="{48C6E361-B444-4A7C-BF1C-FC72A75C4B19}" type="pres">
      <dgm:prSet presAssocID="{DA4B75FC-8176-4619-81C5-03B3420E8912}" presName="FourConn_1-2" presStyleLbl="fgAccFollowNode1" presStyleIdx="0" presStyleCnt="3">
        <dgm:presLayoutVars>
          <dgm:bulletEnabled val="1"/>
        </dgm:presLayoutVars>
      </dgm:prSet>
      <dgm:spPr/>
    </dgm:pt>
    <dgm:pt modelId="{2804B7D5-EC13-4B07-9AC2-6A6219501DC7}" type="pres">
      <dgm:prSet presAssocID="{DA4B75FC-8176-4619-81C5-03B3420E8912}" presName="FourConn_2-3" presStyleLbl="fgAccFollowNode1" presStyleIdx="1" presStyleCnt="3">
        <dgm:presLayoutVars>
          <dgm:bulletEnabled val="1"/>
        </dgm:presLayoutVars>
      </dgm:prSet>
      <dgm:spPr/>
    </dgm:pt>
    <dgm:pt modelId="{CEA03E12-C9B6-425B-B286-A3060385FF03}" type="pres">
      <dgm:prSet presAssocID="{DA4B75FC-8176-4619-81C5-03B3420E8912}" presName="FourConn_3-4" presStyleLbl="fgAccFollowNode1" presStyleIdx="2" presStyleCnt="3">
        <dgm:presLayoutVars>
          <dgm:bulletEnabled val="1"/>
        </dgm:presLayoutVars>
      </dgm:prSet>
      <dgm:spPr/>
    </dgm:pt>
    <dgm:pt modelId="{79F85202-4B0D-4E02-AFBD-B523120FAFCC}" type="pres">
      <dgm:prSet presAssocID="{DA4B75FC-8176-4619-81C5-03B3420E8912}" presName="FourNodes_1_text" presStyleLbl="node1" presStyleIdx="3" presStyleCnt="4">
        <dgm:presLayoutVars>
          <dgm:bulletEnabled val="1"/>
        </dgm:presLayoutVars>
      </dgm:prSet>
      <dgm:spPr/>
    </dgm:pt>
    <dgm:pt modelId="{3C07E7EC-6AEB-4AB5-979A-59F957EBF06B}" type="pres">
      <dgm:prSet presAssocID="{DA4B75FC-8176-4619-81C5-03B3420E8912}" presName="FourNodes_2_text" presStyleLbl="node1" presStyleIdx="3" presStyleCnt="4">
        <dgm:presLayoutVars>
          <dgm:bulletEnabled val="1"/>
        </dgm:presLayoutVars>
      </dgm:prSet>
      <dgm:spPr/>
    </dgm:pt>
    <dgm:pt modelId="{B42E397B-36BB-4B62-91C5-D1A7C1AC3FCC}" type="pres">
      <dgm:prSet presAssocID="{DA4B75FC-8176-4619-81C5-03B3420E8912}" presName="FourNodes_3_text" presStyleLbl="node1" presStyleIdx="3" presStyleCnt="4">
        <dgm:presLayoutVars>
          <dgm:bulletEnabled val="1"/>
        </dgm:presLayoutVars>
      </dgm:prSet>
      <dgm:spPr/>
    </dgm:pt>
    <dgm:pt modelId="{399CF7FE-F403-448E-BB46-449289E8B99D}" type="pres">
      <dgm:prSet presAssocID="{DA4B75FC-8176-4619-81C5-03B3420E8912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3B6CFC00-68ED-445E-9D9C-FC12FCC39882}" type="presOf" srcId="{4944BB02-B706-4CD3-987D-A6CF8E2FF3E1}" destId="{BE7C7B1E-7F8B-4C7D-9E9D-BFF854F0A97E}" srcOrd="0" destOrd="0" presId="urn:microsoft.com/office/officeart/2005/8/layout/vProcess5"/>
    <dgm:cxn modelId="{031AD403-760E-4E36-9771-B42F550F129C}" type="presOf" srcId="{D2604739-3F32-4960-94FF-669CB402E5BA}" destId="{3C07E7EC-6AEB-4AB5-979A-59F957EBF06B}" srcOrd="1" destOrd="0" presId="urn:microsoft.com/office/officeart/2005/8/layout/vProcess5"/>
    <dgm:cxn modelId="{C1AD7010-05C2-4F89-91F5-A7E05E3CF268}" type="presOf" srcId="{DA4B75FC-8176-4619-81C5-03B3420E8912}" destId="{3118E75F-0CD9-474A-A753-8572D65B3A45}" srcOrd="0" destOrd="0" presId="urn:microsoft.com/office/officeart/2005/8/layout/vProcess5"/>
    <dgm:cxn modelId="{2302E31B-F4D1-4F81-BAE8-34D099D6C099}" type="presOf" srcId="{4944BB02-B706-4CD3-987D-A6CF8E2FF3E1}" destId="{79F85202-4B0D-4E02-AFBD-B523120FAFCC}" srcOrd="1" destOrd="0" presId="urn:microsoft.com/office/officeart/2005/8/layout/vProcess5"/>
    <dgm:cxn modelId="{0D12091E-1AD9-4721-934C-D8C60F2A348F}" type="presOf" srcId="{2A2EA355-542A-444D-8799-299B479B85AE}" destId="{BB36037D-5305-4231-863E-F46714BCE0D6}" srcOrd="0" destOrd="0" presId="urn:microsoft.com/office/officeart/2005/8/layout/vProcess5"/>
    <dgm:cxn modelId="{D4E94136-AF22-41E7-908C-F420B8AE45FE}" type="presOf" srcId="{35FD217C-0BBF-4DD6-8BF7-66EEE0915FCE}" destId="{F3A00C4F-FF0A-4979-8E5A-175B424235B4}" srcOrd="0" destOrd="0" presId="urn:microsoft.com/office/officeart/2005/8/layout/vProcess5"/>
    <dgm:cxn modelId="{932EBA5E-8607-48DE-B78C-178F26620DCC}" type="presOf" srcId="{35FD217C-0BBF-4DD6-8BF7-66EEE0915FCE}" destId="{399CF7FE-F403-448E-BB46-449289E8B99D}" srcOrd="1" destOrd="0" presId="urn:microsoft.com/office/officeart/2005/8/layout/vProcess5"/>
    <dgm:cxn modelId="{6C380344-60C1-410B-B466-D5F397475013}" srcId="{DA4B75FC-8176-4619-81C5-03B3420E8912}" destId="{D2604739-3F32-4960-94FF-669CB402E5BA}" srcOrd="1" destOrd="0" parTransId="{672FE07F-D4BF-4E6D-836A-DE9AF32869A3}" sibTransId="{C2368200-9B89-4EFE-AE63-D9904F6D0FBD}"/>
    <dgm:cxn modelId="{9410B249-198C-4158-B7EF-BA795810BCF4}" type="presOf" srcId="{90A96D57-158F-4621-BFF3-A23EF41F14D3}" destId="{48C6E361-B444-4A7C-BF1C-FC72A75C4B19}" srcOrd="0" destOrd="0" presId="urn:microsoft.com/office/officeart/2005/8/layout/vProcess5"/>
    <dgm:cxn modelId="{56EE624F-3D09-4B06-96C9-BD03282EB1B9}" type="presOf" srcId="{D2604739-3F32-4960-94FF-669CB402E5BA}" destId="{9C478D40-DCEA-40BD-B3EE-D0AD442E3BA0}" srcOrd="0" destOrd="0" presId="urn:microsoft.com/office/officeart/2005/8/layout/vProcess5"/>
    <dgm:cxn modelId="{42662F93-6B6C-4B37-BEE4-730B5F137CB9}" type="presOf" srcId="{B697CA6C-AB25-4EA1-A8F5-DA13C7FAC8A1}" destId="{CEA03E12-C9B6-425B-B286-A3060385FF03}" srcOrd="0" destOrd="0" presId="urn:microsoft.com/office/officeart/2005/8/layout/vProcess5"/>
    <dgm:cxn modelId="{B24632A2-680F-4918-A1F0-A3BCF90C4469}" type="presOf" srcId="{C2368200-9B89-4EFE-AE63-D9904F6D0FBD}" destId="{2804B7D5-EC13-4B07-9AC2-6A6219501DC7}" srcOrd="0" destOrd="0" presId="urn:microsoft.com/office/officeart/2005/8/layout/vProcess5"/>
    <dgm:cxn modelId="{06EF2FC2-9A21-4F73-91AA-E7157345324C}" srcId="{DA4B75FC-8176-4619-81C5-03B3420E8912}" destId="{2A2EA355-542A-444D-8799-299B479B85AE}" srcOrd="2" destOrd="0" parTransId="{6053858C-4E4E-4FD3-900C-165B3D78231D}" sibTransId="{B697CA6C-AB25-4EA1-A8F5-DA13C7FAC8A1}"/>
    <dgm:cxn modelId="{C423F5E6-570D-49B7-AB39-A3554D833C5A}" srcId="{DA4B75FC-8176-4619-81C5-03B3420E8912}" destId="{35FD217C-0BBF-4DD6-8BF7-66EEE0915FCE}" srcOrd="3" destOrd="0" parTransId="{142EB90E-F91E-4AF4-B7E1-DF23CC9CDE9F}" sibTransId="{58AF6158-DFD7-4991-AAA2-8A92955BF4C1}"/>
    <dgm:cxn modelId="{385C63ED-53FA-4204-B52C-27A212813CD3}" type="presOf" srcId="{2A2EA355-542A-444D-8799-299B479B85AE}" destId="{B42E397B-36BB-4B62-91C5-D1A7C1AC3FCC}" srcOrd="1" destOrd="0" presId="urn:microsoft.com/office/officeart/2005/8/layout/vProcess5"/>
    <dgm:cxn modelId="{93EC4FFB-2C25-4CE4-9447-AB0B546FEE4B}" srcId="{DA4B75FC-8176-4619-81C5-03B3420E8912}" destId="{4944BB02-B706-4CD3-987D-A6CF8E2FF3E1}" srcOrd="0" destOrd="0" parTransId="{B04839AD-255B-4C83-A731-5932687A5EC3}" sibTransId="{90A96D57-158F-4621-BFF3-A23EF41F14D3}"/>
    <dgm:cxn modelId="{02B3F6D8-CC2E-44C9-803C-268C79A1CE1F}" type="presParOf" srcId="{3118E75F-0CD9-474A-A753-8572D65B3A45}" destId="{758193EE-E638-4600-8C31-7FA7714EF752}" srcOrd="0" destOrd="0" presId="urn:microsoft.com/office/officeart/2005/8/layout/vProcess5"/>
    <dgm:cxn modelId="{21E6B59D-FA39-4D3D-910A-92DD40FA9244}" type="presParOf" srcId="{3118E75F-0CD9-474A-A753-8572D65B3A45}" destId="{BE7C7B1E-7F8B-4C7D-9E9D-BFF854F0A97E}" srcOrd="1" destOrd="0" presId="urn:microsoft.com/office/officeart/2005/8/layout/vProcess5"/>
    <dgm:cxn modelId="{BA60EABC-F265-4DF9-84CA-54527FCCB2D3}" type="presParOf" srcId="{3118E75F-0CD9-474A-A753-8572D65B3A45}" destId="{9C478D40-DCEA-40BD-B3EE-D0AD442E3BA0}" srcOrd="2" destOrd="0" presId="urn:microsoft.com/office/officeart/2005/8/layout/vProcess5"/>
    <dgm:cxn modelId="{811026B9-6479-476D-A212-286C2B544299}" type="presParOf" srcId="{3118E75F-0CD9-474A-A753-8572D65B3A45}" destId="{BB36037D-5305-4231-863E-F46714BCE0D6}" srcOrd="3" destOrd="0" presId="urn:microsoft.com/office/officeart/2005/8/layout/vProcess5"/>
    <dgm:cxn modelId="{6EEB3257-9F39-4E6C-A331-82B9C4510F71}" type="presParOf" srcId="{3118E75F-0CD9-474A-A753-8572D65B3A45}" destId="{F3A00C4F-FF0A-4979-8E5A-175B424235B4}" srcOrd="4" destOrd="0" presId="urn:microsoft.com/office/officeart/2005/8/layout/vProcess5"/>
    <dgm:cxn modelId="{3B1AB72B-0219-4D99-8EC2-AB3DB407859B}" type="presParOf" srcId="{3118E75F-0CD9-474A-A753-8572D65B3A45}" destId="{48C6E361-B444-4A7C-BF1C-FC72A75C4B19}" srcOrd="5" destOrd="0" presId="urn:microsoft.com/office/officeart/2005/8/layout/vProcess5"/>
    <dgm:cxn modelId="{B55CB78E-17C8-4F58-ABD7-B30A34A0F172}" type="presParOf" srcId="{3118E75F-0CD9-474A-A753-8572D65B3A45}" destId="{2804B7D5-EC13-4B07-9AC2-6A6219501DC7}" srcOrd="6" destOrd="0" presId="urn:microsoft.com/office/officeart/2005/8/layout/vProcess5"/>
    <dgm:cxn modelId="{BB26D464-6DB7-45F3-B477-78B965DE9B31}" type="presParOf" srcId="{3118E75F-0CD9-474A-A753-8572D65B3A45}" destId="{CEA03E12-C9B6-425B-B286-A3060385FF03}" srcOrd="7" destOrd="0" presId="urn:microsoft.com/office/officeart/2005/8/layout/vProcess5"/>
    <dgm:cxn modelId="{AE4A82B9-06B6-4EF7-89EF-904EC0F0F9B4}" type="presParOf" srcId="{3118E75F-0CD9-474A-A753-8572D65B3A45}" destId="{79F85202-4B0D-4E02-AFBD-B523120FAFCC}" srcOrd="8" destOrd="0" presId="urn:microsoft.com/office/officeart/2005/8/layout/vProcess5"/>
    <dgm:cxn modelId="{EA84FD08-1787-4CFF-B2EB-D6006D029C63}" type="presParOf" srcId="{3118E75F-0CD9-474A-A753-8572D65B3A45}" destId="{3C07E7EC-6AEB-4AB5-979A-59F957EBF06B}" srcOrd="9" destOrd="0" presId="urn:microsoft.com/office/officeart/2005/8/layout/vProcess5"/>
    <dgm:cxn modelId="{AC62A172-7C26-4392-8F58-AEA52C4F8F31}" type="presParOf" srcId="{3118E75F-0CD9-474A-A753-8572D65B3A45}" destId="{B42E397B-36BB-4B62-91C5-D1A7C1AC3FCC}" srcOrd="10" destOrd="0" presId="urn:microsoft.com/office/officeart/2005/8/layout/vProcess5"/>
    <dgm:cxn modelId="{A706EA82-666C-4F62-916C-53B17A65D1FC}" type="presParOf" srcId="{3118E75F-0CD9-474A-A753-8572D65B3A45}" destId="{399CF7FE-F403-448E-BB46-449289E8B99D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24A50F-FA69-486D-AB7D-EF3E8504843F}">
      <dsp:nvSpPr>
        <dsp:cNvPr id="0" name=""/>
        <dsp:cNvSpPr/>
      </dsp:nvSpPr>
      <dsp:spPr>
        <a:xfrm>
          <a:off x="0" y="256797"/>
          <a:ext cx="4666118" cy="4666118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5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5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5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43DB21D-08F6-45EB-8AE8-F9E6270C4C65}">
      <dsp:nvSpPr>
        <dsp:cNvPr id="0" name=""/>
        <dsp:cNvSpPr/>
      </dsp:nvSpPr>
      <dsp:spPr>
        <a:xfrm>
          <a:off x="2333059" y="256797"/>
          <a:ext cx="5443804" cy="466611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700" kern="1200" dirty="0"/>
            <a:t>Самоопределение (</a:t>
          </a:r>
          <a:r>
            <a:rPr lang="ru-RU" sz="3200" kern="1200" dirty="0"/>
            <a:t>личностное, жизненное, профессиональное</a:t>
          </a:r>
          <a:r>
            <a:rPr lang="ru-RU" sz="3700" kern="1200" dirty="0"/>
            <a:t>)</a:t>
          </a:r>
        </a:p>
      </dsp:txBody>
      <dsp:txXfrm>
        <a:off x="2333059" y="256797"/>
        <a:ext cx="5443804" cy="1399838"/>
      </dsp:txXfrm>
    </dsp:sp>
    <dsp:sp modelId="{1C8577AD-56B4-4234-B591-8FFA3FAF256E}">
      <dsp:nvSpPr>
        <dsp:cNvPr id="0" name=""/>
        <dsp:cNvSpPr/>
      </dsp:nvSpPr>
      <dsp:spPr>
        <a:xfrm>
          <a:off x="816572" y="1656636"/>
          <a:ext cx="3032973" cy="3032973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5">
                <a:hueOff val="3005351"/>
                <a:satOff val="-13190"/>
                <a:lumOff val="3921"/>
                <a:alphaOff val="0"/>
                <a:tint val="92000"/>
                <a:satMod val="170000"/>
              </a:schemeClr>
            </a:gs>
            <a:gs pos="15000">
              <a:schemeClr val="accent5">
                <a:hueOff val="3005351"/>
                <a:satOff val="-13190"/>
                <a:lumOff val="3921"/>
                <a:alphaOff val="0"/>
                <a:tint val="92000"/>
                <a:shade val="99000"/>
                <a:satMod val="170000"/>
              </a:schemeClr>
            </a:gs>
            <a:gs pos="62000">
              <a:schemeClr val="accent5">
                <a:hueOff val="3005351"/>
                <a:satOff val="-13190"/>
                <a:lumOff val="3921"/>
                <a:alphaOff val="0"/>
                <a:tint val="96000"/>
                <a:shade val="80000"/>
                <a:satMod val="170000"/>
              </a:schemeClr>
            </a:gs>
            <a:gs pos="97000">
              <a:schemeClr val="accent5">
                <a:hueOff val="3005351"/>
                <a:satOff val="-13190"/>
                <a:lumOff val="3921"/>
                <a:alphaOff val="0"/>
                <a:tint val="98000"/>
                <a:shade val="63000"/>
                <a:satMod val="170000"/>
              </a:schemeClr>
            </a:gs>
            <a:gs pos="100000">
              <a:schemeClr val="accent5">
                <a:hueOff val="3005351"/>
                <a:satOff val="-13190"/>
                <a:lumOff val="3921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411DD0A-8843-413D-A45B-F741B80A8611}">
      <dsp:nvSpPr>
        <dsp:cNvPr id="0" name=""/>
        <dsp:cNvSpPr/>
      </dsp:nvSpPr>
      <dsp:spPr>
        <a:xfrm>
          <a:off x="2333059" y="1864743"/>
          <a:ext cx="5443804" cy="261675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3005351"/>
              <a:satOff val="-13190"/>
              <a:lumOff val="3921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700" kern="1200" dirty="0" err="1"/>
            <a:t>Смыслообразование</a:t>
          </a:r>
          <a:endParaRPr lang="ru-RU" sz="3700" kern="1200" dirty="0"/>
        </a:p>
      </dsp:txBody>
      <dsp:txXfrm>
        <a:off x="2333059" y="1864743"/>
        <a:ext cx="5443804" cy="1207734"/>
      </dsp:txXfrm>
    </dsp:sp>
    <dsp:sp modelId="{7A5446CC-1199-4EC0-B873-501F9BFADDEE}">
      <dsp:nvSpPr>
        <dsp:cNvPr id="0" name=""/>
        <dsp:cNvSpPr/>
      </dsp:nvSpPr>
      <dsp:spPr>
        <a:xfrm>
          <a:off x="1633142" y="3056470"/>
          <a:ext cx="1399834" cy="1399834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5">
                <a:hueOff val="6010703"/>
                <a:satOff val="-26380"/>
                <a:lumOff val="7843"/>
                <a:alphaOff val="0"/>
                <a:tint val="92000"/>
                <a:satMod val="170000"/>
              </a:schemeClr>
            </a:gs>
            <a:gs pos="15000">
              <a:schemeClr val="accent5">
                <a:hueOff val="6010703"/>
                <a:satOff val="-26380"/>
                <a:lumOff val="7843"/>
                <a:alphaOff val="0"/>
                <a:tint val="92000"/>
                <a:shade val="99000"/>
                <a:satMod val="170000"/>
              </a:schemeClr>
            </a:gs>
            <a:gs pos="62000">
              <a:schemeClr val="accent5">
                <a:hueOff val="6010703"/>
                <a:satOff val="-26380"/>
                <a:lumOff val="7843"/>
                <a:alphaOff val="0"/>
                <a:tint val="96000"/>
                <a:shade val="80000"/>
                <a:satMod val="170000"/>
              </a:schemeClr>
            </a:gs>
            <a:gs pos="97000">
              <a:schemeClr val="accent5">
                <a:hueOff val="6010703"/>
                <a:satOff val="-26380"/>
                <a:lumOff val="7843"/>
                <a:alphaOff val="0"/>
                <a:tint val="98000"/>
                <a:shade val="63000"/>
                <a:satMod val="170000"/>
              </a:schemeClr>
            </a:gs>
            <a:gs pos="100000">
              <a:schemeClr val="accent5">
                <a:hueOff val="6010703"/>
                <a:satOff val="-26380"/>
                <a:lumOff val="7843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963F667-8543-4BA2-A363-0215A03F2D37}">
      <dsp:nvSpPr>
        <dsp:cNvPr id="0" name=""/>
        <dsp:cNvSpPr/>
      </dsp:nvSpPr>
      <dsp:spPr>
        <a:xfrm>
          <a:off x="2333059" y="3056470"/>
          <a:ext cx="5443804" cy="139983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6010703"/>
              <a:satOff val="-26380"/>
              <a:lumOff val="7843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700" kern="1200" dirty="0"/>
            <a:t>Нравственно-этическая ориентация</a:t>
          </a:r>
        </a:p>
      </dsp:txBody>
      <dsp:txXfrm>
        <a:off x="2333059" y="3056470"/>
        <a:ext cx="5443804" cy="139983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7C7B1E-7F8B-4C7D-9E9D-BFF854F0A97E}">
      <dsp:nvSpPr>
        <dsp:cNvPr id="0" name=""/>
        <dsp:cNvSpPr/>
      </dsp:nvSpPr>
      <dsp:spPr>
        <a:xfrm>
          <a:off x="1515" y="0"/>
          <a:ext cx="6885706" cy="105613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5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700" i="1" kern="1200" dirty="0"/>
            <a:t>наглядный образ изучаемого явления</a:t>
          </a:r>
          <a:endParaRPr lang="ru-RU" sz="2700" kern="1200" dirty="0"/>
        </a:p>
      </dsp:txBody>
      <dsp:txXfrm>
        <a:off x="32448" y="30933"/>
        <a:ext cx="5657328" cy="994266"/>
      </dsp:txXfrm>
    </dsp:sp>
    <dsp:sp modelId="{9C478D40-DCEA-40BD-B3EE-D0AD442E3BA0}">
      <dsp:nvSpPr>
        <dsp:cNvPr id="0" name=""/>
        <dsp:cNvSpPr/>
      </dsp:nvSpPr>
      <dsp:spPr>
        <a:xfrm>
          <a:off x="481763" y="1248156"/>
          <a:ext cx="7079073" cy="105613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2003568"/>
                <a:satOff val="-8793"/>
                <a:lumOff val="2614"/>
                <a:alphaOff val="0"/>
                <a:tint val="35000"/>
                <a:satMod val="253000"/>
              </a:schemeClr>
            </a:gs>
            <a:gs pos="50000">
              <a:schemeClr val="accent5">
                <a:hueOff val="2003568"/>
                <a:satOff val="-8793"/>
                <a:lumOff val="2614"/>
                <a:alphaOff val="0"/>
                <a:tint val="42000"/>
                <a:satMod val="255000"/>
              </a:schemeClr>
            </a:gs>
            <a:gs pos="97000">
              <a:schemeClr val="accent5">
                <a:hueOff val="2003568"/>
                <a:satOff val="-8793"/>
                <a:lumOff val="2614"/>
                <a:alphaOff val="0"/>
                <a:tint val="53000"/>
                <a:satMod val="260000"/>
              </a:schemeClr>
            </a:gs>
            <a:gs pos="100000">
              <a:schemeClr val="accent5">
                <a:hueOff val="2003568"/>
                <a:satOff val="-8793"/>
                <a:lumOff val="2614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700" i="1" kern="1200" dirty="0"/>
            <a:t>обобщение и выделение единого признака</a:t>
          </a:r>
          <a:endParaRPr lang="ru-RU" sz="2700" kern="1200" dirty="0"/>
        </a:p>
      </dsp:txBody>
      <dsp:txXfrm>
        <a:off x="512696" y="1279089"/>
        <a:ext cx="5718881" cy="994266"/>
      </dsp:txXfrm>
    </dsp:sp>
    <dsp:sp modelId="{BB36037D-5305-4231-863E-F46714BCE0D6}">
      <dsp:nvSpPr>
        <dsp:cNvPr id="0" name=""/>
        <dsp:cNvSpPr/>
      </dsp:nvSpPr>
      <dsp:spPr>
        <a:xfrm>
          <a:off x="1145252" y="2496312"/>
          <a:ext cx="6888737" cy="105613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4007135"/>
                <a:satOff val="-17587"/>
                <a:lumOff val="5229"/>
                <a:alphaOff val="0"/>
                <a:tint val="35000"/>
                <a:satMod val="253000"/>
              </a:schemeClr>
            </a:gs>
            <a:gs pos="50000">
              <a:schemeClr val="accent5">
                <a:hueOff val="4007135"/>
                <a:satOff val="-17587"/>
                <a:lumOff val="5229"/>
                <a:alphaOff val="0"/>
                <a:tint val="42000"/>
                <a:satMod val="255000"/>
              </a:schemeClr>
            </a:gs>
            <a:gs pos="97000">
              <a:schemeClr val="accent5">
                <a:hueOff val="4007135"/>
                <a:satOff val="-17587"/>
                <a:lumOff val="5229"/>
                <a:alphaOff val="0"/>
                <a:tint val="53000"/>
                <a:satMod val="260000"/>
              </a:schemeClr>
            </a:gs>
            <a:gs pos="100000">
              <a:schemeClr val="accent5">
                <a:hueOff val="4007135"/>
                <a:satOff val="-17587"/>
                <a:lumOff val="5229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700" i="1" kern="1200"/>
            <a:t>проявление в широком контексте жизни</a:t>
          </a:r>
          <a:endParaRPr lang="ru-RU" sz="2700" kern="1200"/>
        </a:p>
      </dsp:txBody>
      <dsp:txXfrm>
        <a:off x="1176185" y="2527245"/>
        <a:ext cx="5572064" cy="994265"/>
      </dsp:txXfrm>
    </dsp:sp>
    <dsp:sp modelId="{F3A00C4F-FF0A-4979-8E5A-175B424235B4}">
      <dsp:nvSpPr>
        <dsp:cNvPr id="0" name=""/>
        <dsp:cNvSpPr/>
      </dsp:nvSpPr>
      <dsp:spPr>
        <a:xfrm>
          <a:off x="1722184" y="3744468"/>
          <a:ext cx="6888737" cy="105613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6010703"/>
                <a:satOff val="-26380"/>
                <a:lumOff val="7843"/>
                <a:alphaOff val="0"/>
                <a:tint val="35000"/>
                <a:satMod val="253000"/>
              </a:schemeClr>
            </a:gs>
            <a:gs pos="50000">
              <a:schemeClr val="accent5">
                <a:hueOff val="6010703"/>
                <a:satOff val="-26380"/>
                <a:lumOff val="7843"/>
                <a:alphaOff val="0"/>
                <a:tint val="42000"/>
                <a:satMod val="255000"/>
              </a:schemeClr>
            </a:gs>
            <a:gs pos="97000">
              <a:schemeClr val="accent5">
                <a:hueOff val="6010703"/>
                <a:satOff val="-26380"/>
                <a:lumOff val="7843"/>
                <a:alphaOff val="0"/>
                <a:tint val="53000"/>
                <a:satMod val="260000"/>
              </a:schemeClr>
            </a:gs>
            <a:gs pos="100000">
              <a:schemeClr val="accent5">
                <a:hueOff val="6010703"/>
                <a:satOff val="-26380"/>
                <a:lumOff val="7843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700" i="1" kern="1200" dirty="0"/>
            <a:t>способ взаимодействия с этим явлением</a:t>
          </a:r>
          <a:endParaRPr lang="ru-RU" sz="2700" kern="1200" dirty="0"/>
        </a:p>
      </dsp:txBody>
      <dsp:txXfrm>
        <a:off x="1753117" y="3775401"/>
        <a:ext cx="5563454" cy="994266"/>
      </dsp:txXfrm>
    </dsp:sp>
    <dsp:sp modelId="{48C6E361-B444-4A7C-BF1C-FC72A75C4B19}">
      <dsp:nvSpPr>
        <dsp:cNvPr id="0" name=""/>
        <dsp:cNvSpPr/>
      </dsp:nvSpPr>
      <dsp:spPr>
        <a:xfrm>
          <a:off x="6202251" y="808901"/>
          <a:ext cx="686485" cy="686485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3100" kern="1200"/>
        </a:p>
      </dsp:txBody>
      <dsp:txXfrm>
        <a:off x="6356710" y="808901"/>
        <a:ext cx="377567" cy="516580"/>
      </dsp:txXfrm>
    </dsp:sp>
    <dsp:sp modelId="{2804B7D5-EC13-4B07-9AC2-6A6219501DC7}">
      <dsp:nvSpPr>
        <dsp:cNvPr id="0" name=""/>
        <dsp:cNvSpPr/>
      </dsp:nvSpPr>
      <dsp:spPr>
        <a:xfrm>
          <a:off x="6779183" y="2057057"/>
          <a:ext cx="686485" cy="686485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2914032"/>
            <a:satOff val="-9122"/>
            <a:lumOff val="604"/>
            <a:alphaOff val="0"/>
          </a:schemeClr>
        </a:solidFill>
        <a:ln w="9525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3100" kern="1200"/>
        </a:p>
      </dsp:txBody>
      <dsp:txXfrm>
        <a:off x="6933642" y="2057057"/>
        <a:ext cx="377567" cy="516580"/>
      </dsp:txXfrm>
    </dsp:sp>
    <dsp:sp modelId="{CEA03E12-C9B6-425B-B286-A3060385FF03}">
      <dsp:nvSpPr>
        <dsp:cNvPr id="0" name=""/>
        <dsp:cNvSpPr/>
      </dsp:nvSpPr>
      <dsp:spPr>
        <a:xfrm>
          <a:off x="7347504" y="3305213"/>
          <a:ext cx="686485" cy="686485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5828064"/>
            <a:satOff val="-18244"/>
            <a:lumOff val="1209"/>
            <a:alphaOff val="0"/>
          </a:schemeClr>
        </a:solidFill>
        <a:ln w="9525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3100" kern="1200"/>
        </a:p>
      </dsp:txBody>
      <dsp:txXfrm>
        <a:off x="7501963" y="3305213"/>
        <a:ext cx="377567" cy="5165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67C325-94B9-43D3-A300-9EB3BB91D872}" type="datetimeFigureOut">
              <a:rPr lang="ru-RU" smtClean="0"/>
              <a:t>28.02.2023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ABF072-233C-444D-AB1A-0344456B91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96130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ABF072-233C-444D-AB1A-0344456B9124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25148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ABF072-233C-444D-AB1A-0344456B9124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82636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D99FE-E74F-4E35-996B-C5A6D6FA7A45}" type="datetimeFigureOut">
              <a:rPr lang="ru-RU" smtClean="0"/>
              <a:t>28.02.2023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0DC77-591F-43D7-AF32-6EF0445C445F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D99FE-E74F-4E35-996B-C5A6D6FA7A45}" type="datetimeFigureOut">
              <a:rPr lang="ru-RU" smtClean="0"/>
              <a:t>28.02.2023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0DC77-591F-43D7-AF32-6EF0445C445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D99FE-E74F-4E35-996B-C5A6D6FA7A45}" type="datetimeFigureOut">
              <a:rPr lang="ru-RU" smtClean="0"/>
              <a:t>28.02.2023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0DC77-591F-43D7-AF32-6EF0445C445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D99FE-E74F-4E35-996B-C5A6D6FA7A45}" type="datetimeFigureOut">
              <a:rPr lang="ru-RU" smtClean="0"/>
              <a:t>28.02.2023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0DC77-591F-43D7-AF32-6EF0445C445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D99FE-E74F-4E35-996B-C5A6D6FA7A45}" type="datetimeFigureOut">
              <a:rPr lang="ru-RU" smtClean="0"/>
              <a:t>28.02.2023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0DC77-591F-43D7-AF32-6EF0445C445F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D99FE-E74F-4E35-996B-C5A6D6FA7A45}" type="datetimeFigureOut">
              <a:rPr lang="ru-RU" smtClean="0"/>
              <a:t>28.02.2023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0DC77-591F-43D7-AF32-6EF0445C445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D99FE-E74F-4E35-996B-C5A6D6FA7A45}" type="datetimeFigureOut">
              <a:rPr lang="ru-RU" smtClean="0"/>
              <a:t>28.02.2023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0DC77-591F-43D7-AF32-6EF0445C445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D99FE-E74F-4E35-996B-C5A6D6FA7A45}" type="datetimeFigureOut">
              <a:rPr lang="ru-RU" smtClean="0"/>
              <a:t>28.02.2023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0DC77-591F-43D7-AF32-6EF0445C445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D99FE-E74F-4E35-996B-C5A6D6FA7A45}" type="datetimeFigureOut">
              <a:rPr lang="ru-RU" smtClean="0"/>
              <a:t>28.02.2023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0DC77-591F-43D7-AF32-6EF0445C445F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D99FE-E74F-4E35-996B-C5A6D6FA7A45}" type="datetimeFigureOut">
              <a:rPr lang="ru-RU" smtClean="0"/>
              <a:t>28.02.2023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0DC77-591F-43D7-AF32-6EF0445C445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D99FE-E74F-4E35-996B-C5A6D6FA7A45}" type="datetimeFigureOut">
              <a:rPr lang="ru-RU" smtClean="0"/>
              <a:t>28.02.2023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0DC77-591F-43D7-AF32-6EF0445C445F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425D99FE-E74F-4E35-996B-C5A6D6FA7A45}" type="datetimeFigureOut">
              <a:rPr lang="ru-RU" smtClean="0"/>
              <a:t>28.02.2023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E280DC77-591F-43D7-AF32-6EF0445C445F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2853078"/>
          </a:xfrm>
        </p:spPr>
        <p:txBody>
          <a:bodyPr>
            <a:noAutofit/>
          </a:bodyPr>
          <a:lstStyle/>
          <a:p>
            <a:pPr algn="ctr"/>
            <a:r>
              <a:rPr lang="ru-RU" sz="2800" b="1" cap="all" dirty="0">
                <a:effectLst/>
              </a:rPr>
              <a:t>Реализация </a:t>
            </a:r>
            <a:br>
              <a:rPr lang="ru-RU" sz="2800" b="1" cap="all" dirty="0">
                <a:effectLst/>
              </a:rPr>
            </a:br>
            <a:r>
              <a:rPr lang="ru-RU" sz="2800" b="1" cap="all" dirty="0">
                <a:effectLst/>
              </a:rPr>
              <a:t>воспитательных возможностей </a:t>
            </a:r>
            <a:br>
              <a:rPr lang="ru-RU" sz="2800" dirty="0">
                <a:effectLst/>
              </a:rPr>
            </a:br>
            <a:r>
              <a:rPr lang="ru-RU" sz="2800" b="1" cap="all" dirty="0">
                <a:effectLst/>
              </a:rPr>
              <a:t>личностно-ориентированного учебного занятия </a:t>
            </a:r>
            <a:br>
              <a:rPr lang="ru-RU" sz="2800" b="1" cap="all" dirty="0">
                <a:effectLst/>
              </a:rPr>
            </a:br>
            <a:r>
              <a:rPr lang="ru-RU" sz="2800" b="1" cap="all" dirty="0">
                <a:effectLst/>
              </a:rPr>
              <a:t>по информатике</a:t>
            </a:r>
            <a:endParaRPr lang="ru-RU" sz="2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491880" y="4581128"/>
            <a:ext cx="5390416" cy="1752600"/>
          </a:xfrm>
        </p:spPr>
        <p:txBody>
          <a:bodyPr>
            <a:normAutofit/>
          </a:bodyPr>
          <a:lstStyle/>
          <a:p>
            <a:pPr algn="r"/>
            <a:r>
              <a:rPr lang="ru-RU" dirty="0"/>
              <a:t>Бояркина О. В., </a:t>
            </a:r>
          </a:p>
          <a:p>
            <a:pPr algn="r"/>
            <a:r>
              <a:rPr lang="ru-RU" dirty="0"/>
              <a:t>учитель информатики </a:t>
            </a:r>
          </a:p>
          <a:p>
            <a:pPr algn="r"/>
            <a:r>
              <a:rPr lang="ru-RU" dirty="0"/>
              <a:t>МАОУ «СОШ № </a:t>
            </a:r>
            <a:r>
              <a:rPr lang="ru-RU" dirty="0">
                <a:latin typeface="Arial" pitchFamily="34" charset="0"/>
                <a:cs typeface="Arial" pitchFamily="34" charset="0"/>
              </a:rPr>
              <a:t>84</a:t>
            </a:r>
            <a:r>
              <a:rPr lang="ru-RU" dirty="0"/>
              <a:t> г. Челябинска»</a:t>
            </a:r>
          </a:p>
        </p:txBody>
      </p:sp>
    </p:spTree>
    <p:extLst>
      <p:ext uri="{BB962C8B-B14F-4D97-AF65-F5344CB8AC3E}">
        <p14:creationId xmlns:p14="http://schemas.microsoft.com/office/powerpoint/2010/main" val="9993228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>
                <a:effectLst/>
              </a:rPr>
              <a:t>Компоненты личностно-ориентированного учебного занятия по информатике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1844824"/>
            <a:ext cx="7498080" cy="4403576"/>
          </a:xfrm>
        </p:spPr>
        <p:txBody>
          <a:bodyPr/>
          <a:lstStyle/>
          <a:p>
            <a:pPr marL="450850" indent="-369888">
              <a:buNone/>
            </a:pPr>
            <a:r>
              <a:rPr lang="ru-RU" dirty="0"/>
              <a:t>1.</a:t>
            </a:r>
            <a:r>
              <a:rPr lang="ru-RU" i="1" dirty="0"/>
              <a:t> </a:t>
            </a:r>
            <a:r>
              <a:rPr lang="ru-RU" sz="2800" i="1" dirty="0"/>
              <a:t>Материально-средовое окружение</a:t>
            </a:r>
            <a:r>
              <a:rPr lang="ru-RU" sz="2800" dirty="0"/>
              <a:t> </a:t>
            </a:r>
            <a:r>
              <a:rPr lang="ru-RU" sz="2800" i="1" dirty="0"/>
              <a:t>учащихся во время урока</a:t>
            </a:r>
            <a:r>
              <a:rPr lang="ru-RU" sz="2800" dirty="0"/>
              <a:t> </a:t>
            </a:r>
          </a:p>
          <a:p>
            <a:pPr marL="82296" indent="0">
              <a:buNone/>
            </a:pPr>
            <a:r>
              <a:rPr lang="ru-RU" sz="2800" dirty="0"/>
              <a:t>2.</a:t>
            </a:r>
            <a:r>
              <a:rPr lang="ru-RU" sz="2800" i="1" dirty="0"/>
              <a:t> Благоприятные духовные условия</a:t>
            </a:r>
            <a:r>
              <a:rPr lang="ru-RU" sz="2800" b="1" dirty="0"/>
              <a:t> </a:t>
            </a:r>
            <a:r>
              <a:rPr lang="ru-RU" sz="2800" i="1" dirty="0"/>
              <a:t>на уроке</a:t>
            </a:r>
          </a:p>
          <a:p>
            <a:pPr marL="82296" indent="0">
              <a:buNone/>
            </a:pPr>
            <a:r>
              <a:rPr lang="ru-RU" sz="2800" dirty="0"/>
              <a:t>3.</a:t>
            </a:r>
            <a:r>
              <a:rPr lang="ru-RU" sz="2800" i="1" dirty="0"/>
              <a:t> Деятельность учащихся на уроке</a:t>
            </a:r>
          </a:p>
          <a:p>
            <a:pPr marL="82296" indent="0">
              <a:buNone/>
            </a:pPr>
            <a:r>
              <a:rPr lang="ru-RU" sz="2800" dirty="0"/>
              <a:t>4.</a:t>
            </a:r>
            <a:r>
              <a:rPr lang="ru-RU" sz="2800" i="1" dirty="0"/>
              <a:t> Организационный компонент урока</a:t>
            </a:r>
          </a:p>
          <a:p>
            <a:pPr marL="82296" indent="0">
              <a:buNone/>
            </a:pPr>
            <a:r>
              <a:rPr lang="ru-RU" sz="2800" dirty="0"/>
              <a:t>5. </a:t>
            </a:r>
            <a:r>
              <a:rPr lang="ru-RU" sz="2800" i="1" dirty="0"/>
              <a:t>Инцидент урока </a:t>
            </a:r>
          </a:p>
          <a:p>
            <a:pPr marL="82296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795013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>
                <a:effectLst/>
              </a:rPr>
              <a:t>Алгоритм действий педагогов по организации личностно-ориентированных учебных занятий по информатике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1772816"/>
            <a:ext cx="7498080" cy="4475584"/>
          </a:xfrm>
        </p:spPr>
        <p:txBody>
          <a:bodyPr>
            <a:normAutofit lnSpcReduction="10000"/>
          </a:bodyPr>
          <a:lstStyle/>
          <a:p>
            <a:pPr marL="82296" indent="0">
              <a:buNone/>
            </a:pPr>
            <a:r>
              <a:rPr lang="ru-RU" dirty="0"/>
              <a:t>1. </a:t>
            </a:r>
            <a:r>
              <a:rPr lang="ru-RU" sz="2800" i="1" dirty="0"/>
              <a:t>Знакомство с сущностью личностно-ориентированного подхода в урочной деятельности</a:t>
            </a:r>
            <a:endParaRPr lang="ru-RU" sz="2800" dirty="0"/>
          </a:p>
          <a:p>
            <a:pPr marL="82296" indent="0">
              <a:buNone/>
            </a:pPr>
            <a:r>
              <a:rPr lang="ru-RU" sz="2800" dirty="0"/>
              <a:t>2.</a:t>
            </a:r>
            <a:r>
              <a:rPr lang="ru-RU" sz="2800" i="1" dirty="0"/>
              <a:t> Освоение основных понятий личностно-ориентированного подхода</a:t>
            </a:r>
            <a:endParaRPr lang="ru-RU" sz="2800" dirty="0"/>
          </a:p>
          <a:p>
            <a:pPr marL="82296" indent="0">
              <a:buNone/>
            </a:pPr>
            <a:r>
              <a:rPr lang="ru-RU" sz="2800" dirty="0"/>
              <a:t>3. </a:t>
            </a:r>
            <a:r>
              <a:rPr lang="ru-RU" sz="2800" i="1" dirty="0"/>
              <a:t>Формулирование исходных положений и основных правил</a:t>
            </a:r>
            <a:r>
              <a:rPr lang="ru-RU" sz="2800" b="1" dirty="0"/>
              <a:t> </a:t>
            </a:r>
            <a:r>
              <a:rPr lang="ru-RU" sz="2800" i="1" dirty="0"/>
              <a:t>построения личностно-ориентированного урока</a:t>
            </a:r>
          </a:p>
          <a:p>
            <a:pPr marL="82296" indent="0">
              <a:buNone/>
            </a:pPr>
            <a:r>
              <a:rPr lang="ru-RU" sz="2800" dirty="0"/>
              <a:t>4. </a:t>
            </a:r>
            <a:r>
              <a:rPr lang="ru-RU" sz="2800" i="1" dirty="0"/>
              <a:t>Формирование устойчивых представлений о компонентах</a:t>
            </a:r>
            <a:r>
              <a:rPr lang="ru-RU" sz="2800" dirty="0"/>
              <a:t> </a:t>
            </a:r>
            <a:r>
              <a:rPr lang="ru-RU" sz="2800" i="1" dirty="0"/>
              <a:t>данного урока</a:t>
            </a:r>
            <a:endParaRPr lang="ru-RU" sz="28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637914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>
                <a:effectLst/>
              </a:rPr>
              <a:t>Алгоритм действий педагогов по организации личностно-ориентированных учебных занятий по информатике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1772816"/>
            <a:ext cx="7498080" cy="4680520"/>
          </a:xfrm>
        </p:spPr>
        <p:txBody>
          <a:bodyPr>
            <a:normAutofit fontScale="92500" lnSpcReduction="10000"/>
          </a:bodyPr>
          <a:lstStyle/>
          <a:p>
            <a:pPr marL="82296" indent="0">
              <a:buNone/>
            </a:pPr>
            <a:r>
              <a:rPr lang="ru-RU" dirty="0"/>
              <a:t>5.</a:t>
            </a:r>
            <a:r>
              <a:rPr lang="ru-RU" i="1" dirty="0"/>
              <a:t> Формулирование замысла данного урока</a:t>
            </a:r>
          </a:p>
          <a:p>
            <a:pPr marL="82296" indent="0">
              <a:buNone/>
            </a:pPr>
            <a:r>
              <a:rPr lang="ru-RU" dirty="0"/>
              <a:t>6. </a:t>
            </a:r>
            <a:r>
              <a:rPr lang="ru-RU" i="1" dirty="0"/>
              <a:t>Определение целевых ориентиров</a:t>
            </a:r>
            <a:r>
              <a:rPr lang="ru-RU" dirty="0"/>
              <a:t> </a:t>
            </a:r>
            <a:r>
              <a:rPr lang="ru-RU" i="1" dirty="0"/>
              <a:t>данного урока</a:t>
            </a:r>
          </a:p>
          <a:p>
            <a:pPr marL="82296" indent="0">
              <a:buNone/>
            </a:pPr>
            <a:r>
              <a:rPr lang="ru-RU" dirty="0"/>
              <a:t>7. </a:t>
            </a:r>
            <a:r>
              <a:rPr lang="ru-RU" i="1" dirty="0"/>
              <a:t>Отбор содержания конкретного урока в соответствии с рабочей учебной программой</a:t>
            </a:r>
            <a:endParaRPr lang="ru-RU" dirty="0"/>
          </a:p>
          <a:p>
            <a:pPr marL="82296" indent="0">
              <a:buNone/>
            </a:pPr>
            <a:r>
              <a:rPr lang="ru-RU" dirty="0"/>
              <a:t>8. </a:t>
            </a:r>
            <a:r>
              <a:rPr lang="ru-RU" i="1" dirty="0"/>
              <a:t>Определение типологии и структуры данного урока</a:t>
            </a:r>
            <a:endParaRPr lang="ru-RU" dirty="0"/>
          </a:p>
          <a:p>
            <a:pPr marL="82296" indent="0">
              <a:buNone/>
            </a:pPr>
            <a:r>
              <a:rPr lang="ru-RU" dirty="0"/>
              <a:t>9. </a:t>
            </a:r>
            <a:r>
              <a:rPr lang="ru-RU" i="1" dirty="0"/>
              <a:t>Выбор формы проектирования данного урока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570328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>
                <a:effectLst/>
              </a:rPr>
              <a:t>Алгоритм действий педагогов по организации личностно-ориентированных учебных занятий по информатике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1772816"/>
            <a:ext cx="7498080" cy="4824536"/>
          </a:xfrm>
        </p:spPr>
        <p:txBody>
          <a:bodyPr>
            <a:normAutofit fontScale="92500" lnSpcReduction="10000"/>
          </a:bodyPr>
          <a:lstStyle/>
          <a:p>
            <a:pPr marL="82296" indent="0">
              <a:buNone/>
            </a:pPr>
            <a:r>
              <a:rPr lang="ru-RU" dirty="0"/>
              <a:t>10. </a:t>
            </a:r>
            <a:r>
              <a:rPr lang="ru-RU" i="1" dirty="0"/>
              <a:t>Создание необходимых</a:t>
            </a:r>
            <a:r>
              <a:rPr lang="ru-RU" dirty="0"/>
              <a:t> </a:t>
            </a:r>
            <a:r>
              <a:rPr lang="ru-RU" i="1" dirty="0"/>
              <a:t>условий</a:t>
            </a:r>
            <a:r>
              <a:rPr lang="ru-RU" dirty="0"/>
              <a:t> </a:t>
            </a:r>
            <a:r>
              <a:rPr lang="ru-RU" i="1" dirty="0"/>
              <a:t>обеспечения данного урока</a:t>
            </a:r>
          </a:p>
          <a:p>
            <a:pPr marL="82296" indent="0">
              <a:buNone/>
            </a:pPr>
            <a:r>
              <a:rPr lang="ru-RU" dirty="0"/>
              <a:t>11. </a:t>
            </a:r>
            <a:r>
              <a:rPr lang="ru-RU" i="1" dirty="0"/>
              <a:t>Апробирование на уроках наиболее адекватных данной ориентации</a:t>
            </a:r>
            <a:r>
              <a:rPr lang="ru-RU" dirty="0"/>
              <a:t> </a:t>
            </a:r>
            <a:r>
              <a:rPr lang="ru-RU" i="1" dirty="0"/>
              <a:t>способов педагогической деятельности</a:t>
            </a:r>
            <a:endParaRPr lang="ru-RU" dirty="0"/>
          </a:p>
          <a:p>
            <a:pPr marL="82296" indent="0">
              <a:buNone/>
            </a:pPr>
            <a:r>
              <a:rPr lang="ru-RU" dirty="0"/>
              <a:t>12. </a:t>
            </a:r>
            <a:r>
              <a:rPr lang="ru-RU" i="1" dirty="0"/>
              <a:t>Отработка методики педагогического анализа и самоанализа</a:t>
            </a:r>
            <a:r>
              <a:rPr lang="ru-RU" dirty="0"/>
              <a:t> </a:t>
            </a:r>
            <a:r>
              <a:rPr lang="ru-RU" i="1" dirty="0"/>
              <a:t>урока</a:t>
            </a:r>
            <a:endParaRPr lang="ru-RU" dirty="0"/>
          </a:p>
          <a:p>
            <a:pPr marL="82296" indent="0">
              <a:buNone/>
            </a:pPr>
            <a:r>
              <a:rPr lang="ru-RU" dirty="0"/>
              <a:t>13. </a:t>
            </a:r>
            <a:r>
              <a:rPr lang="ru-RU" i="1" dirty="0"/>
              <a:t>Обобщение и</a:t>
            </a:r>
            <a:r>
              <a:rPr lang="ru-RU" dirty="0"/>
              <a:t> </a:t>
            </a:r>
            <a:r>
              <a:rPr lang="ru-RU" i="1" dirty="0"/>
              <a:t>распространение</a:t>
            </a:r>
            <a:endParaRPr lang="ru-RU" dirty="0"/>
          </a:p>
          <a:p>
            <a:pPr marL="82296" indent="0">
              <a:buNone/>
            </a:pPr>
            <a:r>
              <a:rPr lang="ru-RU" i="1" dirty="0"/>
              <a:t>педагогического опыта работы по организации данных уроков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570328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563888" y="4221088"/>
            <a:ext cx="5034136" cy="1944216"/>
          </a:xfrm>
        </p:spPr>
        <p:txBody>
          <a:bodyPr>
            <a:normAutofit fontScale="90000"/>
          </a:bodyPr>
          <a:lstStyle/>
          <a:p>
            <a:pPr algn="r">
              <a:lnSpc>
                <a:spcPct val="100000"/>
              </a:lnSpc>
            </a:pPr>
            <a:r>
              <a:rPr lang="ru-RU" sz="3200" kern="0" cap="none" dirty="0"/>
              <a:t>Татьяна Ивановна  Шамова, доктор педагогических наук, профессор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1259632" y="1700808"/>
            <a:ext cx="7361312" cy="2448272"/>
          </a:xfrm>
        </p:spPr>
        <p:txBody>
          <a:bodyPr>
            <a:normAutofit/>
          </a:bodyPr>
          <a:lstStyle/>
          <a:p>
            <a:pPr marL="82296" indent="0" algn="ctr">
              <a:buNone/>
            </a:pPr>
            <a:r>
              <a:rPr lang="ru-RU" sz="3600" i="1" dirty="0"/>
              <a:t>«Нельзя не хотеть заниматься воспитанием, ибо урок уже располагается в пространстве воспитания»</a:t>
            </a:r>
          </a:p>
        </p:txBody>
      </p:sp>
    </p:spTree>
    <p:extLst>
      <p:ext uri="{BB962C8B-B14F-4D97-AF65-F5344CB8AC3E}">
        <p14:creationId xmlns:p14="http://schemas.microsoft.com/office/powerpoint/2010/main" val="41424608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274638"/>
            <a:ext cx="8100392" cy="1143000"/>
          </a:xfrm>
        </p:spPr>
        <p:txBody>
          <a:bodyPr>
            <a:normAutofit fontScale="90000"/>
          </a:bodyPr>
          <a:lstStyle/>
          <a:p>
            <a:r>
              <a:rPr lang="ru-RU" dirty="0"/>
              <a:t>Нормативно-правовые документы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1447800"/>
            <a:ext cx="7818072" cy="5221560"/>
          </a:xfrm>
        </p:spPr>
        <p:txBody>
          <a:bodyPr>
            <a:noAutofit/>
          </a:bodyPr>
          <a:lstStyle/>
          <a:p>
            <a:pPr marL="596646" indent="-514350">
              <a:buSzPct val="110000"/>
              <a:buFont typeface="+mj-lt"/>
              <a:buAutoNum type="arabicPeriod"/>
            </a:pPr>
            <a:r>
              <a:rPr lang="ru-RU" sz="1800" dirty="0"/>
              <a:t>Федеральный закон «Об образовании в РФ» от 29.12.2012 г. № 273-ФЗ (в ред. от 29.12.2022 г.).</a:t>
            </a:r>
          </a:p>
          <a:p>
            <a:pPr marL="596646" indent="-514350">
              <a:buSzPct val="110000"/>
              <a:buFont typeface="+mj-lt"/>
              <a:buAutoNum type="arabicPeriod"/>
            </a:pPr>
            <a:r>
              <a:rPr lang="ru-RU" sz="1800" dirty="0"/>
              <a:t>Приказы Министерства образования и науки РФ:</a:t>
            </a:r>
          </a:p>
          <a:p>
            <a:pPr marL="698500" lvl="1" indent="-342900">
              <a:buSzPct val="110000"/>
              <a:buFont typeface="Wingdings" panose="05000000000000000000" pitchFamily="2" charset="2"/>
              <a:buChar char="§"/>
            </a:pPr>
            <a:r>
              <a:rPr lang="ru-RU" sz="1800" i="1" dirty="0"/>
              <a:t>« Об утверждении ФГОС основного общего образования» от 17.12.2010 г. № 1897; </a:t>
            </a:r>
            <a:endParaRPr lang="ru-RU" sz="1800" dirty="0"/>
          </a:p>
          <a:p>
            <a:pPr marL="698500" lvl="1" indent="-342900">
              <a:buSzPct val="110000"/>
              <a:buFont typeface="Wingdings" panose="05000000000000000000" pitchFamily="2" charset="2"/>
              <a:buChar char="§"/>
            </a:pPr>
            <a:r>
              <a:rPr lang="ru-RU" sz="1800" i="1" dirty="0"/>
              <a:t>« Об утверждении ФГОС среднего общего образования» от 17.05.2012 г. № 413;</a:t>
            </a:r>
            <a:endParaRPr lang="ru-RU" sz="1800" dirty="0"/>
          </a:p>
          <a:p>
            <a:pPr marL="698500" lvl="1" indent="-342900">
              <a:buSzPct val="110000"/>
              <a:buFont typeface="Wingdings" panose="05000000000000000000" pitchFamily="2" charset="2"/>
              <a:buChar char="§"/>
            </a:pPr>
            <a:r>
              <a:rPr lang="ru-RU" sz="1800" i="1" dirty="0"/>
              <a:t>«Об утверждении Порядка применения организациями, осуществляющими образовательную деятельность, электронного обучения, дистанционных образовательных технологий при реализации образовательных программ» от 23.08.2017 г. № 816</a:t>
            </a:r>
            <a:endParaRPr lang="ru-RU" sz="1800" dirty="0"/>
          </a:p>
          <a:p>
            <a:pPr marL="596646" indent="-514350">
              <a:buSzPct val="110000"/>
              <a:buFont typeface="+mj-lt"/>
              <a:buAutoNum type="arabicPeriod"/>
            </a:pPr>
            <a:r>
              <a:rPr lang="ru-RU" sz="1800" dirty="0"/>
              <a:t>Приказ Министерства труда и социальной защиты РФ  «Об утверждении профессионального стандарта «Педагог (педагогическая деятельность в сфере дошкольного, начального общего, основного общего, среднего общего образования) (воспитатель, учитель)»» от 18.10.2013 г.  № 544н</a:t>
            </a:r>
          </a:p>
        </p:txBody>
      </p:sp>
    </p:spTree>
    <p:extLst>
      <p:ext uri="{BB962C8B-B14F-4D97-AF65-F5344CB8AC3E}">
        <p14:creationId xmlns:p14="http://schemas.microsoft.com/office/powerpoint/2010/main" val="40144198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331640" y="1052736"/>
            <a:ext cx="7560840" cy="5544616"/>
          </a:xfrm>
        </p:spPr>
        <p:txBody>
          <a:bodyPr>
            <a:noAutofit/>
          </a:bodyPr>
          <a:lstStyle/>
          <a:p>
            <a:r>
              <a:rPr lang="ru-RU" sz="2400" dirty="0">
                <a:effectLst/>
              </a:rPr>
              <a:t> Деятельность, направленная на развитие личности, создание условий для самоопределения и социализации обучающихся на основе социокультурных, духовно-нравственных ценностей и принятых в российском обществе правил и норм поведения в интересах человека, семьи, общества и государства, формирование у обучающихся чувства патриотизма, гражданственности, уважения к памяти защитников Отечества и подвигам Героев Отечества, закону и правопорядку, человеку труда и старшему поколению, взаимного уважения, бережного отношения к культурному наследию и традициям многонационального народа РФ, природе и окружающей среде</a:t>
            </a:r>
            <a:endParaRPr lang="ru-RU" sz="24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403648" y="116632"/>
            <a:ext cx="712680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dirty="0">
                <a:solidFill>
                  <a:srgbClr val="242852">
                    <a:satMod val="130000"/>
                  </a:srgbClr>
                </a:solidFill>
                <a:ea typeface="+mj-ea"/>
                <a:cs typeface="+mj-cs"/>
              </a:rPr>
              <a:t>Воспитание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46212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1700808"/>
            <a:ext cx="7498080" cy="4450824"/>
          </a:xfrm>
        </p:spPr>
        <p:txBody>
          <a:bodyPr>
            <a:noAutofit/>
          </a:bodyPr>
          <a:lstStyle/>
          <a:p>
            <a:pPr marL="354013" indent="-354013"/>
            <a:br>
              <a:rPr lang="ru-RU" sz="2800" dirty="0"/>
            </a:br>
            <a:r>
              <a:rPr lang="ru-RU" sz="2800" dirty="0"/>
              <a:t>Методологическая ориентация в профессиональной деятельности учителя, позволяющая посредством опоры на систему взаимосвязанных понятий, идей и способов действий обеспечивать и поддерживать процессы самопознания, </a:t>
            </a:r>
            <a:r>
              <a:rPr lang="ru-RU" sz="2800" dirty="0" err="1"/>
              <a:t>самостроительства</a:t>
            </a:r>
            <a:r>
              <a:rPr lang="ru-RU" sz="2800" dirty="0"/>
              <a:t> и самореализации личности ребенка, развития его неповторимой индивидуальности</a:t>
            </a:r>
            <a:br>
              <a:rPr lang="ru-RU" sz="2800" dirty="0"/>
            </a:br>
            <a:r>
              <a:rPr lang="ru-RU" sz="2800" dirty="0"/>
              <a:t>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187625" y="475047"/>
            <a:ext cx="770485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>
                <a:solidFill>
                  <a:srgbClr val="242852">
                    <a:satMod val="130000"/>
                  </a:srgb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ea typeface="+mj-ea"/>
                <a:cs typeface="+mj-cs"/>
              </a:rPr>
              <a:t>Личностно-ориентированный подход</a:t>
            </a:r>
          </a:p>
          <a:p>
            <a:pPr algn="ctr"/>
            <a:r>
              <a:rPr lang="ru-RU" sz="2400" dirty="0">
                <a:solidFill>
                  <a:srgbClr val="242852">
                    <a:satMod val="130000"/>
                  </a:srgb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ea typeface="+mj-ea"/>
                <a:cs typeface="+mj-cs"/>
              </a:rPr>
              <a:t>(по Е. Н. Степанову) </a:t>
            </a:r>
            <a:endParaRPr lang="ru-RU" sz="1100" dirty="0"/>
          </a:p>
        </p:txBody>
      </p:sp>
    </p:spTree>
    <p:extLst>
      <p:ext uri="{BB962C8B-B14F-4D97-AF65-F5344CB8AC3E}">
        <p14:creationId xmlns:p14="http://schemas.microsoft.com/office/powerpoint/2010/main" val="25031011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0"/>
            <a:ext cx="7890080" cy="1556792"/>
          </a:xfrm>
        </p:spPr>
        <p:txBody>
          <a:bodyPr>
            <a:noAutofit/>
          </a:bodyPr>
          <a:lstStyle/>
          <a:p>
            <a:pPr algn="ctr"/>
            <a:r>
              <a:rPr lang="ru-RU" sz="2800" dirty="0">
                <a:effectLst/>
              </a:rPr>
              <a:t>Характеристики личностно-ориентированного подхода к учебному занятию по информатике </a:t>
            </a:r>
            <a:br>
              <a:rPr lang="ru-RU" sz="2800" dirty="0">
                <a:effectLst/>
              </a:rPr>
            </a:br>
            <a:r>
              <a:rPr lang="ru-RU" sz="2400" dirty="0">
                <a:effectLst/>
              </a:rPr>
              <a:t>(по Т. И. </a:t>
            </a:r>
            <a:r>
              <a:rPr lang="ru-RU" sz="2400" dirty="0" err="1">
                <a:effectLst/>
              </a:rPr>
              <a:t>Шамовой</a:t>
            </a:r>
            <a:r>
              <a:rPr lang="ru-RU" sz="2400" dirty="0">
                <a:effectLst/>
              </a:rPr>
              <a:t>)</a:t>
            </a:r>
            <a:endParaRPr lang="ru-RU" sz="24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353691"/>
              </p:ext>
            </p:extLst>
          </p:nvPr>
        </p:nvGraphicFramePr>
        <p:xfrm>
          <a:off x="323528" y="1628800"/>
          <a:ext cx="8640960" cy="4905842"/>
        </p:xfrm>
        <a:graphic>
          <a:graphicData uri="http://schemas.openxmlformats.org/drawingml/2006/table">
            <a:tbl>
              <a:tblPr firstRow="1" firstCol="1" bandRow="1"/>
              <a:tblGrid>
                <a:gridCol w="20178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231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196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i="0" spc="-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Основные характеристики</a:t>
                      </a:r>
                      <a:endParaRPr lang="ru-RU" sz="2000" i="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i="0" spc="-2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Сущность</a:t>
                      </a:r>
                      <a:endParaRPr lang="ru-RU" sz="2000" i="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967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i="1" spc="-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Первая 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spc="-2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включение жизненного опыта ученика 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 познавательный процесс на уроке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881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i="1" spc="-2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Вторая  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spc="-2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культивирование личностного опыта ре</a:t>
                      </a:r>
                      <a:r>
                        <a:rPr lang="ru-RU" sz="1800" spc="-2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бенка, включающего его индивидуальное видение, чувствования, эмо</a:t>
                      </a:r>
                      <a:r>
                        <a:rPr lang="ru-RU" sz="1800" spc="-2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циональные отклики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967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Третья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признание ценности совместного опыта, ценности взаимодействия на уроке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4881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Четвертая 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построение учебно-воспитательной деятельности на уроке на основе учета </a:t>
                      </a:r>
                      <a:r>
                        <a:rPr lang="ru-RU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психо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ru-RU" sz="1800" spc="-1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физиологических особенностей учащихся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2951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Пятая 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spc="-4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переориентация процесса обучения и воспитания на </a:t>
                      </a:r>
                      <a:r>
                        <a:rPr lang="ru-RU" sz="1800" spc="-5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постановку и решение самими школьниками конкретных задач (по</a:t>
                      </a:r>
                      <a:r>
                        <a:rPr lang="ru-RU" sz="1800" spc="-4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знавательных, исследовательских, проектных и др.)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1967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i="1" spc="-4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Шестая 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изменение роли  педагога как </a:t>
                      </a:r>
                      <a:r>
                        <a:rPr lang="ru-RU" sz="1800" spc="-2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информатора и контролера на позицию организатора и наставника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44966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spc="-5" dirty="0">
                <a:effectLst/>
                <a:latin typeface="Times New Roman"/>
                <a:ea typeface="Times New Roman"/>
              </a:rPr>
              <a:t>Л</a:t>
            </a:r>
            <a:r>
              <a:rPr lang="ru-RU" sz="3200" dirty="0">
                <a:effectLst/>
                <a:latin typeface="Times New Roman"/>
                <a:ea typeface="Times New Roman"/>
              </a:rPr>
              <a:t>ичностные планируемые результаты </a:t>
            </a:r>
            <a:endParaRPr lang="ru-RU" sz="32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4935047"/>
              </p:ext>
            </p:extLst>
          </p:nvPr>
        </p:nvGraphicFramePr>
        <p:xfrm>
          <a:off x="1043608" y="1417638"/>
          <a:ext cx="7776864" cy="51797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792080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0"/>
            <a:ext cx="7818072" cy="1916832"/>
          </a:xfrm>
        </p:spPr>
        <p:txBody>
          <a:bodyPr>
            <a:normAutofit/>
          </a:bodyPr>
          <a:lstStyle/>
          <a:p>
            <a:pPr algn="ctr"/>
            <a:r>
              <a:rPr lang="ru-RU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Воспитательный потенциал</a:t>
            </a:r>
            <a:r>
              <a:rPr lang="ru-RU" sz="3200" dirty="0"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</a:rPr>
              <a:t> личностно-ориентированного учебного занятия</a:t>
            </a:r>
            <a:endParaRPr lang="ru-RU" sz="3600" dirty="0">
              <a:effectLst>
                <a:outerShdw blurRad="38100" dist="38100" dir="2700000" algn="tl" rotWithShape="0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1189189" y="1903723"/>
            <a:ext cx="7670925" cy="4321414"/>
            <a:chOff x="1308525" y="2072032"/>
            <a:chExt cx="7670925" cy="4321414"/>
          </a:xfrm>
        </p:grpSpPr>
        <p:sp>
          <p:nvSpPr>
            <p:cNvPr id="6" name="Стрелка вверх 5"/>
            <p:cNvSpPr/>
            <p:nvPr/>
          </p:nvSpPr>
          <p:spPr>
            <a:xfrm>
              <a:off x="1308525" y="3794260"/>
              <a:ext cx="2474261" cy="1938224"/>
            </a:xfrm>
            <a:prstGeom prst="upArrow">
              <a:avLst/>
            </a:prstGeom>
            <a:scene3d>
              <a:camera prst="orthographicFront"/>
              <a:lightRig rig="chilly" dir="t"/>
            </a:scene3d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Стрелка вниз 7"/>
            <p:cNvSpPr/>
            <p:nvPr/>
          </p:nvSpPr>
          <p:spPr>
            <a:xfrm>
              <a:off x="6505189" y="2260918"/>
              <a:ext cx="2474261" cy="2103016"/>
            </a:xfrm>
            <a:prstGeom prst="downArrow">
              <a:avLst/>
            </a:prstGeom>
            <a:scene3d>
              <a:camera prst="orthographicFront"/>
              <a:lightRig rig="chilly" dir="t"/>
            </a:scene3d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6010699"/>
                <a:satOff val="-26380"/>
                <a:lumOff val="7843"/>
                <a:alphaOff val="0"/>
              </a:schemeClr>
            </a:fillRef>
            <a:effectRef idx="0">
              <a:schemeClr val="accent5">
                <a:hueOff val="6010699"/>
                <a:satOff val="-26380"/>
                <a:lumOff val="7843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Полилиния 6"/>
            <p:cNvSpPr/>
            <p:nvPr/>
          </p:nvSpPr>
          <p:spPr>
            <a:xfrm>
              <a:off x="1308525" y="2072032"/>
              <a:ext cx="6004838" cy="1639081"/>
            </a:xfrm>
            <a:custGeom>
              <a:avLst/>
              <a:gdLst>
                <a:gd name="connsiteX0" fmla="*/ 0 w 6004838"/>
                <a:gd name="connsiteY0" fmla="*/ 0 h 1639081"/>
                <a:gd name="connsiteX1" fmla="*/ 6004838 w 6004838"/>
                <a:gd name="connsiteY1" fmla="*/ 0 h 1639081"/>
                <a:gd name="connsiteX2" fmla="*/ 6004838 w 6004838"/>
                <a:gd name="connsiteY2" fmla="*/ 1639081 h 1639081"/>
                <a:gd name="connsiteX3" fmla="*/ 0 w 6004838"/>
                <a:gd name="connsiteY3" fmla="*/ 1639081 h 1639081"/>
                <a:gd name="connsiteX4" fmla="*/ 0 w 6004838"/>
                <a:gd name="connsiteY4" fmla="*/ 0 h 16390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04838" h="1639081">
                  <a:moveTo>
                    <a:pt x="0" y="0"/>
                  </a:moveTo>
                  <a:lnTo>
                    <a:pt x="6004838" y="0"/>
                  </a:lnTo>
                  <a:lnTo>
                    <a:pt x="6004838" y="1639081"/>
                  </a:lnTo>
                  <a:lnTo>
                    <a:pt x="0" y="163908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84480" tIns="0" rIns="284480" bIns="284480" numCol="1" spcCol="1270" anchor="ctr" anchorCtr="0">
              <a:noAutofit/>
            </a:bodyPr>
            <a:lstStyle/>
            <a:p>
              <a:pPr lvl="0" algn="r" defTabSz="1778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4000" kern="1200" dirty="0"/>
                <a:t>Содержание учебного</a:t>
              </a:r>
              <a:br>
                <a:rPr lang="ru-RU" sz="4000" kern="1200" dirty="0"/>
              </a:br>
              <a:r>
                <a:rPr lang="ru-RU" sz="4000" kern="1200" dirty="0"/>
                <a:t>материала</a:t>
              </a:r>
            </a:p>
          </p:txBody>
        </p:sp>
        <p:sp>
          <p:nvSpPr>
            <p:cNvPr id="9" name="Полилиния 8"/>
            <p:cNvSpPr/>
            <p:nvPr/>
          </p:nvSpPr>
          <p:spPr>
            <a:xfrm>
              <a:off x="4618156" y="4215960"/>
              <a:ext cx="4198747" cy="2177486"/>
            </a:xfrm>
            <a:custGeom>
              <a:avLst/>
              <a:gdLst>
                <a:gd name="connsiteX0" fmla="*/ 0 w 4198747"/>
                <a:gd name="connsiteY0" fmla="*/ 0 h 2177486"/>
                <a:gd name="connsiteX1" fmla="*/ 4198747 w 4198747"/>
                <a:gd name="connsiteY1" fmla="*/ 0 h 2177486"/>
                <a:gd name="connsiteX2" fmla="*/ 4198747 w 4198747"/>
                <a:gd name="connsiteY2" fmla="*/ 2177486 h 2177486"/>
                <a:gd name="connsiteX3" fmla="*/ 0 w 4198747"/>
                <a:gd name="connsiteY3" fmla="*/ 2177486 h 2177486"/>
                <a:gd name="connsiteX4" fmla="*/ 0 w 4198747"/>
                <a:gd name="connsiteY4" fmla="*/ 0 h 21774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198747" h="2177486">
                  <a:moveTo>
                    <a:pt x="0" y="0"/>
                  </a:moveTo>
                  <a:lnTo>
                    <a:pt x="4198747" y="0"/>
                  </a:lnTo>
                  <a:lnTo>
                    <a:pt x="4198747" y="2177486"/>
                  </a:lnTo>
                  <a:lnTo>
                    <a:pt x="0" y="2177486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84480" tIns="0" rIns="284480" bIns="284480" numCol="1" spcCol="1270" anchor="ctr" anchorCtr="0">
              <a:noAutofit/>
            </a:bodyPr>
            <a:lstStyle/>
            <a:p>
              <a:pPr lvl="0" algn="l" defTabSz="1778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4000" kern="1200"/>
            </a:p>
          </p:txBody>
        </p:sp>
      </p:grpSp>
      <p:sp>
        <p:nvSpPr>
          <p:cNvPr id="10" name="Полилиния 9"/>
          <p:cNvSpPr/>
          <p:nvPr/>
        </p:nvSpPr>
        <p:spPr>
          <a:xfrm>
            <a:off x="2954487" y="4827781"/>
            <a:ext cx="6862731" cy="1639081"/>
          </a:xfrm>
          <a:custGeom>
            <a:avLst/>
            <a:gdLst>
              <a:gd name="connsiteX0" fmla="*/ 0 w 6004838"/>
              <a:gd name="connsiteY0" fmla="*/ 0 h 1639081"/>
              <a:gd name="connsiteX1" fmla="*/ 6004838 w 6004838"/>
              <a:gd name="connsiteY1" fmla="*/ 0 h 1639081"/>
              <a:gd name="connsiteX2" fmla="*/ 6004838 w 6004838"/>
              <a:gd name="connsiteY2" fmla="*/ 1639081 h 1639081"/>
              <a:gd name="connsiteX3" fmla="*/ 0 w 6004838"/>
              <a:gd name="connsiteY3" fmla="*/ 1639081 h 1639081"/>
              <a:gd name="connsiteX4" fmla="*/ 0 w 6004838"/>
              <a:gd name="connsiteY4" fmla="*/ 0 h 16390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04838" h="1639081">
                <a:moveTo>
                  <a:pt x="0" y="0"/>
                </a:moveTo>
                <a:lnTo>
                  <a:pt x="6004838" y="0"/>
                </a:lnTo>
                <a:lnTo>
                  <a:pt x="6004838" y="1639081"/>
                </a:lnTo>
                <a:lnTo>
                  <a:pt x="0" y="1639081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84480" tIns="0" rIns="284480" bIns="284480" numCol="1" spcCol="1270" anchor="ctr" anchorCtr="0">
            <a:noAutofit/>
          </a:bodyPr>
          <a:lstStyle/>
          <a:p>
            <a:pPr lvl="0" defTabSz="1778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4000" dirty="0"/>
              <a:t>Урок как форма учебной- воспитательной </a:t>
            </a:r>
            <a:br>
              <a:rPr lang="ru-RU" sz="4000" dirty="0"/>
            </a:br>
            <a:r>
              <a:rPr lang="ru-RU" sz="4000" dirty="0"/>
              <a:t>деятельности</a:t>
            </a:r>
          </a:p>
        </p:txBody>
      </p:sp>
    </p:spTree>
    <p:extLst>
      <p:ext uri="{BB962C8B-B14F-4D97-AF65-F5344CB8AC3E}">
        <p14:creationId xmlns:p14="http://schemas.microsoft.com/office/powerpoint/2010/main" val="1464679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>
                <a:effectLst/>
              </a:rPr>
              <a:t>Логика разворачивания материала на личностно-ориентированном учебном занятии по информатике </a:t>
            </a:r>
            <a:endParaRPr lang="ru-RU" sz="24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5363672"/>
              </p:ext>
            </p:extLst>
          </p:nvPr>
        </p:nvGraphicFramePr>
        <p:xfrm>
          <a:off x="323528" y="1447800"/>
          <a:ext cx="8610922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976058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123</TotalTime>
  <Words>603</Words>
  <Application>Microsoft Office PowerPoint</Application>
  <PresentationFormat>On-screen Show (4:3)</PresentationFormat>
  <Paragraphs>70</Paragraphs>
  <Slides>13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Солнцестояние</vt:lpstr>
      <vt:lpstr>Реализация  воспитательных возможностей  личностно-ориентированного учебного занятия  по информатике</vt:lpstr>
      <vt:lpstr>Татьяна Ивановна  Шамова, доктор педагогических наук, профессор</vt:lpstr>
      <vt:lpstr>Нормативно-правовые документы</vt:lpstr>
      <vt:lpstr> Деятельность, направленная на развитие личности, создание условий для самоопределения и социализации обучающихся на основе социокультурных, духовно-нравственных ценностей и принятых в российском обществе правил и норм поведения в интересах человека, семьи, общества и государства, формирование у обучающихся чувства патриотизма, гражданственности, уважения к памяти защитников Отечества и подвигам Героев Отечества, закону и правопорядку, человеку труда и старшему поколению, взаимного уважения, бережного отношения к культурному наследию и традициям многонационального народа РФ, природе и окружающей среде</vt:lpstr>
      <vt:lpstr> Методологическая ориентация в профессиональной деятельности учителя, позволяющая посредством опоры на систему взаимосвязанных понятий, идей и способов действий обеспечивать и поддерживать процессы самопознания, самостроительства и самореализации личности ребенка, развития его неповторимой индивидуальности  </vt:lpstr>
      <vt:lpstr>Характеристики личностно-ориентированного подхода к учебному занятию по информатике  (по Т. И. Шамовой)</vt:lpstr>
      <vt:lpstr>Личностные планируемые результаты </vt:lpstr>
      <vt:lpstr>Воспитательный потенциал личностно-ориентированного учебного занятия</vt:lpstr>
      <vt:lpstr>Логика разворачивания материала на личностно-ориентированном учебном занятии по информатике </vt:lpstr>
      <vt:lpstr>Компоненты личностно-ориентированного учебного занятия по информатике</vt:lpstr>
      <vt:lpstr>Алгоритм действий педагогов по организации личностно-ориентированных учебных занятий по информатике</vt:lpstr>
      <vt:lpstr>Алгоритм действий педагогов по организации личностно-ориентированных учебных занятий по информатике</vt:lpstr>
      <vt:lpstr>Алгоритм действий педагогов по организации личностно-ориентированных учебных занятий по информатике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Татьяна В. Таран</cp:lastModifiedBy>
  <cp:revision>16</cp:revision>
  <dcterms:created xsi:type="dcterms:W3CDTF">2023-02-13T11:53:50Z</dcterms:created>
  <dcterms:modified xsi:type="dcterms:W3CDTF">2023-03-01T06:21:45Z</dcterms:modified>
</cp:coreProperties>
</file>