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28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2A7F9-5802-4DEF-B002-19235B1D3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B8770FA-82C4-4218-9793-08D413A8D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801FFC-6117-4A2A-921C-B00ECC95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AFCC1D-D6E4-4142-A4C8-4644E8BC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5F9B57-DDB6-4B18-9D27-97449148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2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8E9375-7A80-406B-940D-11BED00B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BAC752-CD7B-45CB-99AA-D9F5869FF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A50D48-24FF-41F3-A58B-14E0C68A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C842A7-A5CE-43D3-BC43-A6CA36D3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77CB58-E189-47D7-A266-F9A6E8A3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6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3EF4E3-1E39-4E97-9797-AD55301CA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98CF02-7FE8-43F6-A954-7336CB906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16A97A-5D7F-4A04-AB20-346C963A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F1499A-1DEE-473E-9AA9-AE1FF9DA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89B21A-E6B9-4927-A984-B0747694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7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DEF9A-A299-4123-A06E-054B79A1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95992B-8624-48BE-9B5F-F5E9F3485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CC8017-9BD6-40C6-BBBE-8AD74C39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851865-49B3-49CF-AACC-DB7C8C9A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26FDA5-6994-4265-BD37-E9F56FF1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2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EBB36C-BA30-432A-84F9-C2B6BDFB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E25353-DE55-4251-B21F-633E75A59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F005A6-4160-4121-87D5-3ECC798C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D1D510-BCC5-47B9-912E-2A822CD5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BC8291-1C99-4370-AD3A-BCD76A73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374BB2-1094-41F9-834D-C0E416E2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C28AF0-889A-4BA5-9642-A6DAB188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621641-CCA5-47B6-8A73-5944D5090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208E26-346F-4BE7-BDD4-648E7776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7DA646-E990-4E92-924F-CADA16F3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06B9E1-8DB9-4247-947E-DCE1A02C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516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4C9B82-9F11-4C5C-8E5A-BFF19FD3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8F8C8A8-0CBC-493A-AECE-0A23C81E0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DEAEA7-4ADB-42EF-8F09-A543B221B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3C39E1-820F-4169-9305-E942877B6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43C97AD-F00A-4FCA-8F95-8544FF3FE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D8C11BB-F778-45D8-96EF-C971F4C1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32D6FE9-A03A-47CD-9E62-05DF93F9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1CD1CB7-FBA9-4EFA-9217-2B090A4B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111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CD4BBF-2FE8-40B6-8F11-EA48976B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43503-E6D0-4CF7-A966-8049C2FA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1793C5D-708F-4610-9972-8BC0C6D9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DCB2C3-E0A0-494B-9389-6434EB21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46A3B3D-5BF8-44DF-89DB-D6DC486D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6B89A2-C524-45E7-A72C-4EED0B6E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16879DE-B19F-4406-A226-43240E9B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3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38DE7-ACA4-448E-BB81-B0732AD9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DAA54C-30B2-4B43-8156-420ECEB87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B4F56E-CE0E-4690-A835-13D3B0A5C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E495FA-79A4-4D82-A4B8-8841F575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72D918-95DE-457D-B24C-C749A5EA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2125EF-B79D-4933-A244-81AE8226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370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07E-ABBB-447E-9B90-32E8EDDF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1232B4-110C-4D0B-9E69-01DA53659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078D0E-F4C7-4AB3-BEB3-926CBAFB5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FF895B-1D54-486C-95F0-A40D7270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95172B-7CAD-4C63-AB73-4BE50D1E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E03DC8-71D2-4FAF-8FC2-82814E51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5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1A1608-2CDC-4778-9361-5E77295C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5DE6EC-5F53-4B15-89CB-BA5099CD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87488D-CCD0-4228-BEBA-A3E8873F0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0C027-5F96-44F1-9B39-E099BF1A86B7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E381AB-C8E5-488F-9E60-52DECFA90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520B2B-FCC4-43A0-ABA0-5949B8D2A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E2F9-EDD0-4091-BE31-DF817CB05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csu.ru/" TargetMode="External"/><Relationship Id="rId2" Type="http://schemas.openxmlformats.org/officeDocument/2006/relationships/hyperlink" Target="http://olymp74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u.ru/studying/pre-university-education/olympiads_and_competitions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ro.chel-edu.ru/services/konkurs_mb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.ru/studying/kubok_glav_chel.aspx" TargetMode="External"/><Relationship Id="rId2" Type="http://schemas.openxmlformats.org/officeDocument/2006/relationships/hyperlink" Target="http://olymp74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zo.fml31.ru/" TargetMode="External"/><Relationship Id="rId2" Type="http://schemas.openxmlformats.org/officeDocument/2006/relationships/hyperlink" Target="http://cro.chel-edu.ru/services/konkurs_mb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limphse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eacheroffuture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ED2322-33E5-45E7-8208-F31A37766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Олимпиады и конкурсы для обучающихся и педагогов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BE1FE-0D56-4E48-B3DF-B588CC5FDE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2020-2021 </a:t>
            </a:r>
            <a:r>
              <a:rPr lang="ru-RU" dirty="0"/>
              <a:t>уч.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00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09E97-6895-48CF-9C7C-A726D203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9424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Первое полугодие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58BA2B5-1080-467D-8153-09B0FFBA6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532771"/>
              </p:ext>
            </p:extLst>
          </p:nvPr>
        </p:nvGraphicFramePr>
        <p:xfrm>
          <a:off x="497746" y="1023049"/>
          <a:ext cx="11196507" cy="563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90738">
                  <a:extLst>
                    <a:ext uri="{9D8B030D-6E8A-4147-A177-3AD203B41FA5}">
                      <a16:colId xmlns:a16="http://schemas.microsoft.com/office/drawing/2014/main" xmlns="" val="4026703111"/>
                    </a:ext>
                  </a:extLst>
                </a:gridCol>
                <a:gridCol w="2365696">
                  <a:extLst>
                    <a:ext uri="{9D8B030D-6E8A-4147-A177-3AD203B41FA5}">
                      <a16:colId xmlns:a16="http://schemas.microsoft.com/office/drawing/2014/main" xmlns="" val="386410140"/>
                    </a:ext>
                  </a:extLst>
                </a:gridCol>
                <a:gridCol w="3254928">
                  <a:extLst>
                    <a:ext uri="{9D8B030D-6E8A-4147-A177-3AD203B41FA5}">
                      <a16:colId xmlns:a16="http://schemas.microsoft.com/office/drawing/2014/main" xmlns="" val="4248700641"/>
                    </a:ext>
                  </a:extLst>
                </a:gridCol>
                <a:gridCol w="2785145">
                  <a:extLst>
                    <a:ext uri="{9D8B030D-6E8A-4147-A177-3AD203B41FA5}">
                      <a16:colId xmlns:a16="http://schemas.microsoft.com/office/drawing/2014/main" xmlns="" val="2825733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Название мероприятия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Категория участников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Даты проведения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Информация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7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Школьный этап ВОШ по информатике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5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12, 13 октября – 5, 6 классы (без заявки)</a:t>
                      </a:r>
                    </a:p>
                    <a:p>
                      <a:pPr algn="ctr"/>
                      <a:r>
                        <a:rPr lang="ru-RU" dirty="0"/>
                        <a:t>15 октября – 7, 8 классы (заявка до 11 октября)</a:t>
                      </a:r>
                    </a:p>
                    <a:p>
                      <a:pPr algn="ctr"/>
                      <a:r>
                        <a:rPr lang="ru-RU" dirty="0"/>
                        <a:t>13 октября – 9, 10, 11 классы (заявка до 9 октября)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Олимпийский портал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http://olymp74.ru/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889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Челябинская региональная командная олимпиада школьников по программированию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4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Октябрь (отборочный тур)</a:t>
                      </a:r>
                    </a:p>
                    <a:p>
                      <a:pPr algn="ctr"/>
                      <a:r>
                        <a:rPr lang="ru-RU" dirty="0"/>
                        <a:t>Ноябрь (основной тур)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Олимпийский портал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http://olymp74.ru/</a:t>
                      </a:r>
                      <a:endParaRPr lang="ru-RU" dirty="0"/>
                    </a:p>
                    <a:p>
                      <a:r>
                        <a:rPr lang="ru-RU" dirty="0" err="1"/>
                        <a:t>ЧелГУ</a:t>
                      </a:r>
                      <a:endParaRPr lang="ru-RU" dirty="0"/>
                    </a:p>
                    <a:p>
                      <a:r>
                        <a:rPr lang="en-US" dirty="0">
                          <a:hlinkClick r:id="rId3"/>
                        </a:rPr>
                        <a:t>http://math.csu.ru/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1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Региональный конкурс школьников по математике, информатике, криптографии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9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Ноябрь-декабрь (отборочный дистанционный этап)</a:t>
                      </a:r>
                    </a:p>
                    <a:p>
                      <a:pPr algn="ctr"/>
                      <a:r>
                        <a:rPr lang="ru-RU" dirty="0"/>
                        <a:t>Январь (очный этап)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Олимпийский портал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2"/>
                        </a:rPr>
                        <a:t>http://olymp74.ru/</a:t>
                      </a:r>
                      <a:endParaRPr lang="ru-R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ЧелГУ</a:t>
                      </a:r>
                      <a:endParaRPr lang="ru-RU" dirty="0"/>
                    </a:p>
                    <a:p>
                      <a:r>
                        <a:rPr lang="en-US" dirty="0">
                          <a:hlinkClick r:id="rId4"/>
                        </a:rPr>
                        <a:t>https://www.csu.ru/studying/pre-university-education/olympiads_and_competitions.aspx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774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43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09E97-6895-48CF-9C7C-A726D203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9424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Первое полугодие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58BA2B5-1080-467D-8153-09B0FFBA6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415758"/>
              </p:ext>
            </p:extLst>
          </p:nvPr>
        </p:nvGraphicFramePr>
        <p:xfrm>
          <a:off x="492154" y="1048215"/>
          <a:ext cx="11207692" cy="44752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1923">
                  <a:extLst>
                    <a:ext uri="{9D8B030D-6E8A-4147-A177-3AD203B41FA5}">
                      <a16:colId xmlns:a16="http://schemas.microsoft.com/office/drawing/2014/main" xmlns="" val="4026703111"/>
                    </a:ext>
                  </a:extLst>
                </a:gridCol>
                <a:gridCol w="2385270">
                  <a:extLst>
                    <a:ext uri="{9D8B030D-6E8A-4147-A177-3AD203B41FA5}">
                      <a16:colId xmlns:a16="http://schemas.microsoft.com/office/drawing/2014/main" xmlns="" val="386410140"/>
                    </a:ext>
                  </a:extLst>
                </a:gridCol>
                <a:gridCol w="3218576">
                  <a:extLst>
                    <a:ext uri="{9D8B030D-6E8A-4147-A177-3AD203B41FA5}">
                      <a16:colId xmlns:a16="http://schemas.microsoft.com/office/drawing/2014/main" xmlns="" val="4248700641"/>
                    </a:ext>
                  </a:extLst>
                </a:gridCol>
                <a:gridCol w="2801923">
                  <a:extLst>
                    <a:ext uri="{9D8B030D-6E8A-4147-A177-3AD203B41FA5}">
                      <a16:colId xmlns:a16="http://schemas.microsoft.com/office/drawing/2014/main" xmlns="" val="2825733733"/>
                    </a:ext>
                  </a:extLst>
                </a:gridCol>
              </a:tblGrid>
              <a:tr h="45429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Название мероприятия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Категория участников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Даты проведения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Информация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77461"/>
                  </a:ext>
                </a:extLst>
              </a:tr>
              <a:tr h="1048378">
                <a:tc>
                  <a:txBody>
                    <a:bodyPr/>
                    <a:lstStyle/>
                    <a:p>
                      <a:r>
                        <a:rPr lang="ru-RU" dirty="0"/>
                        <a:t>«Шаг в будущее – Созвездие </a:t>
                      </a:r>
                      <a:r>
                        <a:rPr lang="en-US" dirty="0"/>
                        <a:t>HTTM</a:t>
                      </a:r>
                      <a:r>
                        <a:rPr lang="ru-RU" dirty="0"/>
                        <a:t>»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(</a:t>
                      </a:r>
                      <a:r>
                        <a:rPr lang="ru-RU" sz="1600" dirty="0"/>
                        <a:t>школьно-районные этапы</a:t>
                      </a:r>
                      <a:r>
                        <a:rPr lang="ru-RU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2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Сентябрь - Декабрь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15619"/>
                  </a:ext>
                </a:extLst>
              </a:tr>
              <a:tr h="1362892">
                <a:tc>
                  <a:txBody>
                    <a:bodyPr/>
                    <a:lstStyle/>
                    <a:p>
                      <a:r>
                        <a:rPr lang="ru-RU" dirty="0"/>
                        <a:t>Городской конкурс «Безопасность в информационном обществе»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</a:t>
                      </a:r>
                    </a:p>
                    <a:p>
                      <a:pPr algn="ctr"/>
                      <a:r>
                        <a:rPr lang="ru-RU" dirty="0"/>
                        <a:t>Педагоги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 октября – 1 декабря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МБУ ДПО ЦРО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http://cro.chel-edu.ru/services/konkurs_mbu/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774071"/>
                  </a:ext>
                </a:extLst>
              </a:tr>
              <a:tr h="1362892">
                <a:tc>
                  <a:txBody>
                    <a:bodyPr/>
                    <a:lstStyle/>
                    <a:p>
                      <a:r>
                        <a:rPr lang="en-US" dirty="0"/>
                        <a:t>XXV</a:t>
                      </a:r>
                      <a:r>
                        <a:rPr lang="ru-RU" dirty="0"/>
                        <a:t> городская открытая олимпиада технического творчества учащихся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1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Направление информационно- коммуникационное</a:t>
                      </a:r>
                    </a:p>
                    <a:p>
                      <a:pPr algn="ctr"/>
                      <a:r>
                        <a:rPr lang="ru-RU" dirty="0"/>
                        <a:t>8 – 20 декабря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«Лицей № 88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г.Челябинска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728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24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09E97-6895-48CF-9C7C-A726D203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94240"/>
          </a:xfrm>
        </p:spPr>
        <p:txBody>
          <a:bodyPr>
            <a:normAutofit fontScale="90000"/>
          </a:bodyPr>
          <a:lstStyle/>
          <a:p>
            <a:r>
              <a:rPr lang="ru-RU" dirty="0"/>
              <a:t>Второе полугодие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58BA2B5-1080-467D-8153-09B0FFBA6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825510"/>
              </p:ext>
            </p:extLst>
          </p:nvPr>
        </p:nvGraphicFramePr>
        <p:xfrm>
          <a:off x="492154" y="1048214"/>
          <a:ext cx="11207692" cy="49163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1923">
                  <a:extLst>
                    <a:ext uri="{9D8B030D-6E8A-4147-A177-3AD203B41FA5}">
                      <a16:colId xmlns:a16="http://schemas.microsoft.com/office/drawing/2014/main" xmlns="" val="4026703111"/>
                    </a:ext>
                  </a:extLst>
                </a:gridCol>
                <a:gridCol w="2402048">
                  <a:extLst>
                    <a:ext uri="{9D8B030D-6E8A-4147-A177-3AD203B41FA5}">
                      <a16:colId xmlns:a16="http://schemas.microsoft.com/office/drawing/2014/main" xmlns="" val="386410140"/>
                    </a:ext>
                  </a:extLst>
                </a:gridCol>
                <a:gridCol w="3201798">
                  <a:extLst>
                    <a:ext uri="{9D8B030D-6E8A-4147-A177-3AD203B41FA5}">
                      <a16:colId xmlns:a16="http://schemas.microsoft.com/office/drawing/2014/main" xmlns="" val="4248700641"/>
                    </a:ext>
                  </a:extLst>
                </a:gridCol>
                <a:gridCol w="2801923">
                  <a:extLst>
                    <a:ext uri="{9D8B030D-6E8A-4147-A177-3AD203B41FA5}">
                      <a16:colId xmlns:a16="http://schemas.microsoft.com/office/drawing/2014/main" xmlns="" val="2825733733"/>
                    </a:ext>
                  </a:extLst>
                </a:gridCol>
              </a:tblGrid>
              <a:tr h="743474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Название мероприятия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Категория участников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Даты проведения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Информация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77461"/>
                  </a:ext>
                </a:extLst>
              </a:tr>
              <a:tr h="1260673">
                <a:tc>
                  <a:txBody>
                    <a:bodyPr/>
                    <a:lstStyle/>
                    <a:p>
                      <a:r>
                        <a:rPr lang="en-US" dirty="0"/>
                        <a:t>XVI </a:t>
                      </a:r>
                      <a:r>
                        <a:rPr lang="ru-RU" dirty="0"/>
                        <a:t>городской конкурс «Интеллектуалы </a:t>
                      </a:r>
                      <a:r>
                        <a:rPr lang="en-US" dirty="0"/>
                        <a:t>XXI</a:t>
                      </a:r>
                      <a:r>
                        <a:rPr lang="ru-RU" dirty="0"/>
                        <a:t> века»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1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января – 19 февраля </a:t>
                      </a:r>
                      <a:br>
                        <a:rPr lang="ru-RU" dirty="0"/>
                      </a:br>
                      <a:r>
                        <a:rPr lang="ru-RU" dirty="0"/>
                        <a:t>(1-8 классы)</a:t>
                      </a:r>
                    </a:p>
                    <a:p>
                      <a:pPr algn="ctr"/>
                      <a:r>
                        <a:rPr lang="ru-RU" dirty="0"/>
                        <a:t>15 февраля – 23 апреля</a:t>
                      </a:r>
                      <a:br>
                        <a:rPr lang="ru-RU" dirty="0"/>
                      </a:br>
                      <a:r>
                        <a:rPr lang="ru-RU" dirty="0"/>
                        <a:t>(9-11 классы)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15619"/>
                  </a:ext>
                </a:extLst>
              </a:tr>
              <a:tr h="1316288">
                <a:tc>
                  <a:txBody>
                    <a:bodyPr/>
                    <a:lstStyle/>
                    <a:p>
                      <a:r>
                        <a:rPr lang="ru-RU" dirty="0"/>
                        <a:t>Интеллектуальный марафон школьников Челябинска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5 – 6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Март (отборочный тур)</a:t>
                      </a:r>
                    </a:p>
                    <a:p>
                      <a:pPr algn="ctr"/>
                      <a:r>
                        <a:rPr lang="ru-RU" dirty="0"/>
                        <a:t>Апрель (заключительный тур)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Олимпийский портал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http://olymp74.ru/</a:t>
                      </a:r>
                      <a:r>
                        <a:rPr lang="ru-RU" dirty="0"/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774071"/>
                  </a:ext>
                </a:extLst>
              </a:tr>
              <a:tr h="1595922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Олимпиада по математике, информатике, криптографии имени академика А.М. Ильина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5 – 8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Февраль (отборочный дистанционный этап)</a:t>
                      </a:r>
                    </a:p>
                    <a:p>
                      <a:pPr algn="ctr"/>
                      <a:r>
                        <a:rPr lang="ru-RU" dirty="0"/>
                        <a:t>Март (очный этап)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Олимпийский портал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http://olymp74.ru/</a:t>
                      </a:r>
                      <a:endParaRPr lang="ru-RU" dirty="0"/>
                    </a:p>
                    <a:p>
                      <a:r>
                        <a:rPr lang="ru-RU" dirty="0" err="1"/>
                        <a:t>ЧелГУ</a:t>
                      </a:r>
                      <a:endParaRPr lang="ru-RU" dirty="0"/>
                    </a:p>
                    <a:p>
                      <a:r>
                        <a:rPr lang="en-US" dirty="0">
                          <a:hlinkClick r:id="rId3"/>
                        </a:rPr>
                        <a:t>https://www.csu.ru/studying/kubok_glav_chel.aspx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92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14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09E97-6895-48CF-9C7C-A726D203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94240"/>
          </a:xfrm>
        </p:spPr>
        <p:txBody>
          <a:bodyPr>
            <a:normAutofit fontScale="90000"/>
          </a:bodyPr>
          <a:lstStyle/>
          <a:p>
            <a:r>
              <a:rPr lang="ru-RU" dirty="0"/>
              <a:t>Второе полугодие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58BA2B5-1080-467D-8153-09B0FFBA6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508308"/>
              </p:ext>
            </p:extLst>
          </p:nvPr>
        </p:nvGraphicFramePr>
        <p:xfrm>
          <a:off x="503339" y="1048214"/>
          <a:ext cx="11196507" cy="53861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90738">
                  <a:extLst>
                    <a:ext uri="{9D8B030D-6E8A-4147-A177-3AD203B41FA5}">
                      <a16:colId xmlns:a16="http://schemas.microsoft.com/office/drawing/2014/main" xmlns="" val="4026703111"/>
                    </a:ext>
                  </a:extLst>
                </a:gridCol>
                <a:gridCol w="2402048">
                  <a:extLst>
                    <a:ext uri="{9D8B030D-6E8A-4147-A177-3AD203B41FA5}">
                      <a16:colId xmlns:a16="http://schemas.microsoft.com/office/drawing/2014/main" xmlns="" val="386410140"/>
                    </a:ext>
                  </a:extLst>
                </a:gridCol>
                <a:gridCol w="3201798">
                  <a:extLst>
                    <a:ext uri="{9D8B030D-6E8A-4147-A177-3AD203B41FA5}">
                      <a16:colId xmlns:a16="http://schemas.microsoft.com/office/drawing/2014/main" xmlns="" val="4248700641"/>
                    </a:ext>
                  </a:extLst>
                </a:gridCol>
                <a:gridCol w="2801923">
                  <a:extLst>
                    <a:ext uri="{9D8B030D-6E8A-4147-A177-3AD203B41FA5}">
                      <a16:colId xmlns:a16="http://schemas.microsoft.com/office/drawing/2014/main" xmlns="" val="2825733733"/>
                    </a:ext>
                  </a:extLst>
                </a:gridCol>
              </a:tblGrid>
              <a:tr h="72241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Название мероприятия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Категория участников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Даты проведения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Информация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77461"/>
                  </a:ext>
                </a:extLst>
              </a:tr>
              <a:tr h="963742">
                <a:tc>
                  <a:txBody>
                    <a:bodyPr/>
                    <a:lstStyle/>
                    <a:p>
                      <a:r>
                        <a:rPr lang="en-US" dirty="0"/>
                        <a:t>XXV</a:t>
                      </a:r>
                      <a:r>
                        <a:rPr lang="ru-RU" dirty="0"/>
                        <a:t> городская открытая олимпиада технического творчества учащихся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1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Направление</a:t>
                      </a:r>
                    </a:p>
                    <a:p>
                      <a:pPr algn="ctr"/>
                      <a:r>
                        <a:rPr lang="ru-RU" dirty="0"/>
                        <a:t>робототехническое – 14 марта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«Лицей № 88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г.Челябинска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665636"/>
                  </a:ext>
                </a:extLst>
              </a:tr>
              <a:tr h="1332106">
                <a:tc>
                  <a:txBody>
                    <a:bodyPr/>
                    <a:lstStyle/>
                    <a:p>
                      <a:r>
                        <a:rPr lang="ru-RU" dirty="0"/>
                        <a:t>Городской конкурс «Цифровой ветер»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</a:t>
                      </a:r>
                    </a:p>
                    <a:p>
                      <a:pPr algn="ctr"/>
                      <a:r>
                        <a:rPr lang="ru-RU" dirty="0"/>
                        <a:t>Педагоги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Март – май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МБУ ДПО ЦРО</a:t>
                      </a:r>
                    </a:p>
                    <a:p>
                      <a:r>
                        <a:rPr lang="en-US" dirty="0">
                          <a:hlinkClick r:id="rId2"/>
                        </a:rPr>
                        <a:t>http://cro.chel-edu.ru/services/konkurs_mbu/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774071"/>
                  </a:ext>
                </a:extLst>
              </a:tr>
              <a:tr h="1370358">
                <a:tc>
                  <a:txBody>
                    <a:bodyPr/>
                    <a:lstStyle/>
                    <a:p>
                      <a:r>
                        <a:rPr lang="ru-RU" dirty="0"/>
                        <a:t>Открытая городская олимпиада по компьютерной графике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3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Апрель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Сайт Челябинских городских олимпиад по компьютерной графике</a:t>
                      </a:r>
                    </a:p>
                    <a:p>
                      <a:r>
                        <a:rPr lang="en-US" dirty="0">
                          <a:hlinkClick r:id="rId3"/>
                        </a:rPr>
                        <a:t>http://izo.fml31.ru/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728045"/>
                  </a:ext>
                </a:extLst>
              </a:tr>
              <a:tr h="997517">
                <a:tc>
                  <a:txBody>
                    <a:bodyPr/>
                    <a:lstStyle/>
                    <a:p>
                      <a:r>
                        <a:rPr lang="ru-RU" dirty="0"/>
                        <a:t>Городские открытые соревнования </a:t>
                      </a:r>
                      <a:r>
                        <a:rPr lang="ru-RU" dirty="0" err="1"/>
                        <a:t>лего</a:t>
                      </a:r>
                      <a:r>
                        <a:rPr lang="ru-RU" dirty="0"/>
                        <a:t>-роботов «СУМО»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Учащиеся 1 – 11 классов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22,23 мая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«ОЦ № 2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Челябинска»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339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88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DD249-212C-4C84-9D3D-A2CAD4A4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7"/>
            <a:ext cx="10515600" cy="205090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Международная олимпиада </a:t>
            </a:r>
            <a:br>
              <a:rPr lang="ru-RU" dirty="0"/>
            </a:br>
            <a:r>
              <a:rPr lang="ru-RU" dirty="0"/>
              <a:t>учителей-предметников «ПРОФИ-2020»</a:t>
            </a:r>
            <a:br>
              <a:rPr lang="ru-RU" dirty="0"/>
            </a:br>
            <a:r>
              <a:rPr lang="en-US" dirty="0">
                <a:hlinkClick r:id="rId2"/>
              </a:rPr>
              <a:t>https://www.olimphse.ru/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4E26F9D-F17B-492F-A58E-626FE59EB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7" t="44271" r="26376" b="11898"/>
          <a:stretch/>
        </p:blipFill>
        <p:spPr>
          <a:xfrm>
            <a:off x="29361" y="2270167"/>
            <a:ext cx="5327009" cy="3005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9EB0E2-FAAD-4A0C-9324-BD7D9AE140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8" t="9931" r="21215" b="6169"/>
          <a:stretch/>
        </p:blipFill>
        <p:spPr>
          <a:xfrm>
            <a:off x="5268521" y="2356738"/>
            <a:ext cx="6649744" cy="42705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B98216-9586-4AA7-8B54-E04FA38AD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865" y="5531322"/>
            <a:ext cx="1971675" cy="990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714692A7-E61C-470F-BA64-1EA9E26EEF50}"/>
              </a:ext>
            </a:extLst>
          </p:cNvPr>
          <p:cNvSpPr/>
          <p:nvPr/>
        </p:nvSpPr>
        <p:spPr>
          <a:xfrm>
            <a:off x="461394" y="5531322"/>
            <a:ext cx="2231472" cy="1095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Очный тур в Челябинске</a:t>
            </a:r>
          </a:p>
        </p:txBody>
      </p:sp>
    </p:spTree>
    <p:extLst>
      <p:ext uri="{BB962C8B-B14F-4D97-AF65-F5344CB8AC3E}">
        <p14:creationId xmlns:p14="http://schemas.microsoft.com/office/powerpoint/2010/main" val="229665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DD249-212C-4C84-9D3D-A2CAD4A4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Всероссийский конкурс команд учителей</a:t>
            </a:r>
            <a:br>
              <a:rPr lang="ru-RU" dirty="0"/>
            </a:br>
            <a:r>
              <a:rPr lang="ru-RU" dirty="0"/>
              <a:t>«Учитель будущего»</a:t>
            </a:r>
            <a:br>
              <a:rPr lang="ru-RU" dirty="0"/>
            </a:br>
            <a:r>
              <a:rPr lang="en-US" dirty="0">
                <a:hlinkClick r:id="rId2"/>
              </a:rPr>
              <a:t>https://teacheroffuture.ru/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1B705A-ACFF-455D-AEF0-132E90B2A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" t="6324" r="1413" b="5452"/>
          <a:stretch/>
        </p:blipFill>
        <p:spPr>
          <a:xfrm>
            <a:off x="243186" y="2335131"/>
            <a:ext cx="7670220" cy="409130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17770AC-12D3-4426-8595-B758030AF22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57156">
            <a:off x="8254481" y="2180241"/>
            <a:ext cx="3497024" cy="4401084"/>
          </a:xfrm>
          <a:solidFill>
            <a:srgbClr val="CCECFF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1000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Создать команду из 3-х педагогов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Пройти онлайн тестирование:</a:t>
            </a:r>
            <a:br>
              <a:rPr lang="ru-RU" dirty="0"/>
            </a:br>
            <a:r>
              <a:rPr lang="ru-RU" dirty="0"/>
              <a:t>предметный тест,</a:t>
            </a:r>
            <a:br>
              <a:rPr lang="ru-RU" dirty="0"/>
            </a:br>
            <a:r>
              <a:rPr lang="ru-RU" dirty="0"/>
              <a:t>психолого-педагогический тест,</a:t>
            </a:r>
            <a:br>
              <a:rPr lang="ru-RU" dirty="0"/>
            </a:br>
            <a:r>
              <a:rPr lang="ru-RU" dirty="0"/>
              <a:t>тест по культуре речи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Принять участие в региональном полуфинале (очно)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Принять участие в финале Всероссийского конкурса (очно)</a:t>
            </a:r>
          </a:p>
        </p:txBody>
      </p:sp>
    </p:spTree>
    <p:extLst>
      <p:ext uri="{BB962C8B-B14F-4D97-AF65-F5344CB8AC3E}">
        <p14:creationId xmlns:p14="http://schemas.microsoft.com/office/powerpoint/2010/main" val="1944862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424</Words>
  <Application>Microsoft Office PowerPoint</Application>
  <PresentationFormat>Произвольный</PresentationFormat>
  <Paragraphs>106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Олимпиады и конкурсы для обучающихся и педагогов  </vt:lpstr>
      <vt:lpstr>Первое полугодие</vt:lpstr>
      <vt:lpstr>Первое полугодие</vt:lpstr>
      <vt:lpstr>Второе полугодие</vt:lpstr>
      <vt:lpstr>Второе полугодие</vt:lpstr>
      <vt:lpstr>Международная олимпиада  учителей-предметников «ПРОФИ-2020» https://www.olimphse.ru/ </vt:lpstr>
      <vt:lpstr>Всероссийский конкурс команд учителей «Учитель будущего» https://teacheroffuture.ru/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</dc:creator>
  <cp:lastModifiedBy>user</cp:lastModifiedBy>
  <cp:revision>26</cp:revision>
  <dcterms:created xsi:type="dcterms:W3CDTF">2020-09-20T08:20:38Z</dcterms:created>
  <dcterms:modified xsi:type="dcterms:W3CDTF">2020-09-22T10:16:31Z</dcterms:modified>
</cp:coreProperties>
</file>