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8"/>
  </p:notesMasterIdLst>
  <p:sldIdLst>
    <p:sldId id="256" r:id="rId2"/>
    <p:sldId id="294" r:id="rId3"/>
    <p:sldId id="267" r:id="rId4"/>
    <p:sldId id="268" r:id="rId5"/>
    <p:sldId id="269" r:id="rId6"/>
    <p:sldId id="270" r:id="rId7"/>
    <p:sldId id="258" r:id="rId8"/>
    <p:sldId id="281" r:id="rId9"/>
    <p:sldId id="284" r:id="rId10"/>
    <p:sldId id="285" r:id="rId11"/>
    <p:sldId id="286" r:id="rId12"/>
    <p:sldId id="287" r:id="rId13"/>
    <p:sldId id="293" r:id="rId14"/>
    <p:sldId id="260" r:id="rId15"/>
    <p:sldId id="261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3B"/>
    <a:srgbClr val="C04E44"/>
    <a:srgbClr val="76C5F0"/>
    <a:srgbClr val="FFBD35"/>
    <a:srgbClr val="FFE0B2"/>
    <a:srgbClr val="3F51B5"/>
    <a:srgbClr val="009688"/>
    <a:srgbClr val="2196F3"/>
    <a:srgbClr val="FFEB3B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9ED57-E56B-4599-ACEB-EECE86452A96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A67B-FF9A-46AE-ADF7-32CA60CB1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8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A67B-FF9A-46AE-ADF7-32CA60CB104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EA90-292F-4E58-A4F1-0E1E0D305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4286D6-48B1-4FD6-BA86-5FE10474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3A549-F5BB-46D6-931F-DA532CE5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9837A-296A-4C6E-9AB7-C1EE1162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187DE-2949-4666-998C-3E72202B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7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5E5A2-F97C-48A2-897C-520011A9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CCD5E-D8BD-4654-A498-65436D78E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F6F44-3E3B-42B9-84DF-CD22E35F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E0BAD-0870-416F-B102-C5F554E8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DDE3B-A6DE-4F33-B86A-07D7B8EB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5A70E9-0C28-4453-9FCE-A09F4C0DB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255557-AA95-4D8A-99FF-FE9FE458D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ACE42-86BF-471A-A22F-BA4DBF1D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52427-AC11-4A7A-8AD1-E4460BE9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64978-69B1-4764-A7D3-CF18000E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9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7EBCD-F095-46D4-BCCB-3DCFB17F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05D31-3AD5-46A0-8E79-1884137A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ED173-B2A5-4F58-87D4-BF3DC380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3D76C-C564-43E4-831D-2296F583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749E0F-B67B-49DC-966A-6036A88B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6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12B01-3B1F-44FE-AFD8-8852EB4A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02D72F-4FC5-4902-9D0B-B8DDB0E6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0D0E3-9E79-449D-8EBE-9F6764AA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10DA8-CCA6-44E4-9986-EF4A4B92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1BD32-3BBE-4DC8-86DA-9E3720E5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2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8DE82-9502-44E8-BF5B-1A3CDBC3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20733-9BDB-4234-B41C-24892E2C9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4D0184-80A7-464F-9B98-73EC26BF8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BBB8B-21C7-405F-9E1E-6E9E04E0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A0B13A-623D-41F1-A52F-A38680AE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662B14-CE3C-481B-BDA4-CB427474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96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76945-EF0E-4DA8-9524-72669B2D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2597D3-91C4-4612-BFAB-DE801715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567095-C86C-4950-AA3D-48ADF82C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AF338-FD74-4590-8E87-718F8247A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533702-0B3E-4BCB-9FB9-DBE544DFC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8B7A1A-CB7B-4D62-8B0E-BB52BAC7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7D6D22-5034-4D9D-BCEB-32605816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6BD699-695D-49B8-B64F-B0B099B8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9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22C40-990D-4812-A520-77A8B29B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8B231C-4165-412E-85FB-2D34D6BB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5B7B3F-13C3-4D5A-AE6C-1C212DFF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ABA428-8521-4048-B7BC-3AAF62BD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AAE979-338A-4C6C-B403-7A032F3A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9324F0-52F5-417A-8AA1-87386D76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2D6268-C0D6-4A81-AB53-62800E0C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5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B6020-9AEF-4F04-9C6F-6DF7E6B2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BCA71-97AF-4F41-B89A-CB9CDCD4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A573E6-E097-4A27-90E9-8940E1C0A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37B74F-ADAE-4B58-89E6-F9F9E5ED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26E068-5DF9-4B90-ABF6-94DC0366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28E2A-7443-401A-8C64-82F83418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06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4FF55-6021-423F-9FB6-F5AE9868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BCE61-75F4-4CC6-BDC4-3F9067315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0D9CE-3BF4-4F8E-8903-96D9B870B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049524-3F03-4264-83A3-2AA57A57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9438-A460-46FF-BCF5-5D88E0B7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E91DC-CEFC-4984-9001-712071B7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4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59A4D-AE46-44E7-9D3E-38F79326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DAC17-098F-4841-935D-576AC3CF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5E623-1C97-41C8-BC38-FC2CAE16A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7294-2B8D-420B-9222-7188F6651AD8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05ACE-0482-4979-B3A4-F0BBC226A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FBD44-3707-40C2-844F-A171512A8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7AAFA-C868-40E9-AE4C-A0947EA12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8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CEC1D-FEBD-44B3-86B7-9F7F048C22FE}"/>
              </a:ext>
            </a:extLst>
          </p:cNvPr>
          <p:cNvSpPr txBox="1"/>
          <p:nvPr/>
        </p:nvSpPr>
        <p:spPr>
          <a:xfrm>
            <a:off x="7307143" y="5617820"/>
            <a:ext cx="4550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u="sng" dirty="0">
                <a:latin typeface="Helvetica" panose="00000500000000000000" pitchFamily="50" charset="0"/>
                <a:ea typeface="Helvetica" panose="00000500000000000000" pitchFamily="50" charset="0"/>
              </a:rPr>
              <a:t>Автор</a:t>
            </a:r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: </a:t>
            </a:r>
            <a:r>
              <a:rPr lang="ru-RU" sz="1200" dirty="0" err="1">
                <a:latin typeface="Helvetica" panose="00000500000000000000" pitchFamily="50" charset="0"/>
                <a:ea typeface="Helvetica" panose="00000500000000000000" pitchFamily="50" charset="0"/>
              </a:rPr>
              <a:t>Ашихмин</a:t>
            </a:r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 Илья Андреевич, </a:t>
            </a:r>
            <a:endParaRPr lang="en-US" sz="1200" dirty="0"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r>
              <a:rPr lang="ru-RU" sz="1200" dirty="0">
                <a:latin typeface="Helvetica" panose="00000500000000000000" pitchFamily="50" charset="0"/>
                <a:ea typeface="Helvetica" panose="00000500000000000000" pitchFamily="50" charset="0"/>
              </a:rPr>
              <a:t>учитель информатики МБОУ «Гимназия № 1 г. Челябинска»</a:t>
            </a:r>
          </a:p>
        </p:txBody>
      </p:sp>
      <p:pic>
        <p:nvPicPr>
          <p:cNvPr id="7" name="Рисунок 6" descr="Изображение выглядит как мужчина, человек, стоит, мужской&#10;&#10;Автоматически созданное описание">
            <a:extLst>
              <a:ext uri="{FF2B5EF4-FFF2-40B4-BE49-F238E27FC236}">
                <a16:creationId xmlns:a16="http://schemas.microsoft.com/office/drawing/2014/main" id="{64882F80-3661-4BBC-86DE-9C1CD9370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1745" r="13876" b="8002"/>
          <a:stretch/>
        </p:blipFill>
        <p:spPr>
          <a:xfrm>
            <a:off x="8413484" y="1546932"/>
            <a:ext cx="3444533" cy="376413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151725"/>
            <a:ext cx="8157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инструментов оценивания СГО для организации разноуровневого подхода на уроках информатики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7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EF473E-7F6E-4B82-8A23-5484B126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05721"/>
              </p:ext>
            </p:extLst>
          </p:nvPr>
        </p:nvGraphicFramePr>
        <p:xfrm>
          <a:off x="312198" y="1090025"/>
          <a:ext cx="11567604" cy="4783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6074">
                  <a:extLst>
                    <a:ext uri="{9D8B030D-6E8A-4147-A177-3AD203B41FA5}">
                      <a16:colId xmlns:a16="http://schemas.microsoft.com/office/drawing/2014/main" val="3932819717"/>
                    </a:ext>
                  </a:extLst>
                </a:gridCol>
                <a:gridCol w="5431530">
                  <a:extLst>
                    <a:ext uri="{9D8B030D-6E8A-4147-A177-3AD203B41FA5}">
                      <a16:colId xmlns:a16="http://schemas.microsoft.com/office/drawing/2014/main" val="1003189179"/>
                    </a:ext>
                  </a:extLst>
                </a:gridCol>
              </a:tblGrid>
              <a:tr h="7601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</a:rPr>
                        <a:t>Текст задания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Bold" panose="00000500000000000000" pitchFamily="50" charset="0"/>
                        <a:ea typeface="Helvetica Bold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  <a:cs typeface="+mn-cs"/>
                        </a:rPr>
                        <a:t>Обоснование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628595"/>
                  </a:ext>
                </a:extLst>
              </a:tr>
              <a:tr h="391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Семья Петровых сделала ремонт и на стене соорудила круглую нишу с кольцом в качестве рамки, диаметр внутреннего кольца 1,2 м, внешнего 1,7 м. Круглая ниша – это место для установки телевизора. Телевизор у Петровых имеет диагональ 65 дюймов. Напомним, что традиционно диагональ экрана измеряют в дюймах, а 1 дюйм ≈ 2,54 см.</a:t>
                      </a:r>
                    </a:p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Правы ли Петровы? Смогут ли они разместить ТВ в нише? 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В отличие от предыдущей задачи эта задача содержит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избыточные данные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25391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79E894-FBCD-4B81-BC5C-51AF0EE6AD21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 Bold" panose="00000500000000000000" pitchFamily="50" charset="0"/>
              </a:rPr>
              <a:t>Применение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567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EF473E-7F6E-4B82-8A23-5484B126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4790"/>
              </p:ext>
            </p:extLst>
          </p:nvPr>
        </p:nvGraphicFramePr>
        <p:xfrm>
          <a:off x="312198" y="1090025"/>
          <a:ext cx="11567604" cy="5621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1790">
                  <a:extLst>
                    <a:ext uri="{9D8B030D-6E8A-4147-A177-3AD203B41FA5}">
                      <a16:colId xmlns:a16="http://schemas.microsoft.com/office/drawing/2014/main" val="3932819717"/>
                    </a:ext>
                  </a:extLst>
                </a:gridCol>
                <a:gridCol w="3605814">
                  <a:extLst>
                    <a:ext uri="{9D8B030D-6E8A-4147-A177-3AD203B41FA5}">
                      <a16:colId xmlns:a16="http://schemas.microsoft.com/office/drawing/2014/main" val="1003189179"/>
                    </a:ext>
                  </a:extLst>
                </a:gridCol>
              </a:tblGrid>
              <a:tr h="9134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</a:rPr>
                        <a:t>Текст задания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Bold" panose="00000500000000000000" pitchFamily="50" charset="0"/>
                        <a:ea typeface="Helvetica Bold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  <a:cs typeface="+mn-cs"/>
                        </a:rPr>
                        <a:t>Обоснование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628595"/>
                  </a:ext>
                </a:extLst>
              </a:tr>
              <a:tr h="470804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Семья Петровых пришла в магазин, чтобы выбрать современный </a:t>
                      </a:r>
                      <a:r>
                        <a:rPr lang="ru-RU" sz="2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безрамочный</a:t>
                      </a: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 телевизор. Менеджер предложил им 4 модели одной фирмы, различающиеся одной характеристикой – длиной диагонали экрана. Напомним, что традиционно диагональ экрана измеряют в дюймах, а 1 дюйм ≈ 2,54 см.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XL=65; L= 60; M=55; S=50 (Размер диагонали экрана в дюймах)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Семья Петровых только что сделал ремонт дома и планирует повесить телевизор гостиной в нише круглой формы. Из предложенных в магазине вариантов выберите телевизор, имеющий наибольшее значение диагонали экрана, подходящее Петровым. Ответ вывести в виде буквы (букв), обозначающей модель телевизора.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Проверить работу программы для следующих исходных данных: Диаметр ниши равен 1,6 м.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Взаимосвязи</a:t>
                      </a: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 между данными, логические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рассуждения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25391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79E894-FBCD-4B81-BC5C-51AF0EE6AD21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Анализ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211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EF473E-7F6E-4B82-8A23-5484B126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07343"/>
              </p:ext>
            </p:extLst>
          </p:nvPr>
        </p:nvGraphicFramePr>
        <p:xfrm>
          <a:off x="312198" y="925433"/>
          <a:ext cx="11567604" cy="572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418">
                  <a:extLst>
                    <a:ext uri="{9D8B030D-6E8A-4147-A177-3AD203B41FA5}">
                      <a16:colId xmlns:a16="http://schemas.microsoft.com/office/drawing/2014/main" val="3932819717"/>
                    </a:ext>
                  </a:extLst>
                </a:gridCol>
                <a:gridCol w="5808186">
                  <a:extLst>
                    <a:ext uri="{9D8B030D-6E8A-4147-A177-3AD203B41FA5}">
                      <a16:colId xmlns:a16="http://schemas.microsoft.com/office/drawing/2014/main" val="1003189179"/>
                    </a:ext>
                  </a:extLst>
                </a:gridCol>
              </a:tblGrid>
              <a:tr h="91344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 Bold" panose="00000500000000000000" pitchFamily="50" charset="0"/>
                          <a:cs typeface="Helvetica" panose="020B0604020202020204" pitchFamily="34" charset="0"/>
                        </a:rPr>
                        <a:t>Задание</a:t>
                      </a:r>
                      <a:r>
                        <a:rPr lang="ru-RU" sz="28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 Bold" panose="00000500000000000000" pitchFamily="50" charset="0"/>
                          <a:cs typeface="Helvetica" panose="020B0604020202020204" pitchFamily="34" charset="0"/>
                        </a:rPr>
                        <a:t> уровня «Знание» (30 баллов)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Helvetica Bold" panose="00000500000000000000" pitchFamily="50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 Bold" panose="00000500000000000000" pitchFamily="50" charset="0"/>
                          <a:cs typeface="Helvetica" panose="020B0604020202020204" pitchFamily="34" charset="0"/>
                        </a:rPr>
                        <a:t>Задание уровня «Анализ»</a:t>
                      </a:r>
                    </a:p>
                    <a:p>
                      <a:pPr algn="ctr"/>
                      <a:r>
                        <a:rPr lang="ru-RU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 Bold" panose="00000500000000000000" pitchFamily="50" charset="0"/>
                          <a:cs typeface="Helvetica" panose="020B0604020202020204" pitchFamily="34" charset="0"/>
                        </a:rPr>
                        <a:t>(60</a:t>
                      </a:r>
                      <a:r>
                        <a:rPr lang="ru-RU" sz="280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 Bold" panose="00000500000000000000" pitchFamily="50" charset="0"/>
                          <a:cs typeface="Helvetica" panose="020B0604020202020204" pitchFamily="34" charset="0"/>
                        </a:rPr>
                        <a:t> баллов)</a:t>
                      </a:r>
                      <a:endParaRPr lang="ru-RU" sz="2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Helvetica Bold" panose="00000500000000000000" pitchFamily="50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628595"/>
                  </a:ext>
                </a:extLst>
              </a:tr>
              <a:tr h="3897455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var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d,p:real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begin</a:t>
                      </a:r>
                    </a:p>
                    <a:p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('Введите D=');</a:t>
                      </a:r>
                    </a:p>
                    <a:p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readln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(d);</a:t>
                      </a:r>
                    </a:p>
                    <a:p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('Введите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=');</a:t>
                      </a:r>
                    </a:p>
                    <a:p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readln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(p);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if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d&gt;p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then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(‘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Да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’)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else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(‘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нет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’)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end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.</a:t>
                      </a:r>
                      <a:endParaRPr lang="ru-RU" sz="2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Helvetica" panose="00000500000000000000" pitchFamily="50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Helvetica" panose="00000500000000000000" pitchFamily="50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var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d:real;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begin</a:t>
                      </a:r>
                    </a:p>
                    <a:p>
                      <a:r>
                        <a:rPr lang="ru-RU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('Введите диаметр ниши D=');</a:t>
                      </a:r>
                    </a:p>
                    <a:p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readln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(d);</a:t>
                      </a:r>
                    </a:p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d:=1,6*100/2,54;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if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d&gt;65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then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('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Модель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"XL"')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else 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if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d&gt;60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then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('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Модель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"L"')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else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if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d&gt;55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then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('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Модель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"M"')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else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if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d&gt;50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then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writeln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('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Модель "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S"');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end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.</a:t>
                      </a:r>
                      <a:endParaRPr lang="ru-RU" sz="2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20B0604020202020204" pitchFamily="34" charset="0"/>
                        <a:ea typeface="Helvetica" panose="00000500000000000000" pitchFamily="50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25391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" panose="00000500000000000000" pitchFamily="50" charset="0"/>
                          <a:cs typeface="Helvetica" panose="020B0604020202020204" pitchFamily="34" charset="0"/>
                        </a:rPr>
                        <a:t>Ученик научится: составлять простые программы с ветвлением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20B0604020202020204" pitchFamily="34" charset="0"/>
                          <a:ea typeface="Helvetica" panose="00000500000000000000" pitchFamily="50" charset="0"/>
                          <a:cs typeface="Helvetica" panose="020B0604020202020204" pitchFamily="34" charset="0"/>
                        </a:rPr>
                        <a:t>Ученик получит возможность научиться: составлять сложные программы с ветвлением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9918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79E894-FBCD-4B81-BC5C-51AF0EE6AD21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Планируемые результаты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2991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33F8F-D783-43D0-BECC-1C077659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666166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Организация работы в «</a:t>
            </a:r>
            <a:r>
              <a:rPr lang="ru-RU" sz="50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Сетевой Город. Образование»</a:t>
            </a:r>
            <a:endParaRPr lang="ru-RU" sz="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522A8-253B-491F-A929-A9EAD831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22" y="2046972"/>
            <a:ext cx="4050955" cy="40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4C238-EF1A-4D2C-B25D-A5AE7D2C2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1585547"/>
            <a:ext cx="11179946" cy="36869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807C94-033F-4EA1-AE18-8275FC0EEAC5}"/>
              </a:ext>
            </a:extLst>
          </p:cNvPr>
          <p:cNvSpPr/>
          <p:nvPr/>
        </p:nvSpPr>
        <p:spPr>
          <a:xfrm>
            <a:off x="4225772" y="2547891"/>
            <a:ext cx="5859261" cy="26189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B7D2EC-9B9E-49A8-A8D1-2A1876A43999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Работа с электронным журналом</a:t>
            </a:r>
          </a:p>
        </p:txBody>
      </p:sp>
    </p:spTree>
    <p:extLst>
      <p:ext uri="{BB962C8B-B14F-4D97-AF65-F5344CB8AC3E}">
        <p14:creationId xmlns:p14="http://schemas.microsoft.com/office/powerpoint/2010/main" val="114810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6C36E70-FCDE-4363-8609-C250A1238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1327956"/>
            <a:ext cx="11256886" cy="42020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1869F9-704E-4B21-A29B-10D28AD8C5FA}"/>
              </a:ext>
            </a:extLst>
          </p:cNvPr>
          <p:cNvSpPr/>
          <p:nvPr/>
        </p:nvSpPr>
        <p:spPr>
          <a:xfrm>
            <a:off x="628073" y="3018408"/>
            <a:ext cx="10929343" cy="24236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8D7BAF-6052-49A7-B314-DF30EF80FE4E}"/>
              </a:ext>
            </a:extLst>
          </p:cNvPr>
          <p:cNvSpPr/>
          <p:nvPr/>
        </p:nvSpPr>
        <p:spPr>
          <a:xfrm>
            <a:off x="-1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Заполнение темы урока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36A269-3D16-4455-880A-E1333E98FBEC}"/>
              </a:ext>
            </a:extLst>
          </p:cNvPr>
          <p:cNvSpPr/>
          <p:nvPr/>
        </p:nvSpPr>
        <p:spPr>
          <a:xfrm>
            <a:off x="0" y="2998113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Спасибо за внимание!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1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D2E49F-9944-41D0-ACD3-81EAAB74582E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Противоречие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BA0D0A-379B-4998-8854-58ECE2409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28" y="1892173"/>
            <a:ext cx="4588841" cy="288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9459D2-7E6A-4450-872D-09026548F1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3" y="1989000"/>
            <a:ext cx="4588841" cy="2880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Изображение выглядит как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39B5883-814E-4EFF-8347-D05C82836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48" y="861774"/>
            <a:ext cx="2137503" cy="51467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42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05A1CF-8A70-4066-ADA5-3E67D321A75C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Первый опыт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74C37DF-28BC-40FA-A71E-A8E4D544BD2D}"/>
              </a:ext>
            </a:extLst>
          </p:cNvPr>
          <p:cNvSpPr/>
          <p:nvPr/>
        </p:nvSpPr>
        <p:spPr>
          <a:xfrm>
            <a:off x="914400" y="1930402"/>
            <a:ext cx="2946400" cy="3875314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9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146AD3-4854-4933-9D8B-4AA5C60E5278}"/>
              </a:ext>
            </a:extLst>
          </p:cNvPr>
          <p:cNvSpPr/>
          <p:nvPr/>
        </p:nvSpPr>
        <p:spPr>
          <a:xfrm>
            <a:off x="4622800" y="1930402"/>
            <a:ext cx="2946400" cy="3875314"/>
          </a:xfrm>
          <a:prstGeom prst="round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A051567-C656-40AD-9C3B-EA2EB60332D3}"/>
              </a:ext>
            </a:extLst>
          </p:cNvPr>
          <p:cNvSpPr/>
          <p:nvPr/>
        </p:nvSpPr>
        <p:spPr>
          <a:xfrm>
            <a:off x="8331200" y="1930402"/>
            <a:ext cx="2946400" cy="3875314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1950882-A210-4AB0-98E5-661C19AFD8B9}"/>
              </a:ext>
            </a:extLst>
          </p:cNvPr>
          <p:cNvSpPr/>
          <p:nvPr/>
        </p:nvSpPr>
        <p:spPr>
          <a:xfrm>
            <a:off x="914400" y="1930402"/>
            <a:ext cx="2946400" cy="3875314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/>
              <a:t>3</a:t>
            </a:r>
            <a:endParaRPr lang="ru-RU" sz="199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B210C1D-3FA2-47D3-A4DD-C6D22BEFC0AE}"/>
              </a:ext>
            </a:extLst>
          </p:cNvPr>
          <p:cNvSpPr/>
          <p:nvPr/>
        </p:nvSpPr>
        <p:spPr>
          <a:xfrm>
            <a:off x="4622800" y="1930402"/>
            <a:ext cx="2946400" cy="3875314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/>
              <a:t>4</a:t>
            </a:r>
            <a:endParaRPr lang="ru-RU" sz="200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C51DF58-510B-4FED-8086-C031EBDED239}"/>
              </a:ext>
            </a:extLst>
          </p:cNvPr>
          <p:cNvSpPr/>
          <p:nvPr/>
        </p:nvSpPr>
        <p:spPr>
          <a:xfrm>
            <a:off x="8331200" y="1930402"/>
            <a:ext cx="2946400" cy="3875314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/>
              <a:t>5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val="263016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2614635-5404-42C4-917C-49BA6B2BFA1A}"/>
              </a:ext>
            </a:extLst>
          </p:cNvPr>
          <p:cNvSpPr/>
          <p:nvPr/>
        </p:nvSpPr>
        <p:spPr>
          <a:xfrm>
            <a:off x="6851874" y="3404989"/>
            <a:ext cx="4939571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Практическая работа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BD5024C-AC42-4BD8-85CE-DB584707961C}"/>
              </a:ext>
            </a:extLst>
          </p:cNvPr>
          <p:cNvSpPr/>
          <p:nvPr/>
        </p:nvSpPr>
        <p:spPr>
          <a:xfrm>
            <a:off x="3199127" y="1614595"/>
            <a:ext cx="5820985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Самостоятельная работа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2E6A7B-6AA8-43F9-9E6E-288ECD1DD981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Средневзвешенная оценка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9268D-848A-40EF-80AA-7E41119E1FF9}"/>
              </a:ext>
            </a:extLst>
          </p:cNvPr>
          <p:cNvSpPr/>
          <p:nvPr/>
        </p:nvSpPr>
        <p:spPr>
          <a:xfrm>
            <a:off x="9365133" y="1286104"/>
            <a:ext cx="2496457" cy="132343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C04E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60</a:t>
            </a:r>
            <a:endParaRPr lang="ru-RU" sz="8000" b="0" cap="none" spc="0" dirty="0">
              <a:ln w="0"/>
              <a:solidFill>
                <a:srgbClr val="C04E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568F9E-8D5A-41EA-8DA3-5518349921FD}"/>
              </a:ext>
            </a:extLst>
          </p:cNvPr>
          <p:cNvSpPr/>
          <p:nvPr/>
        </p:nvSpPr>
        <p:spPr>
          <a:xfrm>
            <a:off x="4847771" y="3044818"/>
            <a:ext cx="2496457" cy="132343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FFBD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Bold" panose="00000500000000000000" pitchFamily="50" charset="0"/>
                <a:ea typeface="Helvetica Bold" panose="00000500000000000000" pitchFamily="50" charset="0"/>
              </a:rPr>
              <a:t>50</a:t>
            </a:r>
            <a:endParaRPr lang="ru-RU" sz="8000" b="0" cap="none" spc="0" dirty="0">
              <a:ln w="0"/>
              <a:solidFill>
                <a:srgbClr val="FFBD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Bold" panose="00000500000000000000" pitchFamily="50" charset="0"/>
              <a:ea typeface="Helvetica Bold" panose="00000500000000000000" pitchFamily="50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60FB3C-B943-49DC-8711-33FC00A0BF4F}"/>
              </a:ext>
            </a:extLst>
          </p:cNvPr>
          <p:cNvSpPr/>
          <p:nvPr/>
        </p:nvSpPr>
        <p:spPr>
          <a:xfrm>
            <a:off x="393838" y="4947752"/>
            <a:ext cx="2496457" cy="132343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FCE63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40</a:t>
            </a:r>
            <a:endParaRPr lang="ru-RU" sz="8000" b="0" cap="none" spc="0" dirty="0">
              <a:ln w="0"/>
              <a:solidFill>
                <a:srgbClr val="FCE63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42867C-49AF-4A89-8FC2-14535162D9F1}"/>
              </a:ext>
            </a:extLst>
          </p:cNvPr>
          <p:cNvSpPr/>
          <p:nvPr/>
        </p:nvSpPr>
        <p:spPr>
          <a:xfrm>
            <a:off x="393839" y="1276040"/>
            <a:ext cx="2496457" cy="132343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76C5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30</a:t>
            </a:r>
            <a:endParaRPr lang="ru-RU" sz="8000" b="0" cap="none" spc="0" dirty="0">
              <a:ln w="0"/>
              <a:solidFill>
                <a:srgbClr val="76C5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F6025D-28BD-4E3D-9D55-D1FCC2E8D22A}"/>
              </a:ext>
            </a:extLst>
          </p:cNvPr>
          <p:cNvSpPr/>
          <p:nvPr/>
        </p:nvSpPr>
        <p:spPr>
          <a:xfrm>
            <a:off x="711341" y="3412424"/>
            <a:ext cx="4473889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Домашнее задание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BEBE39-3FC2-4D05-A6CE-F10A5051773E}"/>
              </a:ext>
            </a:extLst>
          </p:cNvPr>
          <p:cNvSpPr/>
          <p:nvPr/>
        </p:nvSpPr>
        <p:spPr>
          <a:xfrm>
            <a:off x="3703925" y="5286305"/>
            <a:ext cx="4811390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Контрольная работа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561A1F-BE95-4222-BB0C-1976291F5289}"/>
              </a:ext>
            </a:extLst>
          </p:cNvPr>
          <p:cNvSpPr/>
          <p:nvPr/>
        </p:nvSpPr>
        <p:spPr>
          <a:xfrm>
            <a:off x="9085523" y="4947752"/>
            <a:ext cx="2496457" cy="132343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100</a:t>
            </a:r>
            <a:endParaRPr lang="ru-RU" sz="8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D051A8-6667-4C4B-A4D0-99E3D2D85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" y="1808999"/>
            <a:ext cx="3240000" cy="324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600F05-6A2D-433E-846A-FF5912347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61" y="293403"/>
            <a:ext cx="5046877" cy="6271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15813-D61E-4BE7-B7A5-956C1E1A8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32" y="1808999"/>
            <a:ext cx="3240000" cy="3240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2D04B5-47A5-4AEE-BA11-27CE489CE9FC}"/>
              </a:ext>
            </a:extLst>
          </p:cNvPr>
          <p:cNvSpPr/>
          <p:nvPr/>
        </p:nvSpPr>
        <p:spPr>
          <a:xfrm>
            <a:off x="285639" y="885668"/>
            <a:ext cx="3106057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Bold" panose="00000500000000000000" pitchFamily="50" charset="0"/>
                <a:ea typeface="Helvetica Bold" panose="00000500000000000000" pitchFamily="50" charset="0"/>
              </a:rPr>
              <a:t>Цвет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1D6E50-A29D-49D6-AB6D-E8F0048DFA8A}"/>
              </a:ext>
            </a:extLst>
          </p:cNvPr>
          <p:cNvSpPr/>
          <p:nvPr/>
        </p:nvSpPr>
        <p:spPr>
          <a:xfrm>
            <a:off x="8800304" y="885669"/>
            <a:ext cx="3106057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Bold" panose="00000500000000000000" pitchFamily="50" charset="0"/>
                <a:ea typeface="Helvetica Bold" panose="00000500000000000000" pitchFamily="50" charset="0"/>
              </a:rPr>
              <a:t>Настроение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28277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D11001-F298-42FB-A889-BE4339962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496" y="-136570"/>
            <a:ext cx="6701009" cy="72530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B09504-4409-4153-BCE2-366A02B12B23}"/>
              </a:ext>
            </a:extLst>
          </p:cNvPr>
          <p:cNvSpPr/>
          <p:nvPr/>
        </p:nvSpPr>
        <p:spPr>
          <a:xfrm>
            <a:off x="3666836" y="369263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Математика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A6A022-6781-4F3D-8016-D7EEC9E990B8}"/>
              </a:ext>
            </a:extLst>
          </p:cNvPr>
          <p:cNvSpPr/>
          <p:nvPr/>
        </p:nvSpPr>
        <p:spPr>
          <a:xfrm>
            <a:off x="5105416" y="369263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Экология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BA89DE-2EC5-4135-A983-C5259A1BDF1A}"/>
              </a:ext>
            </a:extLst>
          </p:cNvPr>
          <p:cNvSpPr/>
          <p:nvPr/>
        </p:nvSpPr>
        <p:spPr>
          <a:xfrm>
            <a:off x="6553232" y="369263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Группа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E12D3F-0334-446A-96D6-52226F319B49}"/>
              </a:ext>
            </a:extLst>
          </p:cNvPr>
          <p:cNvSpPr/>
          <p:nvPr/>
        </p:nvSpPr>
        <p:spPr>
          <a:xfrm>
            <a:off x="7999868" y="369263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Группа 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6E06AF-DE63-4A7E-9B98-C96B37B66598}"/>
              </a:ext>
            </a:extLst>
          </p:cNvPr>
          <p:cNvSpPr/>
          <p:nvPr/>
        </p:nvSpPr>
        <p:spPr>
          <a:xfrm>
            <a:off x="2512289" y="1249913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60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69DA9BC-9C5E-4700-8C94-F358190C8E2A}"/>
              </a:ext>
            </a:extLst>
          </p:cNvPr>
          <p:cNvSpPr/>
          <p:nvPr/>
        </p:nvSpPr>
        <p:spPr>
          <a:xfrm>
            <a:off x="2512289" y="2761504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400A1A2-00DE-4123-B7A2-AC31B5353C38}"/>
              </a:ext>
            </a:extLst>
          </p:cNvPr>
          <p:cNvSpPr/>
          <p:nvPr/>
        </p:nvSpPr>
        <p:spPr>
          <a:xfrm>
            <a:off x="2512289" y="4273095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40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DAFAF5B-4DCE-4543-B2A1-49358CADA022}"/>
              </a:ext>
            </a:extLst>
          </p:cNvPr>
          <p:cNvSpPr/>
          <p:nvPr/>
        </p:nvSpPr>
        <p:spPr>
          <a:xfrm>
            <a:off x="2512289" y="5761975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30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8FB65C1-F8CF-41AD-AC55-4F9947575E24}"/>
              </a:ext>
            </a:extLst>
          </p:cNvPr>
          <p:cNvSpPr/>
          <p:nvPr/>
        </p:nvSpPr>
        <p:spPr>
          <a:xfrm>
            <a:off x="3666835" y="6072847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67E67F1-486C-490E-A12D-FAD371426068}"/>
              </a:ext>
            </a:extLst>
          </p:cNvPr>
          <p:cNvSpPr/>
          <p:nvPr/>
        </p:nvSpPr>
        <p:spPr>
          <a:xfrm>
            <a:off x="3666834" y="4561648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C41E2C-E92A-4AE0-B087-3F32F8F2E0CA}"/>
              </a:ext>
            </a:extLst>
          </p:cNvPr>
          <p:cNvSpPr/>
          <p:nvPr/>
        </p:nvSpPr>
        <p:spPr>
          <a:xfrm>
            <a:off x="3666833" y="3050449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E79C81A-40E5-44F7-A357-C9EC8546CB4C}"/>
              </a:ext>
            </a:extLst>
          </p:cNvPr>
          <p:cNvSpPr/>
          <p:nvPr/>
        </p:nvSpPr>
        <p:spPr>
          <a:xfrm>
            <a:off x="3676072" y="1542184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AF29CB6-5DB5-4C17-9D55-E6F529975B1E}"/>
              </a:ext>
            </a:extLst>
          </p:cNvPr>
          <p:cNvSpPr/>
          <p:nvPr/>
        </p:nvSpPr>
        <p:spPr>
          <a:xfrm>
            <a:off x="5105418" y="5826629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509D34E-0021-4611-A227-996BB17F7FAE}"/>
              </a:ext>
            </a:extLst>
          </p:cNvPr>
          <p:cNvSpPr/>
          <p:nvPr/>
        </p:nvSpPr>
        <p:spPr>
          <a:xfrm>
            <a:off x="5107715" y="4315426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E865F40-0604-4A99-8288-F9B0D2474DAC}"/>
              </a:ext>
            </a:extLst>
          </p:cNvPr>
          <p:cNvSpPr/>
          <p:nvPr/>
        </p:nvSpPr>
        <p:spPr>
          <a:xfrm>
            <a:off x="5105416" y="2790384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231BA49-D387-49AD-81E0-2F8F1DBD61B7}"/>
              </a:ext>
            </a:extLst>
          </p:cNvPr>
          <p:cNvSpPr/>
          <p:nvPr/>
        </p:nvSpPr>
        <p:spPr>
          <a:xfrm>
            <a:off x="5105416" y="1265342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18CA8C-5D46-439B-B1F3-98587B23B3A1}"/>
              </a:ext>
            </a:extLst>
          </p:cNvPr>
          <p:cNvSpPr/>
          <p:nvPr/>
        </p:nvSpPr>
        <p:spPr>
          <a:xfrm>
            <a:off x="6561287" y="6072847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FC9AEDD-AEAD-4A51-933D-631B087B387D}"/>
              </a:ext>
            </a:extLst>
          </p:cNvPr>
          <p:cNvSpPr/>
          <p:nvPr/>
        </p:nvSpPr>
        <p:spPr>
          <a:xfrm>
            <a:off x="6561286" y="4561648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12C3270-69B6-446B-9DBD-F4F6EFE8A6D7}"/>
              </a:ext>
            </a:extLst>
          </p:cNvPr>
          <p:cNvSpPr/>
          <p:nvPr/>
        </p:nvSpPr>
        <p:spPr>
          <a:xfrm>
            <a:off x="6561285" y="3050449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406CF8C-FB5B-4C1F-BC16-D2BA60A2AC2D}"/>
              </a:ext>
            </a:extLst>
          </p:cNvPr>
          <p:cNvSpPr/>
          <p:nvPr/>
        </p:nvSpPr>
        <p:spPr>
          <a:xfrm>
            <a:off x="6570524" y="1542184"/>
            <a:ext cx="1163783" cy="2769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12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Сложность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021B597-26D3-4890-ACCF-9213441CD9CA}"/>
              </a:ext>
            </a:extLst>
          </p:cNvPr>
          <p:cNvSpPr/>
          <p:nvPr/>
        </p:nvSpPr>
        <p:spPr>
          <a:xfrm>
            <a:off x="7999870" y="5826629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DF7382A-CA99-4818-A35F-B3D096EDBB95}"/>
              </a:ext>
            </a:extLst>
          </p:cNvPr>
          <p:cNvSpPr/>
          <p:nvPr/>
        </p:nvSpPr>
        <p:spPr>
          <a:xfrm>
            <a:off x="8002167" y="4315426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87FB6E6-61F2-4713-A3A4-64E8770555C2}"/>
              </a:ext>
            </a:extLst>
          </p:cNvPr>
          <p:cNvSpPr/>
          <p:nvPr/>
        </p:nvSpPr>
        <p:spPr>
          <a:xfrm>
            <a:off x="7999868" y="2790384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5C899C-D115-4AA1-ABB1-537E3748B9E2}"/>
              </a:ext>
            </a:extLst>
          </p:cNvPr>
          <p:cNvSpPr/>
          <p:nvPr/>
        </p:nvSpPr>
        <p:spPr>
          <a:xfrm>
            <a:off x="7999868" y="1265342"/>
            <a:ext cx="1163783" cy="76944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301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D2E49F-9944-41D0-ACD3-81EAAB74582E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Таксономия познавательных целей Блума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  <p:pic>
        <p:nvPicPr>
          <p:cNvPr id="5" name="Рисунок 4" descr="Изображение выглядит как здание, силуэт, день&#10;&#10;Автоматически созданное описание">
            <a:extLst>
              <a:ext uri="{FF2B5EF4-FFF2-40B4-BE49-F238E27FC236}">
                <a16:creationId xmlns:a16="http://schemas.microsoft.com/office/drawing/2014/main" id="{06159CB6-126C-4DE2-868B-538A2AFEE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10" y="646406"/>
            <a:ext cx="4633183" cy="558060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9342AE-C582-4578-A27E-291B071E5813}"/>
              </a:ext>
            </a:extLst>
          </p:cNvPr>
          <p:cNvSpPr/>
          <p:nvPr/>
        </p:nvSpPr>
        <p:spPr>
          <a:xfrm>
            <a:off x="0" y="6149266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Bold" panose="00000500000000000000" pitchFamily="50" charset="0"/>
                <a:ea typeface="Helvetica Bold" panose="00000500000000000000" pitchFamily="50" charset="0"/>
              </a:rPr>
              <a:t>Навыки мышления</a:t>
            </a:r>
            <a:endParaRPr lang="ru-RU" sz="40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 Bold" panose="00000500000000000000" pitchFamily="50" charset="0"/>
              <a:ea typeface="Helvetica Bold" panose="00000500000000000000" pitchFamily="50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69D0C5-6151-499F-81B4-044DFE6464EE}"/>
              </a:ext>
            </a:extLst>
          </p:cNvPr>
          <p:cNvSpPr/>
          <p:nvPr/>
        </p:nvSpPr>
        <p:spPr>
          <a:xfrm>
            <a:off x="0" y="5519122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Знания</a:t>
            </a:r>
            <a:endParaRPr lang="ru-RU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97CDC5-C515-44B8-9C07-2DA61C7A52BE}"/>
              </a:ext>
            </a:extLst>
          </p:cNvPr>
          <p:cNvSpPr/>
          <p:nvPr/>
        </p:nvSpPr>
        <p:spPr>
          <a:xfrm>
            <a:off x="0" y="4566754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Понимание</a:t>
            </a:r>
            <a:endParaRPr lang="ru-RU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C1B020-B9C1-4E03-88A3-51241A24C543}"/>
              </a:ext>
            </a:extLst>
          </p:cNvPr>
          <p:cNvSpPr/>
          <p:nvPr/>
        </p:nvSpPr>
        <p:spPr>
          <a:xfrm>
            <a:off x="0" y="3614386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Использование</a:t>
            </a:r>
            <a:endParaRPr lang="ru-RU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165746-6C60-4A0F-9038-9877A2BE0023}"/>
              </a:ext>
            </a:extLst>
          </p:cNvPr>
          <p:cNvSpPr/>
          <p:nvPr/>
        </p:nvSpPr>
        <p:spPr>
          <a:xfrm>
            <a:off x="-6399" y="2662018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Анализ</a:t>
            </a:r>
            <a:endParaRPr lang="ru-RU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6EE457-CC46-42AB-9298-065FB1942D44}"/>
              </a:ext>
            </a:extLst>
          </p:cNvPr>
          <p:cNvSpPr/>
          <p:nvPr/>
        </p:nvSpPr>
        <p:spPr>
          <a:xfrm>
            <a:off x="-6399" y="1770264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Синтез</a:t>
            </a:r>
            <a:endParaRPr lang="ru-RU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B85F25-D27E-4F5C-938B-BE8D40FD9C5D}"/>
              </a:ext>
            </a:extLst>
          </p:cNvPr>
          <p:cNvSpPr/>
          <p:nvPr/>
        </p:nvSpPr>
        <p:spPr>
          <a:xfrm>
            <a:off x="0" y="875424"/>
            <a:ext cx="1219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90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Оценка</a:t>
            </a:r>
            <a:endParaRPr lang="ru-RU" sz="28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90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82A7F2-D70A-4B6B-A604-B9BED36D2D87}"/>
              </a:ext>
            </a:extLst>
          </p:cNvPr>
          <p:cNvSpPr txBox="1"/>
          <p:nvPr/>
        </p:nvSpPr>
        <p:spPr>
          <a:xfrm>
            <a:off x="72460" y="4827495"/>
            <a:ext cx="3700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Helvetica" panose="00000500000000000000" pitchFamily="50" charset="0"/>
                <a:ea typeface="Helvetica" panose="00000500000000000000" pitchFamily="50" charset="0"/>
              </a:rPr>
              <a:t>навыки мышления</a:t>
            </a:r>
          </a:p>
          <a:p>
            <a:pPr algn="ctr"/>
            <a:r>
              <a:rPr lang="ru-RU" sz="2800" dirty="0">
                <a:latin typeface="Helvetica" panose="00000500000000000000" pitchFamily="50" charset="0"/>
                <a:ea typeface="Helvetica" panose="00000500000000000000" pitchFamily="50" charset="0"/>
              </a:rPr>
              <a:t>(низкий уровень)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5A7C2-FDFE-40E5-9DF8-1309E864F0D6}"/>
              </a:ext>
            </a:extLst>
          </p:cNvPr>
          <p:cNvSpPr txBox="1"/>
          <p:nvPr/>
        </p:nvSpPr>
        <p:spPr>
          <a:xfrm>
            <a:off x="8406193" y="2921019"/>
            <a:ext cx="3700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Helvetica" panose="00000500000000000000" pitchFamily="50" charset="0"/>
                <a:ea typeface="Helvetica" panose="00000500000000000000" pitchFamily="50" charset="0"/>
              </a:rPr>
              <a:t>применение, анализ</a:t>
            </a:r>
          </a:p>
          <a:p>
            <a:pPr algn="ctr"/>
            <a:r>
              <a:rPr lang="ru-RU" sz="2800" dirty="0">
                <a:latin typeface="Helvetica" panose="00000500000000000000" pitchFamily="50" charset="0"/>
                <a:ea typeface="Helvetica" panose="00000500000000000000" pitchFamily="50" charset="0"/>
              </a:rPr>
              <a:t>(средний уровень)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85E1F-00BE-4308-B9FC-1A169BB96FF6}"/>
              </a:ext>
            </a:extLst>
          </p:cNvPr>
          <p:cNvSpPr txBox="1"/>
          <p:nvPr/>
        </p:nvSpPr>
        <p:spPr>
          <a:xfrm>
            <a:off x="216839" y="1105858"/>
            <a:ext cx="3700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Helvetica" panose="00000500000000000000" pitchFamily="50" charset="0"/>
                <a:ea typeface="Helvetica" panose="00000500000000000000" pitchFamily="50" charset="0"/>
              </a:rPr>
              <a:t>синтез, оценка</a:t>
            </a:r>
          </a:p>
          <a:p>
            <a:pPr algn="ctr"/>
            <a:r>
              <a:rPr lang="ru-RU" sz="2800" dirty="0">
                <a:latin typeface="Helvetica" panose="00000500000000000000" pitchFamily="50" charset="0"/>
                <a:ea typeface="Helvetica" panose="00000500000000000000" pitchFamily="50" charset="0"/>
              </a:rPr>
              <a:t>(высокий уровень)</a:t>
            </a:r>
          </a:p>
        </p:txBody>
      </p:sp>
    </p:spTree>
    <p:extLst>
      <p:ext uri="{BB962C8B-B14F-4D97-AF65-F5344CB8AC3E}">
        <p14:creationId xmlns:p14="http://schemas.microsoft.com/office/powerpoint/2010/main" val="220873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EF473E-7F6E-4B82-8A23-5484B126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72455"/>
              </p:ext>
            </p:extLst>
          </p:nvPr>
        </p:nvGraphicFramePr>
        <p:xfrm>
          <a:off x="312198" y="1090025"/>
          <a:ext cx="11567604" cy="4677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6074">
                  <a:extLst>
                    <a:ext uri="{9D8B030D-6E8A-4147-A177-3AD203B41FA5}">
                      <a16:colId xmlns:a16="http://schemas.microsoft.com/office/drawing/2014/main" val="3932819717"/>
                    </a:ext>
                  </a:extLst>
                </a:gridCol>
                <a:gridCol w="5431530">
                  <a:extLst>
                    <a:ext uri="{9D8B030D-6E8A-4147-A177-3AD203B41FA5}">
                      <a16:colId xmlns:a16="http://schemas.microsoft.com/office/drawing/2014/main" val="1003189179"/>
                    </a:ext>
                  </a:extLst>
                </a:gridCol>
              </a:tblGrid>
              <a:tr h="7601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</a:rPr>
                        <a:t>Текст задания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Bold" panose="00000500000000000000" pitchFamily="50" charset="0"/>
                        <a:ea typeface="Helvetica Bold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  <a:cs typeface="+mn-cs"/>
                        </a:rPr>
                        <a:t>Обоснование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628595"/>
                  </a:ext>
                </a:extLst>
              </a:tr>
              <a:tr h="39178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Дана окружность с диаметром О см и прямоугольник с диагональю 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P</a:t>
                      </a: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 см. Составить программу, которая определит, поместится ли прямоугольник в окружность.</a:t>
                      </a:r>
                    </a:p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 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От обучающегося требуется составить программу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по образцу</a:t>
                      </a: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, т.е. фактически расположить в правильном порядке простые действия: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</a:endParaRPr>
                    </a:p>
                    <a:p>
                      <a:pPr algn="ctr"/>
                      <a:r>
                        <a:rPr lang="ru-RU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Ввод </a:t>
                      </a:r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O</a:t>
                      </a:r>
                      <a:r>
                        <a:rPr lang="ru-RU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 и </a:t>
                      </a:r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P</a:t>
                      </a:r>
                      <a:endParaRPr lang="ru-RU" sz="24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</a:endParaRPr>
                    </a:p>
                    <a:p>
                      <a:pPr algn="ctr"/>
                      <a:r>
                        <a:rPr lang="ru-RU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Если </a:t>
                      </a:r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O</a:t>
                      </a:r>
                      <a:r>
                        <a:rPr lang="ru-RU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&gt;</a:t>
                      </a:r>
                      <a:r>
                        <a:rPr lang="en-US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P</a:t>
                      </a:r>
                      <a:r>
                        <a:rPr lang="ru-RU" sz="24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, то ответ Да иначе Нет</a:t>
                      </a:r>
                      <a:endParaRPr lang="ru-RU" sz="24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25391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79E894-FBCD-4B81-BC5C-51AF0EE6AD21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Знание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4113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EF473E-7F6E-4B82-8A23-5484B126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9890"/>
              </p:ext>
            </p:extLst>
          </p:nvPr>
        </p:nvGraphicFramePr>
        <p:xfrm>
          <a:off x="312198" y="1090025"/>
          <a:ext cx="11567604" cy="4677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6074">
                  <a:extLst>
                    <a:ext uri="{9D8B030D-6E8A-4147-A177-3AD203B41FA5}">
                      <a16:colId xmlns:a16="http://schemas.microsoft.com/office/drawing/2014/main" val="3932819717"/>
                    </a:ext>
                  </a:extLst>
                </a:gridCol>
                <a:gridCol w="5431530">
                  <a:extLst>
                    <a:ext uri="{9D8B030D-6E8A-4147-A177-3AD203B41FA5}">
                      <a16:colId xmlns:a16="http://schemas.microsoft.com/office/drawing/2014/main" val="1003189179"/>
                    </a:ext>
                  </a:extLst>
                </a:gridCol>
              </a:tblGrid>
              <a:tr h="7601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</a:rPr>
                        <a:t>Текст задания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 Bold" panose="00000500000000000000" pitchFamily="50" charset="0"/>
                        <a:ea typeface="Helvetica Bold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 Bold" panose="00000500000000000000" pitchFamily="50" charset="0"/>
                          <a:ea typeface="Helvetica Bold" panose="00000500000000000000" pitchFamily="50" charset="0"/>
                          <a:cs typeface="+mn-cs"/>
                        </a:rPr>
                        <a:t>Обоснование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628595"/>
                  </a:ext>
                </a:extLst>
              </a:tr>
              <a:tr h="3917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Семья Петровых задумала сделать круглую нишу для установки ТВ диаметром 1,2 м. Телевизор у Петровых имеет диагональ 65 дюймов. Напомним, что традиционно диагональ экрана измеряют в дюймах, а 1 дюйм ≈ 2,54 см.</a:t>
                      </a:r>
                    </a:p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Правы ли Петровы? Смогут ли они разместить ТВ в нише? 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Чтобы составить программу необходимо ввести обозначения переменных, добавить новое действие –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перевод единиц измерения</a:t>
                      </a: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 к единой системе мер.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Преобразовать</a:t>
                      </a: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Helvetica" panose="00000500000000000000" pitchFamily="50" charset="0"/>
                          <a:ea typeface="Helvetica" panose="00000500000000000000" pitchFamily="50" charset="0"/>
                        </a:rPr>
                        <a:t> текстовую задачу в математическую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Helvetica" panose="00000500000000000000" pitchFamily="50" charset="0"/>
                        <a:ea typeface="Helvetica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253912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79E894-FBCD-4B81-BC5C-51AF0EE6AD21}"/>
              </a:ext>
            </a:extLst>
          </p:cNvPr>
          <p:cNvSpPr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Helvetica Bold" panose="00000500000000000000" pitchFamily="50" charset="0"/>
              </a:rPr>
              <a:t>Понимание</a:t>
            </a:r>
            <a:endParaRPr lang="ru-RU" sz="5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Helvetica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6391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616</Words>
  <Application>Microsoft Office PowerPoint</Application>
  <PresentationFormat>Широкоэкранный</PresentationFormat>
  <Paragraphs>116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в «Сетевой Город. Образование»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Ашихмин</dc:creator>
  <cp:lastModifiedBy>Никита Пахомеев</cp:lastModifiedBy>
  <cp:revision>92</cp:revision>
  <dcterms:created xsi:type="dcterms:W3CDTF">2020-11-26T12:33:42Z</dcterms:created>
  <dcterms:modified xsi:type="dcterms:W3CDTF">2021-03-01T06:05:26Z</dcterms:modified>
</cp:coreProperties>
</file>