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91" r:id="rId2"/>
    <p:sldId id="266" r:id="rId3"/>
    <p:sldId id="28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310" r:id="rId14"/>
    <p:sldId id="277" r:id="rId15"/>
    <p:sldId id="31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49" autoAdjust="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CEB7D-8FA9-4DD8-A17F-30F50C51D95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EB6EB-430D-4D9E-8368-7936E6DB7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1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2060848"/>
            <a:ext cx="7772400" cy="250032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2051720" y="332656"/>
            <a:ext cx="6306494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Методическая сеть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«ДАР РЕЧИ»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20782" y="5572140"/>
            <a:ext cx="9194656" cy="1285860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42844" y="5685142"/>
            <a:ext cx="3571900" cy="1038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Контактный телефон: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8(351)772-15-29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E-mail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internat011@rambler.ru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Адрес: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454074,  г.Челябинск,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ул.Героев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Танкограда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д.21</a:t>
            </a:r>
          </a:p>
        </p:txBody>
      </p:sp>
      <p:pic>
        <p:nvPicPr>
          <p:cNvPr id="1026" name="Picture 2" descr="E:\ГРАНТ\эмблема\эмблема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624"/>
            <a:ext cx="1800000" cy="180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55600" indent="-342900">
              <a:buNone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71612"/>
            <a:ext cx="2057400" cy="4554551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71612"/>
            <a:ext cx="6019800" cy="4554551"/>
          </a:xfrm>
        </p:spPr>
        <p:txBody>
          <a:bodyPr vert="eaVert"/>
          <a:lstStyle>
            <a:lvl1pPr>
              <a:buNone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3143240" y="162943"/>
            <a:ext cx="58579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008791"/>
            <a:ext cx="7772400" cy="250032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1907704" y="188640"/>
            <a:ext cx="699693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Муниципальное бюджетное общеобразовательное учреждение «Специальная (коррекционная) общеобразовательная школа-интернат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обучающихся с ограниченными возможностями здоровья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(тяжелыми нарушениями речи) № 11 г. Челябинска»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20782" y="5572140"/>
            <a:ext cx="9194656" cy="1285860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42844" y="5685142"/>
            <a:ext cx="3571900" cy="1038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Контактный телефон: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8(351)772-15-29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E-mail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internat011@rambler.ru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Адрес: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454074,  г.Челябинск,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ул.Героев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Танкограда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д.21</a:t>
            </a:r>
          </a:p>
        </p:txBody>
      </p:sp>
      <p:pic>
        <p:nvPicPr>
          <p:cNvPr id="2050" name="Picture 2" descr="E:\РАБОТА\Логотип МБОУ С(К)ОШ № 11 г. Челябинска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1267552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48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9512" y="6309320"/>
            <a:ext cx="5429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0034" y="1714489"/>
            <a:ext cx="7772400" cy="714380"/>
          </a:xfrm>
        </p:spPr>
        <p:txBody>
          <a:bodyPr anchor="t">
            <a:normAutofit/>
          </a:bodyPr>
          <a:lstStyle>
            <a:lvl1pPr algn="ctr">
              <a:defRPr sz="3200" b="1" cap="none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500306"/>
            <a:ext cx="7772400" cy="2071691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71802" y="142852"/>
            <a:ext cx="5857916" cy="115094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200" b="1" kern="120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071802" y="162943"/>
            <a:ext cx="5929354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800">
                <a:solidFill>
                  <a:srgbClr val="00206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2800">
                <a:solidFill>
                  <a:srgbClr val="00206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55600" indent="-35560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55600" indent="-35560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4291"/>
            <a:ext cx="3008313" cy="918422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857784"/>
          </a:xfrm>
        </p:spPr>
        <p:txBody>
          <a:bodyPr/>
          <a:lstStyle>
            <a:lvl1pPr marL="355600" indent="-342900">
              <a:buNone/>
              <a:tabLst/>
              <a:defRPr sz="3200">
                <a:solidFill>
                  <a:srgbClr val="00206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52713"/>
            <a:ext cx="3008313" cy="39052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214678" y="162943"/>
            <a:ext cx="57864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500173"/>
            <a:ext cx="5486400" cy="3227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214678" y="162943"/>
            <a:ext cx="57864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ОБРАЗЕЦ 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-36512" y="0"/>
            <a:ext cx="9194656" cy="1330484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62943"/>
            <a:ext cx="71654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9512" y="6309320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142844" y="836711"/>
            <a:ext cx="1692852" cy="480321"/>
          </a:xfrm>
          <a:prstGeom prst="rect">
            <a:avLst/>
          </a:prstGeom>
        </p:spPr>
        <p:txBody>
          <a:bodyPr vert="horz" lIns="3600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Методическая сеть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«ДАР РЕЧИ»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55864" y="1357298"/>
            <a:ext cx="8832272" cy="534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ГРАНТ\эмблема\эмблема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0" y="26720"/>
            <a:ext cx="882000" cy="8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3384376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dirty="0" err="1"/>
              <a:t>Критериальная</a:t>
            </a:r>
            <a:r>
              <a:rPr lang="ru-RU" dirty="0"/>
              <a:t> основа оценки уровня достижения предметных планируемых результатов </a:t>
            </a:r>
            <a:br>
              <a:rPr lang="ru-RU" dirty="0"/>
            </a:br>
            <a:r>
              <a:rPr lang="ru-RU" dirty="0"/>
              <a:t>(Л.В. Королева)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170" name="Picture 2" descr="C:\Users\Танюша\Pictures\2018-11-06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" y="1340768"/>
            <a:ext cx="9036496" cy="543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98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194" name="Picture 2" descr="C:\Users\Танюша\Pictures\2018-11-06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180"/>
            <a:ext cx="7272807" cy="639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0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18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89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1" y="1860403"/>
            <a:ext cx="8898425" cy="43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205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4019"/>
            <a:ext cx="8229600" cy="341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516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3384376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dirty="0" err="1"/>
              <a:t>Критериальная</a:t>
            </a:r>
            <a:r>
              <a:rPr lang="ru-RU" dirty="0"/>
              <a:t> основа оценки уровня достижения предметных планируемых результатов </a:t>
            </a:r>
            <a:br>
              <a:rPr lang="ru-RU" dirty="0"/>
            </a:br>
            <a:r>
              <a:rPr lang="ru-RU" dirty="0"/>
              <a:t>(Л.В. Королева)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70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97010" y="1327488"/>
            <a:ext cx="4267478" cy="53418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Это задания повышенного уровня сложности.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 Задания необязательно отрабатываются со всеми учащимися.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 Успешное выполнение такого рода учебных заданий характеризует повышенный уровень освоения программы.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 Достижение планируемых результатов этого блока  не является предметом итоговой оценки выпускников.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327488"/>
            <a:ext cx="4320480" cy="53418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Это задания базового уровня.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 Это стандартные учебно-познавательные или учебно-практические задания.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 Достижение ожидается от большинства учащихся.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 Успешное выполнение системы заданий базового уровня сложности по всем предметам  - это освоение выпускником образовательной программы данного уровня.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6169" y="1327488"/>
            <a:ext cx="2799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«Ученик научится»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93940" y="1314609"/>
            <a:ext cx="3707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«Ученик получит возможность научиться»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0"/>
            <a:ext cx="7164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Планируемые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344282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Русский язык. Диктант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«5» - </a:t>
            </a:r>
            <a:r>
              <a:rPr lang="ru-RU" dirty="0"/>
              <a:t>ставится, если нет орфографических ошибок.</a:t>
            </a:r>
          </a:p>
          <a:p>
            <a:r>
              <a:rPr lang="ru-RU" dirty="0"/>
              <a:t>      Допустимо </a:t>
            </a:r>
            <a:r>
              <a:rPr lang="ru-RU" b="1" dirty="0"/>
              <a:t>1-2 специфические</a:t>
            </a:r>
            <a:r>
              <a:rPr lang="ru-RU" dirty="0"/>
              <a:t> ошибки, если работа </a:t>
            </a:r>
          </a:p>
          <a:p>
            <a:r>
              <a:rPr lang="ru-RU" dirty="0"/>
              <a:t>      написана  аккуратно, без исправлений.</a:t>
            </a:r>
          </a:p>
          <a:p>
            <a:endParaRPr lang="ru-RU" dirty="0"/>
          </a:p>
          <a:p>
            <a:r>
              <a:rPr lang="ru-RU" b="1" dirty="0"/>
              <a:t>«4» </a:t>
            </a:r>
            <a:r>
              <a:rPr lang="ru-RU" dirty="0"/>
              <a:t>- ставится, если допущено:  </a:t>
            </a:r>
            <a:r>
              <a:rPr lang="ru-RU" b="1" dirty="0"/>
              <a:t>2 орфографические и </a:t>
            </a:r>
            <a:endParaRPr lang="ru-RU" dirty="0"/>
          </a:p>
          <a:p>
            <a:r>
              <a:rPr lang="ru-RU" b="1" dirty="0"/>
              <a:t>      1-3 специфические, и</a:t>
            </a:r>
            <a:r>
              <a:rPr lang="ru-RU" dirty="0"/>
              <a:t> </a:t>
            </a:r>
            <a:r>
              <a:rPr lang="ru-RU" b="1" dirty="0"/>
              <a:t>2 пунктуационные,  </a:t>
            </a:r>
          </a:p>
          <a:p>
            <a:r>
              <a:rPr lang="ru-RU" b="1" dirty="0"/>
              <a:t>      </a:t>
            </a:r>
            <a:r>
              <a:rPr lang="ru-RU" dirty="0"/>
              <a:t>(или 1 </a:t>
            </a:r>
            <a:r>
              <a:rPr lang="ru-RU" dirty="0" err="1"/>
              <a:t>орф</a:t>
            </a:r>
            <a:r>
              <a:rPr lang="ru-RU" dirty="0"/>
              <a:t>., 3 спец. 3 пункт.,)</a:t>
            </a:r>
          </a:p>
          <a:p>
            <a:endParaRPr lang="ru-RU" dirty="0"/>
          </a:p>
          <a:p>
            <a:r>
              <a:rPr lang="ru-RU" b="1" dirty="0"/>
              <a:t>«3» </a:t>
            </a:r>
            <a:r>
              <a:rPr lang="ru-RU" dirty="0"/>
              <a:t>- ставится, если допущено </a:t>
            </a:r>
            <a:r>
              <a:rPr lang="ru-RU" b="1" dirty="0"/>
              <a:t>3-5 орфографических и</a:t>
            </a:r>
            <a:endParaRPr lang="ru-RU" dirty="0"/>
          </a:p>
          <a:p>
            <a:r>
              <a:rPr lang="ru-RU" b="1" dirty="0"/>
              <a:t>      4-5 специфических, </a:t>
            </a:r>
            <a:r>
              <a:rPr lang="ru-RU" dirty="0"/>
              <a:t>и </a:t>
            </a:r>
            <a:r>
              <a:rPr lang="ru-RU" b="1" dirty="0"/>
              <a:t>3 пунктуационные </a:t>
            </a:r>
            <a:r>
              <a:rPr lang="ru-RU" dirty="0"/>
              <a:t>ошибки</a:t>
            </a:r>
          </a:p>
          <a:p>
            <a:endParaRPr lang="ru-RU" dirty="0"/>
          </a:p>
          <a:p>
            <a:r>
              <a:rPr lang="ru-RU" b="1" dirty="0"/>
              <a:t>«2» </a:t>
            </a:r>
            <a:r>
              <a:rPr lang="ru-RU" dirty="0"/>
              <a:t>- ставится, если допущено  </a:t>
            </a:r>
            <a:r>
              <a:rPr lang="ru-RU" b="1" dirty="0"/>
              <a:t>6 и более</a:t>
            </a:r>
          </a:p>
          <a:p>
            <a:r>
              <a:rPr lang="ru-RU" b="1" dirty="0"/>
              <a:t> орфографических и  6, и более </a:t>
            </a:r>
          </a:p>
          <a:p>
            <a:r>
              <a:rPr lang="ru-RU" b="1" dirty="0"/>
              <a:t>специфических ошибок.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5000636"/>
            <a:ext cx="2230192" cy="167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77" y="260648"/>
            <a:ext cx="5432267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59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/>
              <a:t>Специфические (</a:t>
            </a:r>
            <a:r>
              <a:rPr lang="ru-RU" sz="2500" dirty="0" err="1"/>
              <a:t>дисграфические</a:t>
            </a:r>
            <a:r>
              <a:rPr lang="ru-RU" sz="2500" dirty="0"/>
              <a:t>) ошибки: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хрустят – </a:t>
            </a:r>
            <a:r>
              <a:rPr lang="ru-RU" u="sng" dirty="0" err="1"/>
              <a:t>к</a:t>
            </a:r>
            <a:r>
              <a:rPr lang="ru-RU" dirty="0" err="1"/>
              <a:t>рустят</a:t>
            </a:r>
            <a:r>
              <a:rPr lang="ru-RU" dirty="0"/>
              <a:t>;         </a:t>
            </a:r>
          </a:p>
          <a:p>
            <a:r>
              <a:rPr lang="ru-RU" dirty="0"/>
              <a:t>гулять – </a:t>
            </a:r>
            <a:r>
              <a:rPr lang="ru-RU" dirty="0" err="1"/>
              <a:t>гул</a:t>
            </a:r>
            <a:r>
              <a:rPr lang="ru-RU" u="sng" dirty="0" err="1"/>
              <a:t>ьа</a:t>
            </a:r>
            <a:r>
              <a:rPr lang="ru-RU" dirty="0" err="1"/>
              <a:t>ть</a:t>
            </a:r>
            <a:r>
              <a:rPr lang="ru-RU" dirty="0"/>
              <a:t>; шумят – </a:t>
            </a:r>
            <a:r>
              <a:rPr lang="ru-RU" dirty="0" err="1"/>
              <a:t>шум</a:t>
            </a:r>
            <a:r>
              <a:rPr lang="ru-RU" u="sng" dirty="0" err="1"/>
              <a:t>а</a:t>
            </a:r>
            <a:r>
              <a:rPr lang="ru-RU" dirty="0" err="1"/>
              <a:t>т</a:t>
            </a:r>
            <a:r>
              <a:rPr lang="ru-RU" dirty="0"/>
              <a:t>;   </a:t>
            </a:r>
          </a:p>
          <a:p>
            <a:r>
              <a:rPr lang="ru-RU" dirty="0"/>
              <a:t>стоял – </a:t>
            </a:r>
            <a:r>
              <a:rPr lang="ru-RU" u="sng" dirty="0" err="1"/>
              <a:t>со</a:t>
            </a:r>
            <a:r>
              <a:rPr lang="ru-RU" dirty="0" err="1"/>
              <a:t>ял</a:t>
            </a:r>
            <a:r>
              <a:rPr lang="ru-RU" dirty="0"/>
              <a:t>;   кругом – </a:t>
            </a:r>
            <a:r>
              <a:rPr lang="ru-RU" dirty="0" err="1"/>
              <a:t>к</a:t>
            </a:r>
            <a:r>
              <a:rPr lang="ru-RU" u="sng" dirty="0" err="1"/>
              <a:t>рг</a:t>
            </a:r>
            <a:r>
              <a:rPr lang="ru-RU" dirty="0" err="1"/>
              <a:t>ом</a:t>
            </a:r>
            <a:r>
              <a:rPr lang="ru-RU" dirty="0"/>
              <a:t>;</a:t>
            </a:r>
          </a:p>
          <a:p>
            <a:r>
              <a:rPr lang="ru-RU" dirty="0"/>
              <a:t>на  катке – на </a:t>
            </a:r>
            <a:r>
              <a:rPr lang="ru-RU" dirty="0" err="1"/>
              <a:t>ка</a:t>
            </a:r>
            <a:r>
              <a:rPr lang="ru-RU" u="sng" dirty="0" err="1"/>
              <a:t>кт</a:t>
            </a:r>
            <a:r>
              <a:rPr lang="ru-RU" dirty="0" err="1"/>
              <a:t>е</a:t>
            </a:r>
            <a:r>
              <a:rPr lang="ru-RU" dirty="0"/>
              <a:t>;   в траве –  в </a:t>
            </a:r>
            <a:r>
              <a:rPr lang="ru-RU" dirty="0" err="1"/>
              <a:t>т</a:t>
            </a:r>
            <a:r>
              <a:rPr lang="ru-RU" u="sng" dirty="0" err="1"/>
              <a:t>ар</a:t>
            </a:r>
            <a:r>
              <a:rPr lang="ru-RU" dirty="0" err="1"/>
              <a:t>ве</a:t>
            </a:r>
            <a:r>
              <a:rPr lang="ru-RU" dirty="0"/>
              <a:t>;</a:t>
            </a:r>
          </a:p>
          <a:p>
            <a:r>
              <a:rPr lang="ru-RU" dirty="0"/>
              <a:t>стучали –  </a:t>
            </a:r>
            <a:r>
              <a:rPr lang="ru-RU" u="sng" dirty="0" err="1"/>
              <a:t>в</a:t>
            </a:r>
            <a:r>
              <a:rPr lang="ru-RU" dirty="0" err="1"/>
              <a:t>стучали</a:t>
            </a:r>
            <a:r>
              <a:rPr lang="ru-RU" dirty="0"/>
              <a:t>; на пеньке – </a:t>
            </a:r>
            <a:r>
              <a:rPr lang="ru-RU" u="sng" dirty="0" err="1"/>
              <a:t>нап</a:t>
            </a:r>
            <a:r>
              <a:rPr lang="ru-RU" dirty="0" err="1"/>
              <a:t>е</a:t>
            </a:r>
            <a:r>
              <a:rPr lang="ru-RU" u="sng" dirty="0" err="1"/>
              <a:t>н</a:t>
            </a:r>
            <a:r>
              <a:rPr lang="ru-RU" dirty="0" err="1"/>
              <a:t>ке</a:t>
            </a:r>
            <a:r>
              <a:rPr lang="ru-RU" dirty="0"/>
              <a:t>; </a:t>
            </a:r>
          </a:p>
          <a:p>
            <a:r>
              <a:rPr lang="ru-RU" dirty="0"/>
              <a:t>весело – весе; грелась – грела;</a:t>
            </a:r>
          </a:p>
          <a:p>
            <a:r>
              <a:rPr lang="ru-RU" dirty="0"/>
              <a:t>забежал – за</a:t>
            </a:r>
            <a:r>
              <a:rPr lang="ru-RU" u="sng" dirty="0"/>
              <a:t> </a:t>
            </a:r>
            <a:r>
              <a:rPr lang="ru-RU" dirty="0"/>
              <a:t>бежал;  в октябре – в октябр</a:t>
            </a:r>
            <a:r>
              <a:rPr lang="ru-RU" u="sng" dirty="0"/>
              <a:t>я</a:t>
            </a:r>
            <a:r>
              <a:rPr lang="ru-RU" dirty="0"/>
              <a:t>;</a:t>
            </a:r>
          </a:p>
          <a:p>
            <a:r>
              <a:rPr lang="ru-RU" dirty="0"/>
              <a:t>в  лесной чаще - </a:t>
            </a:r>
            <a:r>
              <a:rPr lang="ru-RU" u="sng" dirty="0" err="1"/>
              <a:t>вл</a:t>
            </a:r>
            <a:r>
              <a:rPr lang="ru-RU" dirty="0" err="1"/>
              <a:t>есной</a:t>
            </a:r>
            <a:r>
              <a:rPr lang="ru-RU" dirty="0"/>
              <a:t> чащ</a:t>
            </a:r>
            <a:r>
              <a:rPr lang="ru-RU" u="sng" dirty="0"/>
              <a:t>у</a:t>
            </a:r>
            <a:r>
              <a:rPr lang="ru-RU" dirty="0"/>
              <a:t>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9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dirty="0"/>
              <a:t>Однотипные специфические (</a:t>
            </a:r>
            <a:r>
              <a:rPr lang="ru-RU" sz="2500" dirty="0" err="1"/>
              <a:t>дисграфические</a:t>
            </a:r>
            <a:r>
              <a:rPr lang="ru-RU" sz="2500" dirty="0"/>
              <a:t>) ошибки: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дерево – </a:t>
            </a:r>
            <a:r>
              <a:rPr lang="ru-RU" u="sng" dirty="0" err="1"/>
              <a:t>т</a:t>
            </a:r>
            <a:r>
              <a:rPr lang="ru-RU" dirty="0" err="1"/>
              <a:t>ерево</a:t>
            </a:r>
            <a:r>
              <a:rPr lang="ru-RU" dirty="0"/>
              <a:t>; </a:t>
            </a:r>
          </a:p>
          <a:p>
            <a:r>
              <a:rPr lang="ru-RU" dirty="0"/>
              <a:t>трещали – </a:t>
            </a:r>
            <a:r>
              <a:rPr lang="ru-RU" u="sng" dirty="0" err="1"/>
              <a:t>д</a:t>
            </a:r>
            <a:r>
              <a:rPr lang="ru-RU" dirty="0" err="1"/>
              <a:t>рещали</a:t>
            </a:r>
            <a:r>
              <a:rPr lang="ru-RU" dirty="0"/>
              <a:t> - </a:t>
            </a:r>
            <a:r>
              <a:rPr lang="ru-RU" dirty="0" err="1"/>
              <a:t>тре</a:t>
            </a:r>
            <a:r>
              <a:rPr lang="ru-RU" u="sng" dirty="0" err="1"/>
              <a:t>ч</a:t>
            </a:r>
            <a:r>
              <a:rPr lang="ru-RU" dirty="0" err="1"/>
              <a:t>али</a:t>
            </a:r>
            <a:r>
              <a:rPr lang="ru-RU" dirty="0"/>
              <a:t>;</a:t>
            </a:r>
          </a:p>
          <a:p>
            <a:r>
              <a:rPr lang="ru-RU" dirty="0"/>
              <a:t>зашуршал – </a:t>
            </a:r>
            <a:r>
              <a:rPr lang="ru-RU" u="sng" dirty="0" err="1"/>
              <a:t>с</a:t>
            </a:r>
            <a:r>
              <a:rPr lang="ru-RU" dirty="0" err="1"/>
              <a:t>ашуршал</a:t>
            </a:r>
            <a:r>
              <a:rPr lang="ru-RU" dirty="0"/>
              <a:t>;</a:t>
            </a:r>
          </a:p>
          <a:p>
            <a:r>
              <a:rPr lang="ru-RU" dirty="0"/>
              <a:t>девочки –</a:t>
            </a:r>
            <a:r>
              <a:rPr lang="ru-RU" dirty="0" err="1"/>
              <a:t>дев</a:t>
            </a:r>
            <a:r>
              <a:rPr lang="ru-RU" u="sng" dirty="0" err="1"/>
              <a:t>у</a:t>
            </a:r>
            <a:r>
              <a:rPr lang="ru-RU" dirty="0" err="1"/>
              <a:t>чки</a:t>
            </a:r>
            <a:r>
              <a:rPr lang="ru-RU" dirty="0"/>
              <a:t>; </a:t>
            </a:r>
          </a:p>
          <a:p>
            <a:r>
              <a:rPr lang="ru-RU" dirty="0"/>
              <a:t>птицы – </a:t>
            </a:r>
            <a:r>
              <a:rPr lang="ru-RU" dirty="0" err="1"/>
              <a:t>пти</a:t>
            </a:r>
            <a:r>
              <a:rPr lang="ru-RU" u="sng" dirty="0" err="1"/>
              <a:t>тс</a:t>
            </a:r>
            <a:r>
              <a:rPr lang="ru-RU" dirty="0" err="1"/>
              <a:t>ы</a:t>
            </a:r>
            <a:r>
              <a:rPr lang="ru-RU" dirty="0"/>
              <a:t> -</a:t>
            </a:r>
            <a:r>
              <a:rPr lang="ru-RU" dirty="0" err="1"/>
              <a:t>пт</a:t>
            </a:r>
            <a:r>
              <a:rPr lang="ru-RU" u="sng" dirty="0" err="1"/>
              <a:t>ы</a:t>
            </a:r>
            <a:r>
              <a:rPr lang="ru-RU" dirty="0" err="1"/>
              <a:t>цы</a:t>
            </a:r>
            <a:r>
              <a:rPr lang="ru-RU" dirty="0"/>
              <a:t>;</a:t>
            </a:r>
          </a:p>
          <a:p>
            <a:r>
              <a:rPr lang="ru-RU" dirty="0"/>
              <a:t>девочки – </a:t>
            </a:r>
            <a:r>
              <a:rPr lang="ru-RU" dirty="0" err="1"/>
              <a:t>де</a:t>
            </a:r>
            <a:r>
              <a:rPr lang="ru-RU" u="sng" dirty="0" err="1"/>
              <a:t>д</a:t>
            </a:r>
            <a:r>
              <a:rPr lang="ru-RU" dirty="0" err="1"/>
              <a:t>очки</a:t>
            </a:r>
            <a:r>
              <a:rPr lang="ru-RU" dirty="0"/>
              <a:t>, игрушка – </a:t>
            </a:r>
            <a:r>
              <a:rPr lang="ru-RU" dirty="0" err="1"/>
              <a:t>иг</a:t>
            </a:r>
            <a:r>
              <a:rPr lang="ru-RU" u="sng" dirty="0" err="1"/>
              <a:t>п</a:t>
            </a:r>
            <a:r>
              <a:rPr lang="ru-RU" dirty="0" err="1"/>
              <a:t>ушка</a:t>
            </a:r>
            <a:r>
              <a:rPr lang="ru-RU" dirty="0"/>
              <a:t>;</a:t>
            </a:r>
          </a:p>
          <a:p>
            <a:r>
              <a:rPr lang="ru-RU" dirty="0"/>
              <a:t>вдруг – </a:t>
            </a:r>
            <a:r>
              <a:rPr lang="ru-RU" dirty="0" err="1"/>
              <a:t>вдр</a:t>
            </a:r>
            <a:r>
              <a:rPr lang="ru-RU" u="sng" dirty="0" err="1"/>
              <a:t>и</a:t>
            </a:r>
            <a:r>
              <a:rPr lang="ru-RU" dirty="0" err="1"/>
              <a:t>г</a:t>
            </a:r>
            <a:r>
              <a:rPr lang="ru-RU" dirty="0"/>
              <a:t>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89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" y="1412776"/>
            <a:ext cx="9007701" cy="528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2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123" name="Picture 3" descr="C:\Users\Танюша\Pictures\2018-11-06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42" y="-24136"/>
            <a:ext cx="6199458" cy="66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9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146" name="Picture 2" descr="C:\Users\Танюша\Pictures\2018-11-06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1340768"/>
            <a:ext cx="9091752" cy="536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588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359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 Критериальная основа оценки уровня достижения предметных планируемых результатов  (Л.В. Королева) </vt:lpstr>
      <vt:lpstr>Презентация PowerPoint</vt:lpstr>
      <vt:lpstr>Русский язык. Диктант</vt:lpstr>
      <vt:lpstr>Презентация PowerPoint</vt:lpstr>
      <vt:lpstr>Специфические (дисграфические) ошибки:</vt:lpstr>
      <vt:lpstr>Однотипные специфические (дисграфические) ошибки: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Критериальная основа оценки уровня достижения предметных планируемых результатов  (Л.В. Королева)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лилия исрафилова</cp:lastModifiedBy>
  <cp:revision>85</cp:revision>
  <dcterms:created xsi:type="dcterms:W3CDTF">2018-07-20T09:39:05Z</dcterms:created>
  <dcterms:modified xsi:type="dcterms:W3CDTF">2021-02-03T17:07:51Z</dcterms:modified>
</cp:coreProperties>
</file>