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6" r:id="rId2"/>
  </p:sldMasterIdLst>
  <p:notesMasterIdLst>
    <p:notesMasterId r:id="rId15"/>
  </p:notesMasterIdLst>
  <p:sldIdLst>
    <p:sldId id="278" r:id="rId3"/>
    <p:sldId id="289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</p:sldIdLst>
  <p:sldSz cx="20104100" cy="11309350"/>
  <p:notesSz cx="20104100" cy="1130935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FA7"/>
    <a:srgbClr val="4C3D2A"/>
    <a:srgbClr val="1364A8"/>
    <a:srgbClr val="205B9C"/>
    <a:srgbClr val="0071BC"/>
    <a:srgbClr val="E2D6C4"/>
    <a:srgbClr val="FFFFFF"/>
    <a:srgbClr val="E5DACA"/>
    <a:srgbClr val="F3EFE2"/>
    <a:srgbClr val="F3E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59" autoAdjust="0"/>
    <p:restoredTop sz="94643"/>
  </p:normalViewPr>
  <p:slideViewPr>
    <p:cSldViewPr>
      <p:cViewPr varScale="1">
        <p:scale>
          <a:sx n="53" d="100"/>
          <a:sy n="53" d="100"/>
        </p:scale>
        <p:origin x="653" y="106"/>
      </p:cViewPr>
      <p:guideLst>
        <p:guide orient="horz" pos="2880"/>
        <p:guide pos="216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594FC-C71A-4ACB-B667-C7A3302D8303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5CA36-1E01-4740-A058-C81BDD0097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94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130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615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24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1463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112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07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3400" y="779401"/>
            <a:ext cx="14928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Городского методического объединения</a:t>
            </a:r>
          </a:p>
          <a:p>
            <a:pPr algn="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пециалистов специального и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545816" y="5331996"/>
            <a:ext cx="12725400" cy="142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ts val="3360"/>
              </a:lnSpc>
              <a:spcAft>
                <a:spcPts val="3080"/>
              </a:spcAft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составлению рабочей программы коррекционно-развивающей области в соответствии с ФАОП/ФАООП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28450" y="7561928"/>
            <a:ext cx="75526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Струнина Наталья Валерьевна,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141 г. Челябинска»,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ГМО Металлургического района</a:t>
            </a:r>
          </a:p>
          <a:p>
            <a:pPr algn="r"/>
            <a:r>
              <a:rPr lang="en-US" sz="2600" i="1" dirty="0">
                <a:solidFill>
                  <a:srgbClr val="4C3D2A"/>
                </a:solidFill>
              </a:rPr>
              <a:t/>
            </a:r>
            <a:br>
              <a:rPr lang="en-US" sz="2600" i="1" dirty="0">
                <a:solidFill>
                  <a:srgbClr val="4C3D2A"/>
                </a:solidFill>
              </a:rPr>
            </a:br>
            <a:endParaRPr lang="ru-RU" sz="2600" i="1" dirty="0">
              <a:solidFill>
                <a:srgbClr val="4C3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1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21407" r="45380" b="8023"/>
          <a:stretch/>
        </p:blipFill>
        <p:spPr>
          <a:xfrm>
            <a:off x="147107" y="2798808"/>
            <a:ext cx="10414210" cy="601019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816" t="28099" r="36685" b="8023"/>
          <a:stretch/>
        </p:blipFill>
        <p:spPr>
          <a:xfrm>
            <a:off x="10194074" y="6600027"/>
            <a:ext cx="9677400" cy="44179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7052" r="3342" b="51393"/>
          <a:stretch/>
        </p:blipFill>
        <p:spPr>
          <a:xfrm>
            <a:off x="8016024" y="320675"/>
            <a:ext cx="118872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00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815" t="34791" r="35869" b="15323"/>
          <a:stretch/>
        </p:blipFill>
        <p:spPr>
          <a:xfrm>
            <a:off x="526143" y="331107"/>
            <a:ext cx="14449916" cy="73809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9348" t="32851" r="49456" b="4487"/>
          <a:stretch/>
        </p:blipFill>
        <p:spPr>
          <a:xfrm>
            <a:off x="13785850" y="3140075"/>
            <a:ext cx="5943600" cy="784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1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20104100" cy="11309350"/>
          </a:xfrm>
          <a:prstGeom prst="rect">
            <a:avLst/>
          </a:prstGeom>
          <a:gradFill flip="none" rotWithShape="1">
            <a:gsLst>
              <a:gs pos="47000">
                <a:schemeClr val="accent1">
                  <a:lumMod val="5000"/>
                  <a:lumOff val="95000"/>
                </a:schemeClr>
              </a:gs>
              <a:gs pos="100000">
                <a:srgbClr val="E7DFD5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638208" y="2860495"/>
            <a:ext cx="2491484" cy="2886217"/>
            <a:chOff x="-9491610" y="6433497"/>
            <a:chExt cx="4277771" cy="4955510"/>
          </a:xfrm>
        </p:grpSpPr>
        <p:pic>
          <p:nvPicPr>
            <p:cNvPr id="18" name="область">
              <a:extLst>
                <a:ext uri="{FF2B5EF4-FFF2-40B4-BE49-F238E27FC236}">
                  <a16:creationId xmlns:a16="http://schemas.microsoft.com/office/drawing/2014/main" id="{67D6B816-7AA1-4A7D-8F90-250B858F68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rgbClr val="E7E6E6">
                  <a:shade val="45000"/>
                  <a:satMod val="135000"/>
                </a:srgb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929"/>
            <a:stretch/>
          </p:blipFill>
          <p:spPr>
            <a:xfrm>
              <a:off x="-9491610" y="6433497"/>
              <a:ext cx="4173925" cy="495551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9269921" y="7010853"/>
              <a:ext cx="4056082" cy="2576073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827" y="-237345"/>
            <a:ext cx="4584877" cy="360602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7813" b="19718"/>
          <a:stretch/>
        </p:blipFill>
        <p:spPr>
          <a:xfrm>
            <a:off x="-6350" y="6950075"/>
            <a:ext cx="20116800" cy="43434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43400" y="779401"/>
            <a:ext cx="14928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ЕДИНЫЙ МЕТОДИЧЕСКИЙ ДЕНЬ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Городского методического объединения</a:t>
            </a:r>
          </a:p>
          <a:p>
            <a:pPr algn="r"/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с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пециалистов специального и 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инклюзивного образования</a:t>
            </a:r>
          </a:p>
          <a:p>
            <a:pPr algn="r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Open Sans Condensed Light" panose="020B0306030504020204" pitchFamily="34" charset="0"/>
                <a:cs typeface="Arial" panose="020B0604020202020204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Arial" panose="020B0604020202020204" pitchFamily="34" charset="0"/>
              <a:ea typeface="Open Sans Condensed Light" panose="020B03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20">
            <a:extLst>
              <a:ext uri="{FF2B5EF4-FFF2-40B4-BE49-F238E27FC236}">
                <a16:creationId xmlns:a16="http://schemas.microsoft.com/office/drawing/2014/main" id="{B5D6A81D-2108-475B-B403-B4C2F93E1412}"/>
              </a:ext>
            </a:extLst>
          </p:cNvPr>
          <p:cNvSpPr txBox="1"/>
          <p:nvPr/>
        </p:nvSpPr>
        <p:spPr>
          <a:xfrm>
            <a:off x="6545816" y="5331996"/>
            <a:ext cx="12725400" cy="1423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ts val="3360"/>
              </a:lnSpc>
              <a:spcAft>
                <a:spcPts val="3080"/>
              </a:spcAft>
            </a:pPr>
            <a:r>
              <a:rPr lang="ru-RU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составлению рабочей программы коррекционно-развивающей области в соответствии с ФАОП/ФАООП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728450" y="7561928"/>
            <a:ext cx="755267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Струнина Наталья Валерьевна,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141 г. Челябинска»,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учитель-логопед, </a:t>
            </a:r>
          </a:p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 ГМО Металлургического района</a:t>
            </a:r>
          </a:p>
          <a:p>
            <a:pPr algn="r"/>
            <a:r>
              <a:rPr lang="en-US" sz="2600" i="1" dirty="0">
                <a:solidFill>
                  <a:srgbClr val="4C3D2A"/>
                </a:solidFill>
              </a:rPr>
              <a:t/>
            </a:r>
            <a:br>
              <a:rPr lang="en-US" sz="2600" i="1" dirty="0">
                <a:solidFill>
                  <a:srgbClr val="4C3D2A"/>
                </a:solidFill>
              </a:rPr>
            </a:br>
            <a:endParaRPr lang="ru-RU" sz="2600" i="1" dirty="0">
              <a:solidFill>
                <a:srgbClr val="4C3D2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2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1782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r>
              <a:rPr lang="ru-RU" sz="4800" b="1" dirty="0" smtClean="0"/>
              <a:t>Рабочая </a:t>
            </a:r>
            <a:r>
              <a:rPr lang="ru-RU" sz="4800" b="1" dirty="0"/>
              <a:t>программа - это локальный </a:t>
            </a:r>
            <a:r>
              <a:rPr lang="ru-RU" sz="4800" b="1" i="1" dirty="0"/>
              <a:t>документ</a:t>
            </a:r>
            <a:r>
              <a:rPr lang="ru-RU" sz="4800" b="1" dirty="0"/>
              <a:t>,</a:t>
            </a:r>
            <a:r>
              <a:rPr lang="ru-RU" sz="4800" dirty="0"/>
              <a:t> неотъемлемая часть образовательной программы образовательной организации. </a:t>
            </a:r>
            <a:endParaRPr lang="ru-RU" sz="4800" dirty="0" smtClean="0"/>
          </a:p>
          <a:p>
            <a:endParaRPr lang="ru-RU" sz="4800" dirty="0"/>
          </a:p>
          <a:p>
            <a:r>
              <a:rPr lang="ru-RU" sz="4800" b="1" dirty="0"/>
              <a:t>Цель рабочей программы </a:t>
            </a:r>
            <a:r>
              <a:rPr lang="ru-RU" sz="4800" dirty="0"/>
              <a:t>– планирование, организация и управление учебным процессом по определенной учебной дисциплине</a:t>
            </a:r>
            <a:r>
              <a:rPr lang="ru-RU" sz="4800" dirty="0" smtClean="0"/>
              <a:t>.</a:t>
            </a:r>
          </a:p>
          <a:p>
            <a:endParaRPr lang="ru-RU" sz="4800" dirty="0" smtClean="0"/>
          </a:p>
          <a:p>
            <a:r>
              <a:rPr lang="ru-RU" sz="4800" b="1" dirty="0"/>
              <a:t>Р</a:t>
            </a:r>
            <a:r>
              <a:rPr lang="ru-RU" sz="4800" b="1" dirty="0" smtClean="0"/>
              <a:t>абочая </a:t>
            </a:r>
            <a:r>
              <a:rPr lang="ru-RU" sz="4800" b="1" dirty="0"/>
              <a:t>программа определяет: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ru-RU" sz="4800" dirty="0" smtClean="0"/>
              <a:t>объем</a:t>
            </a:r>
            <a:r>
              <a:rPr lang="ru-RU" sz="4800" dirty="0"/>
              <a:t>,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ru-RU" sz="4800" dirty="0"/>
              <a:t>порядок,</a:t>
            </a:r>
          </a:p>
          <a:p>
            <a:pPr marL="685800" lvl="0" indent="-685800">
              <a:buFont typeface="Wingdings" panose="05000000000000000000" pitchFamily="2" charset="2"/>
              <a:buChar char="Ø"/>
            </a:pPr>
            <a:r>
              <a:rPr lang="ru-RU" sz="4800" dirty="0"/>
              <a:t>содержание изучения учебного предмета</a:t>
            </a:r>
            <a:r>
              <a:rPr lang="ru-RU" sz="4800" dirty="0" smtClean="0"/>
              <a:t>, курса,</a:t>
            </a:r>
            <a:endParaRPr lang="ru-RU" sz="4800" dirty="0"/>
          </a:p>
          <a:p>
            <a:pPr marL="685800" indent="-685800">
              <a:buFont typeface="Wingdings" panose="05000000000000000000" pitchFamily="2" charset="2"/>
              <a:buChar char="Ø"/>
            </a:pPr>
            <a:r>
              <a:rPr lang="ru-RU" sz="4800" dirty="0"/>
              <a:t>требования к результатам освоения предмета, курса.</a:t>
            </a:r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439084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1800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pPr algn="just"/>
            <a:r>
              <a:rPr lang="ru-RU" sz="3600" b="1" dirty="0"/>
              <a:t>Рабочая программа </a:t>
            </a:r>
            <a:r>
              <a:rPr lang="ru-RU" sz="3600" dirty="0"/>
              <a:t>разрабатывается на основе: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федеральных образовательных программ;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учебно-методического комплекса;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основной образовательной программы школы;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требований ФГОС.</a:t>
            </a:r>
          </a:p>
          <a:p>
            <a:pPr algn="just"/>
            <a:r>
              <a:rPr lang="ru-RU" sz="3600" b="1" dirty="0"/>
              <a:t>Рабочая программа </a:t>
            </a:r>
            <a:r>
              <a:rPr lang="ru-RU" sz="3600" dirty="0"/>
              <a:t>выполняет следующие функции: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является обязательной нормой выполнения учебного плана в полном объеме;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определяет содержание образования по учебному предмету, курсу;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обеспечивает преемственность содержания образования;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реализует принцип интегративного подхода в содержании образования;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создает условия для реализации системно-</a:t>
            </a:r>
            <a:r>
              <a:rPr lang="ru-RU" sz="3600" dirty="0" err="1"/>
              <a:t>деятельностного</a:t>
            </a:r>
            <a:r>
              <a:rPr lang="ru-RU" sz="3600" dirty="0"/>
              <a:t> подхода;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обеспечивает достижение планируемых результатов каждым обучающимся.</a:t>
            </a:r>
          </a:p>
          <a:p>
            <a:pPr algn="just"/>
            <a:r>
              <a:rPr lang="ru-RU" sz="3600" b="1" dirty="0"/>
              <a:t>Рабочая программа </a:t>
            </a:r>
            <a:r>
              <a:rPr lang="ru-RU" sz="3600" dirty="0"/>
              <a:t>учебных курсов, </a:t>
            </a:r>
            <a:r>
              <a:rPr lang="ru-RU" sz="3600" dirty="0" smtClean="0"/>
              <a:t>предметов</a:t>
            </a:r>
            <a:endParaRPr lang="ru-RU" sz="3600" dirty="0"/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разрабатывается специалистом в соответствии с требованиями стандарта и индивидуальными особенностями обучающихся.</a:t>
            </a:r>
          </a:p>
          <a:p>
            <a:pPr marL="571500" lvl="0" indent="-571500" algn="just">
              <a:buFont typeface="Wingdings" panose="05000000000000000000" pitchFamily="2" charset="2"/>
              <a:buChar char="Ø"/>
            </a:pPr>
            <a:r>
              <a:rPr lang="ru-RU" sz="3600" dirty="0"/>
              <a:t>является обязательным документом для административного контроля степени освоения содержания учебного предмета обучающимися и достижения ими планируемых </a:t>
            </a:r>
            <a:r>
              <a:rPr lang="ru-RU" sz="3600" dirty="0" smtClean="0"/>
              <a:t>результатов.</a:t>
            </a:r>
            <a:endParaRPr lang="ru-RU" sz="3600" dirty="0"/>
          </a:p>
          <a:p>
            <a:pPr marL="685800" indent="-685800">
              <a:buFont typeface="Wingdings" panose="05000000000000000000" pitchFamily="2" charset="2"/>
              <a:buChar char="Ø"/>
            </a:pPr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4892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2011" t="31028" r="57609" b="5702"/>
          <a:stretch/>
        </p:blipFill>
        <p:spPr>
          <a:xfrm>
            <a:off x="13068350" y="1616075"/>
            <a:ext cx="6990014" cy="96928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4130" t="74803" r="49729" b="8137"/>
          <a:stretch/>
        </p:blipFill>
        <p:spPr>
          <a:xfrm>
            <a:off x="374650" y="3444875"/>
            <a:ext cx="13106400" cy="609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15" t="25553" r="35871" b="8741"/>
          <a:stretch/>
        </p:blipFill>
        <p:spPr>
          <a:xfrm>
            <a:off x="1477432" y="320221"/>
            <a:ext cx="18577552" cy="861105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1686" t="66312" r="45651" b="14220"/>
          <a:stretch/>
        </p:blipFill>
        <p:spPr>
          <a:xfrm>
            <a:off x="3323011" y="7938226"/>
            <a:ext cx="16539575" cy="337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88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1450" y="1158875"/>
            <a:ext cx="17754600" cy="707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482600">
              <a:lnSpc>
                <a:spcPct val="115000"/>
              </a:lnSpc>
              <a:spcAft>
                <a:spcPts val="0"/>
              </a:spcAft>
            </a:pPr>
            <a:endParaRPr lang="ru-RU" sz="4800" b="1" dirty="0" smtClean="0">
              <a:solidFill>
                <a:srgbClr val="2F2F2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482600">
              <a:lnSpc>
                <a:spcPct val="115000"/>
              </a:lnSpc>
              <a:spcAft>
                <a:spcPts val="0"/>
              </a:spcAft>
            </a:pPr>
            <a:endParaRPr lang="ru-RU" sz="4800" b="1" dirty="0">
              <a:solidFill>
                <a:srgbClr val="2F2F2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482600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solidFill>
                  <a:srgbClr val="2F2F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Рабочая программа включает три раздела:</a:t>
            </a:r>
            <a:endParaRPr lang="ru-RU" sz="4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482600">
              <a:lnSpc>
                <a:spcPct val="150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2F2F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1.Пояснительная записка.</a:t>
            </a:r>
            <a:endParaRPr lang="ru-RU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482600">
              <a:lnSpc>
                <a:spcPct val="150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2F2F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4800" dirty="0">
                <a:solidFill>
                  <a:srgbClr val="2F2F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Содержание учебного предмета, курса/ содержание </a:t>
            </a:r>
            <a:r>
              <a:rPr lang="ru-RU" sz="4800" dirty="0" smtClean="0">
                <a:solidFill>
                  <a:srgbClr val="2F2F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обучения.</a:t>
            </a:r>
            <a:endParaRPr lang="ru-RU" sz="4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482600">
              <a:lnSpc>
                <a:spcPct val="150000"/>
              </a:lnSpc>
              <a:spcAft>
                <a:spcPts val="0"/>
              </a:spcAft>
            </a:pPr>
            <a:r>
              <a:rPr lang="ru-RU" sz="4800" dirty="0" smtClean="0">
                <a:solidFill>
                  <a:srgbClr val="2F2F2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3.Тематическое планирование.</a:t>
            </a:r>
            <a:endParaRPr lang="ru-RU" sz="4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1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1450" y="1158875"/>
            <a:ext cx="17754600" cy="899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482600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Пояснительная записка должна  включать:</a:t>
            </a:r>
          </a:p>
          <a:p>
            <a:pPr marL="685800" indent="-6858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какой  коррекционно-развивающей области относится программа,</a:t>
            </a:r>
          </a:p>
          <a:p>
            <a:pPr marL="685800" indent="-6858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ru-RU" sz="4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акой категории обучающихся адресована,</a:t>
            </a:r>
            <a:endParaRPr lang="ru-RU" sz="4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indent="-6858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800" dirty="0">
                <a:latin typeface="Calibri" panose="020F0502020204030204" pitchFamily="34" charset="0"/>
                <a:cs typeface="Times New Roman" panose="02020603050405020304" pitchFamily="18" charset="0"/>
              </a:rPr>
              <a:t>ц</a:t>
            </a:r>
            <a:r>
              <a:rPr lang="ru-RU" sz="48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ель и задачи курса,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 smtClean="0"/>
              <a:t>планируемые результаты курса,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 smtClean="0"/>
              <a:t>количество </a:t>
            </a:r>
            <a:r>
              <a:rPr lang="ru-RU" sz="4000" dirty="0"/>
              <a:t>учебных часов, </a:t>
            </a:r>
          </a:p>
          <a:p>
            <a:pPr marL="571500" indent="-5715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4000" dirty="0" smtClean="0"/>
              <a:t> систему </a:t>
            </a:r>
            <a:r>
              <a:rPr lang="ru-RU" sz="4000" dirty="0"/>
              <a:t>и критерии оценки усвоения планируемых результатов. </a:t>
            </a:r>
          </a:p>
          <a:p>
            <a:pPr marL="482600" indent="-482600">
              <a:lnSpc>
                <a:spcPct val="115000"/>
              </a:lnSpc>
              <a:spcAft>
                <a:spcPts val="0"/>
              </a:spcAft>
            </a:pP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74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1450" y="1158875"/>
            <a:ext cx="17754600" cy="7454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482600" algn="ctr">
              <a:lnSpc>
                <a:spcPct val="115000"/>
              </a:lnSpc>
              <a:spcAft>
                <a:spcPts val="0"/>
              </a:spcAft>
            </a:pPr>
            <a:endParaRPr lang="ru-RU" sz="4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482600" algn="ctr">
              <a:lnSpc>
                <a:spcPct val="115000"/>
              </a:lnSpc>
              <a:spcAft>
                <a:spcPts val="0"/>
              </a:spcAft>
            </a:pPr>
            <a:r>
              <a:rPr lang="ru-RU" sz="4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Содержание курса/содержание обучения </a:t>
            </a:r>
            <a:r>
              <a:rPr lang="ru-RU" sz="4000" b="1" dirty="0" smtClean="0"/>
              <a:t>включает:</a:t>
            </a:r>
          </a:p>
          <a:p>
            <a:pPr marL="482600" indent="-482600" algn="ctr">
              <a:lnSpc>
                <a:spcPct val="115000"/>
              </a:lnSpc>
              <a:spcAft>
                <a:spcPts val="0"/>
              </a:spcAft>
            </a:pPr>
            <a:endParaRPr lang="ru-RU" sz="4000" dirty="0"/>
          </a:p>
          <a:p>
            <a:pPr marL="482600" indent="-482600" algn="ctr">
              <a:lnSpc>
                <a:spcPct val="115000"/>
              </a:lnSpc>
              <a:spcAft>
                <a:spcPts val="0"/>
              </a:spcAft>
            </a:pPr>
            <a:endParaRPr lang="ru-RU" sz="4000" dirty="0" smtClean="0"/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/>
              <a:t> </a:t>
            </a:r>
            <a:r>
              <a:rPr lang="ru-RU" sz="4000" dirty="0"/>
              <a:t>основные принципы, </a:t>
            </a:r>
            <a:endParaRPr lang="ru-RU" sz="4000" dirty="0" smtClean="0"/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/>
              <a:t>методы</a:t>
            </a:r>
            <a:r>
              <a:rPr lang="ru-RU" sz="4000" dirty="0"/>
              <a:t>, </a:t>
            </a:r>
            <a:endParaRPr lang="ru-RU" sz="4000" dirty="0" smtClean="0"/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/>
              <a:t>структуру </a:t>
            </a:r>
            <a:r>
              <a:rPr lang="ru-RU" sz="4000" dirty="0"/>
              <a:t>занятий, </a:t>
            </a:r>
            <a:endParaRPr lang="ru-RU" sz="4000" dirty="0" smtClean="0"/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/>
              <a:t>основные </a:t>
            </a:r>
            <a:r>
              <a:rPr lang="ru-RU" sz="4000" dirty="0"/>
              <a:t>направления работы, </a:t>
            </a:r>
            <a:endParaRPr lang="ru-RU" sz="4000" dirty="0" smtClean="0"/>
          </a:p>
          <a:p>
            <a:pPr marL="571500" indent="-571500">
              <a:lnSpc>
                <a:spcPct val="115000"/>
              </a:lnSpc>
              <a:buFont typeface="Wingdings" panose="05000000000000000000" pitchFamily="2" charset="2"/>
              <a:buChar char="Ø"/>
            </a:pPr>
            <a:r>
              <a:rPr lang="ru-RU" sz="4000" dirty="0" smtClean="0"/>
              <a:t>содержание </a:t>
            </a:r>
            <a:r>
              <a:rPr lang="ru-RU" sz="4000" dirty="0"/>
              <a:t>разделов обучения. </a:t>
            </a:r>
          </a:p>
          <a:p>
            <a:pPr marL="571500" indent="-571500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7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27050" y="320675"/>
            <a:ext cx="18385155" cy="8032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 smtClean="0"/>
          </a:p>
          <a:p>
            <a:endParaRPr lang="ru-RU" sz="36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  <a:p>
            <a:endParaRPr lang="ru-RU" sz="4800" dirty="0" smtClean="0"/>
          </a:p>
          <a:p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1450" y="1158875"/>
            <a:ext cx="17754600" cy="8389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82600" indent="-482600">
              <a:lnSpc>
                <a:spcPct val="115000"/>
              </a:lnSpc>
            </a:pPr>
            <a:endParaRPr lang="ru-RU" sz="4800" b="1" dirty="0" smtClean="0"/>
          </a:p>
          <a:p>
            <a:pPr marL="482600" indent="-482600">
              <a:lnSpc>
                <a:spcPct val="150000"/>
              </a:lnSpc>
            </a:pPr>
            <a:r>
              <a:rPr lang="ru-RU" sz="4800" b="1" dirty="0" smtClean="0"/>
              <a:t>Тематическое </a:t>
            </a:r>
            <a:r>
              <a:rPr lang="ru-RU" sz="4800" b="1" dirty="0"/>
              <a:t>планирование </a:t>
            </a:r>
            <a:r>
              <a:rPr lang="ru-RU" sz="4800" dirty="0"/>
              <a:t>разрабатывается на каждый класс, и должно содержать информацию о разделах и темах программы с указанием объема отводимых на их реализацию учебных часов. Форма и структура тематического планирования может варьироваться от потребностей образовательной организации.</a:t>
            </a:r>
          </a:p>
          <a:p>
            <a:pPr marL="482600" indent="-482600">
              <a:lnSpc>
                <a:spcPct val="115000"/>
              </a:lnSpc>
              <a:spcAft>
                <a:spcPts val="0"/>
              </a:spcAft>
            </a:pPr>
            <a:endParaRPr lang="ru-RU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84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763</TotalTime>
  <Words>356</Words>
  <Application>Microsoft Office PowerPoint</Application>
  <PresentationFormat>Произвольный</PresentationFormat>
  <Paragraphs>160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Wingdings</vt:lpstr>
      <vt:lpstr>Calibri</vt:lpstr>
      <vt:lpstr>Open Sans Condensed Light</vt:lpstr>
      <vt:lpstr>Arial</vt:lpstr>
      <vt:lpstr>Times New Roman</vt:lpstr>
      <vt:lpstr>Office Theme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77</cp:revision>
  <dcterms:created xsi:type="dcterms:W3CDTF">2023-01-13T17:17:54Z</dcterms:created>
  <dcterms:modified xsi:type="dcterms:W3CDTF">2023-09-13T04:31:27Z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