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302" r:id="rId3"/>
    <p:sldId id="306" r:id="rId4"/>
    <p:sldId id="261" r:id="rId5"/>
    <p:sldId id="305" r:id="rId6"/>
    <p:sldId id="329" r:id="rId7"/>
    <p:sldId id="324" r:id="rId8"/>
    <p:sldId id="325" r:id="rId9"/>
    <p:sldId id="330" r:id="rId10"/>
    <p:sldId id="327" r:id="rId11"/>
    <p:sldId id="328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2F81782-A9F6-4E2F-99CC-3D4477EE6F40}">
          <p14:sldIdLst>
            <p14:sldId id="256"/>
            <p14:sldId id="302"/>
            <p14:sldId id="306"/>
            <p14:sldId id="261"/>
            <p14:sldId id="305"/>
            <p14:sldId id="329"/>
            <p14:sldId id="324"/>
            <p14:sldId id="325"/>
            <p14:sldId id="330"/>
            <p14:sldId id="327"/>
            <p14:sldId id="328"/>
          </p14:sldIdLst>
        </p14:section>
        <p14:section name="Раздел без заголовка" id="{628152A9-D42A-4AED-93C7-6C5F108A104E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1E4DC35C-9EDB-4690-8F2F-4D74066785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8D59-4D49-4CC9-8C61-326DEEC7B4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63BF9-ABA4-4DF0-9A3E-3FFEF6341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0DAF-9E78-4744-AE94-AD0F2DEE07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37144-59F3-4FE4-8962-AB5176C428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C0184-A968-456B-854B-0076C2C6C9A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1C358-EAD8-4AAB-AB79-4AD2B54F12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1F089-8A60-4BEC-B42E-3322F66F9D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5109-9931-4568-AF9A-2AA3C213E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76D40E70-E0DF-47DA-A466-E19CADEFB1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D5860FD9-60EB-44C9-AD1F-F68EF88041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1A03DE8-3C0B-4322-89EB-B2ED044E25E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68375" y="620688"/>
            <a:ext cx="7420049" cy="5241950"/>
          </a:xfrm>
        </p:spPr>
        <p:txBody>
          <a:bodyPr/>
          <a:lstStyle/>
          <a:p>
            <a:pPr algn="r"/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ru-RU" sz="3600" b="1" dirty="0" smtClean="0"/>
              <a:t>Диагностика профессиональной направленности</a:t>
            </a:r>
            <a:br>
              <a:rPr lang="ru-RU" sz="3600" b="1" dirty="0" smtClean="0"/>
            </a:br>
            <a:r>
              <a:rPr lang="ru-RU" sz="3600" b="1" dirty="0" smtClean="0"/>
              <a:t>обучающихся с ОВЗ 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/>
              <a:t/>
            </a:r>
            <a:br>
              <a:rPr lang="en-US" sz="3600" b="1" dirty="0"/>
            </a:br>
            <a:r>
              <a:rPr lang="ru-RU" sz="2000" b="1" dirty="0" err="1" smtClean="0"/>
              <a:t>Костюченкова</a:t>
            </a:r>
            <a:r>
              <a:rPr lang="ru-RU" sz="2000" b="1" dirty="0" smtClean="0"/>
              <a:t>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/>
              <a:t>Ольга </a:t>
            </a:r>
            <a:r>
              <a:rPr lang="ru-RU" sz="2000" b="1" dirty="0" smtClean="0"/>
              <a:t>Евгеньевна,  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/>
              <a:t>педагог-психолог </a:t>
            </a:r>
            <a:br>
              <a:rPr lang="ru-RU" sz="2000" b="1" dirty="0"/>
            </a:br>
            <a:r>
              <a:rPr lang="ru-RU" sz="2000" b="1" dirty="0"/>
              <a:t>«МБОУ С(К)ОШ № 127 </a:t>
            </a:r>
            <a:br>
              <a:rPr lang="ru-RU" sz="2000" b="1" dirty="0"/>
            </a:br>
            <a:r>
              <a:rPr lang="ru-RU" sz="2000" b="1" dirty="0"/>
              <a:t>г. Челябинска»</a:t>
            </a:r>
            <a:br>
              <a:rPr lang="ru-RU" sz="2000" b="1" dirty="0"/>
            </a:br>
            <a:endParaRPr lang="ru-RU" sz="20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0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Rectangle 5"/>
          <p:cNvSpPr>
            <a:spLocks noGrp="1" noChangeArrowheads="1"/>
          </p:cNvSpPr>
          <p:nvPr>
            <p:ph type="ctrTitle" idx="4294967295"/>
          </p:nvPr>
        </p:nvSpPr>
        <p:spPr>
          <a:xfrm>
            <a:off x="827584" y="692696"/>
            <a:ext cx="7381379" cy="5400600"/>
          </a:xfrm>
        </p:spPr>
        <p:txBody>
          <a:bodyPr>
            <a:normAutofit fontScale="90000"/>
          </a:bodyPr>
          <a:lstStyle/>
          <a:p>
            <a:pPr algn="l"/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Формы представления информации педагогам и администрации:</a:t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3100" dirty="0" smtClean="0"/>
              <a:t>1. Консультация о результатах диагностики профессиональной направленности </a:t>
            </a:r>
            <a:br>
              <a:rPr lang="ru-RU" sz="3100" dirty="0" smtClean="0"/>
            </a:br>
            <a:r>
              <a:rPr lang="ru-RU" sz="3100" dirty="0" smtClean="0"/>
              <a:t>2. Выступление с данной информацией на педагогическом консилиуме, посвященной данной теме</a:t>
            </a:r>
            <a:br>
              <a:rPr lang="ru-RU" sz="3100" dirty="0" smtClean="0"/>
            </a:br>
            <a:r>
              <a:rPr lang="ru-RU" sz="3100" dirty="0" smtClean="0"/>
              <a:t>3. Аналитическая справка по результатам диагностики (администрация)</a:t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endParaRPr lang="ru-RU" sz="3100" dirty="0"/>
          </a:p>
        </p:txBody>
      </p:sp>
    </p:spTree>
    <p:extLst>
      <p:ext uri="{BB962C8B-B14F-4D97-AF65-F5344CB8AC3E}">
        <p14:creationId xmlns:p14="http://schemas.microsoft.com/office/powerpoint/2010/main" val="1448422843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Rectangle 5"/>
          <p:cNvSpPr>
            <a:spLocks noGrp="1" noChangeArrowheads="1"/>
          </p:cNvSpPr>
          <p:nvPr>
            <p:ph type="ctrTitle" idx="4294967295"/>
          </p:nvPr>
        </p:nvSpPr>
        <p:spPr>
          <a:xfrm>
            <a:off x="827584" y="692696"/>
            <a:ext cx="7381379" cy="5400600"/>
          </a:xfrm>
        </p:spPr>
        <p:txBody>
          <a:bodyPr>
            <a:normAutofit/>
          </a:bodyPr>
          <a:lstStyle/>
          <a:p>
            <a:pPr algn="l"/>
            <a:r>
              <a:rPr lang="ru-RU" sz="4000" b="1" dirty="0" smtClean="0"/>
              <a:t>СПАСИБО ЗА ВНИМАНИЕ!</a:t>
            </a: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555186360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55576" y="404664"/>
            <a:ext cx="7560840" cy="5665832"/>
          </a:xfrm>
        </p:spPr>
        <p:txBody>
          <a:bodyPr>
            <a:normAutofit/>
          </a:bodyPr>
          <a:lstStyle/>
          <a:p>
            <a:endParaRPr lang="ru-RU" sz="4000" dirty="0"/>
          </a:p>
          <a:p>
            <a:pPr algn="just"/>
            <a:endParaRPr lang="ru-RU" sz="3600" b="1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just"/>
            <a:r>
              <a:rPr lang="ru-RU" sz="36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Цель </a:t>
            </a:r>
            <a:r>
              <a:rPr lang="ru-RU" sz="3600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диагностики: </a:t>
            </a:r>
          </a:p>
          <a:p>
            <a:pPr algn="just"/>
            <a:endParaRPr lang="ru-RU" sz="32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just"/>
            <a:r>
              <a:rPr lang="ru-RU" sz="3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Помочь </a:t>
            </a:r>
            <a:r>
              <a:rPr lang="ru-RU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обучающимся в определении направленности  профессиональной деятельности</a:t>
            </a:r>
            <a:endParaRPr lang="en-US" sz="3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just"/>
            <a:endParaRPr lang="en-US" b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just"/>
            <a:endParaRPr lang="ru-RU" sz="3800" dirty="0" smtClean="0"/>
          </a:p>
          <a:p>
            <a:pPr algn="just"/>
            <a:endParaRPr lang="ru-RU" sz="3800" dirty="0" smtClean="0"/>
          </a:p>
          <a:p>
            <a:pPr algn="just"/>
            <a:endParaRPr lang="ru-RU" sz="3800" dirty="0"/>
          </a:p>
          <a:p>
            <a:pPr algn="ctr"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55576" y="404664"/>
            <a:ext cx="7632848" cy="5665832"/>
          </a:xfrm>
        </p:spPr>
        <p:txBody>
          <a:bodyPr>
            <a:normAutofit fontScale="77500" lnSpcReduction="20000"/>
          </a:bodyPr>
          <a:lstStyle/>
          <a:p>
            <a:r>
              <a:rPr lang="ru-RU" sz="4000" b="1" dirty="0" smtClean="0"/>
              <a:t> </a:t>
            </a:r>
          </a:p>
          <a:p>
            <a:pPr algn="l"/>
            <a:r>
              <a:rPr lang="ru-RU" sz="4000" b="1" dirty="0">
                <a:solidFill>
                  <a:schemeClr val="tx1"/>
                </a:solidFill>
              </a:rPr>
              <a:t>Задачи </a:t>
            </a:r>
            <a:r>
              <a:rPr lang="ru-RU" sz="4000" b="1" dirty="0" smtClean="0">
                <a:solidFill>
                  <a:schemeClr val="tx1"/>
                </a:solidFill>
              </a:rPr>
              <a:t>диагностики:</a:t>
            </a:r>
            <a:endParaRPr lang="en-US" sz="4000" b="1" dirty="0" smtClean="0">
              <a:solidFill>
                <a:schemeClr val="tx1"/>
              </a:solidFill>
            </a:endParaRPr>
          </a:p>
          <a:p>
            <a:pPr algn="l"/>
            <a:endParaRPr lang="ru-RU" sz="4000" b="1" dirty="0" smtClean="0">
              <a:solidFill>
                <a:schemeClr val="tx1"/>
              </a:solidFill>
            </a:endParaRPr>
          </a:p>
          <a:p>
            <a:pPr algn="l"/>
            <a:r>
              <a:rPr lang="ru-RU" sz="3200" dirty="0" smtClean="0">
                <a:solidFill>
                  <a:schemeClr val="tx1"/>
                </a:solidFill>
              </a:rPr>
              <a:t>1</a:t>
            </a:r>
            <a:r>
              <a:rPr lang="ru-RU" sz="39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 Исследовать способности, склонности и интересы обучающихся</a:t>
            </a:r>
          </a:p>
          <a:p>
            <a:pPr algn="l"/>
            <a:r>
              <a:rPr lang="ru-RU" sz="39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2. Построить индивидуальный профессиональный профиль каждого обучающегося</a:t>
            </a:r>
          </a:p>
          <a:p>
            <a:pPr algn="l"/>
            <a:r>
              <a:rPr lang="ru-RU" sz="39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3. Провести консультации с обучающимся, родителям и педагогами на основании результатов диагностики</a:t>
            </a:r>
          </a:p>
          <a:p>
            <a:r>
              <a:rPr lang="ru-RU" sz="39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2" name="Левая фигурная скобка 1"/>
          <p:cNvSpPr/>
          <p:nvPr/>
        </p:nvSpPr>
        <p:spPr>
          <a:xfrm>
            <a:off x="2771800" y="548680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17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Rectangle 5"/>
          <p:cNvSpPr>
            <a:spLocks noGrp="1" noChangeArrowheads="1"/>
          </p:cNvSpPr>
          <p:nvPr>
            <p:ph type="ctrTitle" idx="4294967295"/>
          </p:nvPr>
        </p:nvSpPr>
        <p:spPr>
          <a:xfrm>
            <a:off x="971600" y="836712"/>
            <a:ext cx="7237363" cy="5472608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Портфель методик: </a:t>
            </a:r>
            <a:br>
              <a:rPr lang="ru-RU" b="1" dirty="0" smtClean="0"/>
            </a:br>
            <a:r>
              <a:rPr lang="ru-RU" sz="2200" dirty="0" smtClean="0"/>
              <a:t>1. «Дифференциально-диагностический опросник»  ДДО (Климов А.Е.)</a:t>
            </a:r>
            <a:br>
              <a:rPr lang="ru-RU" sz="2200" dirty="0" smtClean="0"/>
            </a:br>
            <a:r>
              <a:rPr lang="ru-RU" sz="2200" dirty="0" smtClean="0"/>
              <a:t>2. «Опросник профессиональной готовности» ОПГ (Климов А.Е.)</a:t>
            </a:r>
            <a:br>
              <a:rPr lang="ru-RU" sz="2200" dirty="0" smtClean="0"/>
            </a:br>
            <a:r>
              <a:rPr lang="ru-RU" sz="2200" dirty="0" smtClean="0"/>
              <a:t>3. Тест Д. </a:t>
            </a:r>
            <a:r>
              <a:rPr lang="ru-RU" sz="2200" dirty="0" err="1" smtClean="0"/>
              <a:t>Голланда</a:t>
            </a:r>
            <a:r>
              <a:rPr lang="ru-RU" sz="2200" dirty="0" smtClean="0"/>
              <a:t> «Определение профессионального типа личности»</a:t>
            </a:r>
            <a:br>
              <a:rPr lang="ru-RU" sz="2200" dirty="0" smtClean="0"/>
            </a:br>
            <a:r>
              <a:rPr lang="ru-RU" sz="2200" dirty="0" smtClean="0"/>
              <a:t>4. «Сфера профессиональных предпочтений учащихся» (авт. </a:t>
            </a:r>
            <a:r>
              <a:rPr lang="ru-RU" sz="2200" dirty="0" err="1" smtClean="0"/>
              <a:t>Йовайши</a:t>
            </a:r>
            <a:r>
              <a:rPr lang="ru-RU" sz="2200" dirty="0" smtClean="0"/>
              <a:t> в модификации Г. </a:t>
            </a:r>
            <a:r>
              <a:rPr lang="ru-RU" sz="2200" dirty="0" err="1" smtClean="0"/>
              <a:t>Резапкиной</a:t>
            </a:r>
            <a:r>
              <a:rPr lang="ru-RU" sz="2200" dirty="0" smtClean="0"/>
              <a:t>)</a:t>
            </a:r>
            <a:br>
              <a:rPr lang="ru-RU" sz="2200" dirty="0" smtClean="0"/>
            </a:br>
            <a:r>
              <a:rPr lang="ru-RU" sz="2200" dirty="0" smtClean="0"/>
              <a:t>5. Методика «Карта интересов» А. </a:t>
            </a:r>
            <a:r>
              <a:rPr lang="ru-RU" sz="2200" dirty="0" err="1" smtClean="0"/>
              <a:t>Голомштока</a:t>
            </a:r>
            <a:r>
              <a:rPr lang="ru-RU" sz="2200" dirty="0" smtClean="0"/>
              <a:t> (в модификации Г. </a:t>
            </a:r>
            <a:r>
              <a:rPr lang="ru-RU" sz="2200" dirty="0" err="1" smtClean="0"/>
              <a:t>Резапкиной</a:t>
            </a:r>
            <a:r>
              <a:rPr lang="ru-RU" sz="2200" dirty="0" smtClean="0"/>
              <a:t>)</a:t>
            </a:r>
            <a:br>
              <a:rPr lang="ru-RU" sz="2200" dirty="0" smtClean="0"/>
            </a:br>
            <a:r>
              <a:rPr lang="ru-RU" sz="2200" dirty="0" smtClean="0"/>
              <a:t>6. Анкета мотивов выбора профессии (</a:t>
            </a:r>
            <a:r>
              <a:rPr lang="ru-RU" sz="2200" dirty="0" err="1" smtClean="0"/>
              <a:t>А.Климов</a:t>
            </a:r>
            <a:r>
              <a:rPr lang="ru-RU" sz="2200" dirty="0" smtClean="0"/>
              <a:t>)</a:t>
            </a:r>
            <a:br>
              <a:rPr lang="ru-RU" sz="2200" dirty="0" smtClean="0"/>
            </a:br>
            <a:r>
              <a:rPr lang="ru-RU" sz="2200" dirty="0" smtClean="0"/>
              <a:t>7. Методика «Тип мышления» (в модификации Г. </a:t>
            </a:r>
            <a:r>
              <a:rPr lang="ru-RU" sz="2200" dirty="0" err="1" smtClean="0"/>
              <a:t>Резапкиной</a:t>
            </a:r>
            <a:r>
              <a:rPr lang="ru-RU" sz="2200" dirty="0" smtClean="0"/>
              <a:t>)</a:t>
            </a:r>
            <a:br>
              <a:rPr lang="ru-RU" sz="2200" dirty="0" smtClean="0"/>
            </a:br>
            <a:r>
              <a:rPr lang="ru-RU" sz="2200" dirty="0" smtClean="0"/>
              <a:t>8. «Коммуникативный и организационные склонности» КОС (</a:t>
            </a:r>
            <a:r>
              <a:rPr lang="ru-RU" sz="2200" dirty="0" err="1" smtClean="0"/>
              <a:t>В.Синявский</a:t>
            </a:r>
            <a:r>
              <a:rPr lang="ru-RU" sz="2200" dirty="0" smtClean="0"/>
              <a:t>, В. </a:t>
            </a:r>
            <a:r>
              <a:rPr lang="ru-RU" sz="2200" dirty="0" err="1" smtClean="0"/>
              <a:t>Федорошин</a:t>
            </a:r>
            <a:r>
              <a:rPr lang="ru-RU" sz="2200" dirty="0" smtClean="0"/>
              <a:t>)</a:t>
            </a:r>
            <a:br>
              <a:rPr lang="ru-RU" sz="2200" dirty="0" smtClean="0"/>
            </a:br>
            <a:r>
              <a:rPr lang="ru-RU" sz="2200" dirty="0"/>
              <a:t/>
            </a:r>
            <a:br>
              <a:rPr lang="ru-RU" sz="2200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. 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Rectangle 5"/>
          <p:cNvSpPr>
            <a:spLocks noGrp="1" noChangeArrowheads="1"/>
          </p:cNvSpPr>
          <p:nvPr>
            <p:ph type="ctrTitle" idx="4294967295"/>
          </p:nvPr>
        </p:nvSpPr>
        <p:spPr>
          <a:xfrm>
            <a:off x="683568" y="548680"/>
            <a:ext cx="7525395" cy="5688632"/>
          </a:xfrm>
        </p:spPr>
        <p:txBody>
          <a:bodyPr/>
          <a:lstStyle/>
          <a:p>
            <a:pPr algn="l"/>
            <a:r>
              <a:rPr lang="ru-RU" sz="4000" b="1" dirty="0" err="1" smtClean="0"/>
              <a:t>Профессиограмма</a:t>
            </a:r>
            <a:r>
              <a:rPr lang="ru-RU" sz="4000" b="1" dirty="0" smtClean="0"/>
              <a:t> обучающегося:</a:t>
            </a:r>
            <a:br>
              <a:rPr lang="ru-RU" sz="4000" b="1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1. </a:t>
            </a:r>
            <a:r>
              <a:rPr lang="ru-RU" sz="3200" dirty="0" smtClean="0"/>
              <a:t>Здоровье</a:t>
            </a:r>
            <a:br>
              <a:rPr lang="ru-RU" sz="3200" dirty="0" smtClean="0"/>
            </a:br>
            <a:r>
              <a:rPr lang="ru-RU" sz="3200" dirty="0" smtClean="0"/>
              <a:t>2. Способности, склонности, интересы</a:t>
            </a:r>
            <a:br>
              <a:rPr lang="ru-RU" sz="3200" dirty="0" smtClean="0"/>
            </a:br>
            <a:r>
              <a:rPr lang="ru-RU" sz="3200" dirty="0" smtClean="0"/>
              <a:t>3. Личностные особенности</a:t>
            </a:r>
            <a:br>
              <a:rPr lang="ru-RU" sz="3200" dirty="0" smtClean="0"/>
            </a:br>
            <a:r>
              <a:rPr lang="ru-RU" sz="3200" dirty="0" smtClean="0"/>
              <a:t>4. Особенности познавательной сферы (интеллект)</a:t>
            </a:r>
            <a:br>
              <a:rPr lang="ru-RU" sz="3200" dirty="0" smtClean="0"/>
            </a:br>
            <a:r>
              <a:rPr lang="ru-RU" sz="3200" dirty="0" smtClean="0"/>
              <a:t>5. Мотивация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475841207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Rectangle 5"/>
          <p:cNvSpPr>
            <a:spLocks noGrp="1" noChangeArrowheads="1"/>
          </p:cNvSpPr>
          <p:nvPr>
            <p:ph type="ctrTitle" idx="4294967295"/>
          </p:nvPr>
        </p:nvSpPr>
        <p:spPr>
          <a:xfrm>
            <a:off x="683568" y="692696"/>
            <a:ext cx="7525395" cy="5400600"/>
          </a:xfrm>
        </p:spPr>
        <p:txBody>
          <a:bodyPr>
            <a:normAutofit fontScale="90000"/>
          </a:bodyPr>
          <a:lstStyle/>
          <a:p>
            <a:pPr algn="l"/>
            <a:r>
              <a:rPr lang="ru-RU" sz="4000" b="1" dirty="0" smtClean="0"/>
              <a:t>Помощь в профессиональном самоопределении школьнику:</a:t>
            </a:r>
            <a:br>
              <a:rPr lang="ru-RU" sz="4000" b="1" dirty="0" smtClean="0"/>
            </a:br>
            <a:r>
              <a:rPr lang="ru-RU" sz="4000" dirty="0" smtClean="0"/>
              <a:t>1</a:t>
            </a:r>
            <a:r>
              <a:rPr lang="ru-RU" sz="3600" dirty="0" smtClean="0"/>
              <a:t>. </a:t>
            </a:r>
            <a:r>
              <a:rPr lang="ru-RU" sz="3600" dirty="0"/>
              <a:t>Педагог-психолог: диагностика профессиональных способностей, склонностей, интересов </a:t>
            </a:r>
            <a:br>
              <a:rPr lang="ru-RU" sz="3600" dirty="0"/>
            </a:br>
            <a:r>
              <a:rPr lang="ru-RU" sz="3600" dirty="0" smtClean="0"/>
              <a:t>2. Учитель: информация об успешности обучающегося на своем предмете</a:t>
            </a:r>
            <a:br>
              <a:rPr lang="ru-RU" sz="3600" dirty="0" smtClean="0"/>
            </a:br>
            <a:r>
              <a:rPr lang="ru-RU" sz="3600" dirty="0" smtClean="0"/>
              <a:t>3. Обучающийся: положительное эмоциональное отношение к предмету (предметам)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227186479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Rectangle 5"/>
          <p:cNvSpPr>
            <a:spLocks noGrp="1" noChangeArrowheads="1"/>
          </p:cNvSpPr>
          <p:nvPr>
            <p:ph type="ctrTitle" idx="4294967295"/>
          </p:nvPr>
        </p:nvSpPr>
        <p:spPr>
          <a:xfrm>
            <a:off x="683568" y="692696"/>
            <a:ext cx="7525395" cy="5400600"/>
          </a:xfrm>
        </p:spPr>
        <p:txBody>
          <a:bodyPr>
            <a:normAutofit fontScale="90000"/>
          </a:bodyPr>
          <a:lstStyle/>
          <a:p>
            <a:pPr algn="l"/>
            <a:r>
              <a:rPr lang="ru-RU" sz="4000" b="1" dirty="0" smtClean="0"/>
              <a:t>Помощь в профессиональном самоопределении школьнику педагога психолога: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1</a:t>
            </a:r>
            <a:r>
              <a:rPr lang="ru-RU" sz="3600" dirty="0" smtClean="0"/>
              <a:t>. Пропедевтический курс для учащихся 8 классов «Профессия и здоровье»</a:t>
            </a:r>
            <a:r>
              <a:rPr lang="ru-RU" sz="3600" smtClean="0"/>
              <a:t/>
            </a:r>
            <a:br>
              <a:rPr lang="ru-RU" sz="3600" smtClean="0"/>
            </a:br>
            <a:r>
              <a:rPr lang="ru-RU" sz="3600" smtClean="0"/>
              <a:t>2. </a:t>
            </a:r>
            <a:r>
              <a:rPr lang="ru-RU" sz="3600" dirty="0" smtClean="0"/>
              <a:t>Психологический тренинг для учащихся 10-12 классов «Мир профессий»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582980720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Rectangle 5"/>
          <p:cNvSpPr>
            <a:spLocks noGrp="1" noChangeArrowheads="1"/>
          </p:cNvSpPr>
          <p:nvPr>
            <p:ph type="ctrTitle" idx="4294967295"/>
          </p:nvPr>
        </p:nvSpPr>
        <p:spPr>
          <a:xfrm>
            <a:off x="827584" y="692696"/>
            <a:ext cx="7381379" cy="5400600"/>
          </a:xfrm>
        </p:spPr>
        <p:txBody>
          <a:bodyPr>
            <a:normAutofit fontScale="90000"/>
          </a:bodyPr>
          <a:lstStyle/>
          <a:p>
            <a:pPr algn="l"/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Формы представления информации обучающимся:</a:t>
            </a:r>
            <a:br>
              <a:rPr lang="ru-RU" sz="4000" b="1" dirty="0" smtClean="0"/>
            </a:br>
            <a:r>
              <a:rPr lang="ru-RU" sz="3100" dirty="0" smtClean="0"/>
              <a:t>1. Консультация о результатах диагностики профессиональной направленности </a:t>
            </a:r>
            <a:br>
              <a:rPr lang="ru-RU" sz="3100" dirty="0" smtClean="0"/>
            </a:br>
            <a:r>
              <a:rPr lang="ru-RU" sz="3100" dirty="0" smtClean="0"/>
              <a:t>2. Подбор профессий, входящих в данное профессиональное направление для каждого школьника</a:t>
            </a:r>
            <a:br>
              <a:rPr lang="ru-RU" sz="3100" dirty="0" smtClean="0"/>
            </a:br>
            <a:r>
              <a:rPr lang="ru-RU" sz="3100" dirty="0" smtClean="0"/>
              <a:t>3. Информация об учебных учреждениях, в которых обучающийся может получить желаемую профессию, исходя из его </a:t>
            </a:r>
            <a:r>
              <a:rPr lang="ru-RU" sz="3100" dirty="0" err="1" smtClean="0"/>
              <a:t>профессиограммы</a:t>
            </a:r>
            <a:r>
              <a:rPr lang="ru-RU" sz="3100" dirty="0" smtClean="0"/>
              <a:t>   </a:t>
            </a:r>
            <a:br>
              <a:rPr lang="ru-RU" sz="3100" dirty="0" smtClean="0"/>
            </a:br>
            <a:endParaRPr lang="ru-RU" sz="3100" dirty="0"/>
          </a:p>
        </p:txBody>
      </p:sp>
    </p:spTree>
    <p:extLst>
      <p:ext uri="{BB962C8B-B14F-4D97-AF65-F5344CB8AC3E}">
        <p14:creationId xmlns:p14="http://schemas.microsoft.com/office/powerpoint/2010/main" val="1267012452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Rectangle 5"/>
          <p:cNvSpPr>
            <a:spLocks noGrp="1" noChangeArrowheads="1"/>
          </p:cNvSpPr>
          <p:nvPr>
            <p:ph type="ctrTitle" idx="4294967295"/>
          </p:nvPr>
        </p:nvSpPr>
        <p:spPr>
          <a:xfrm>
            <a:off x="827584" y="692696"/>
            <a:ext cx="7381379" cy="5400600"/>
          </a:xfrm>
        </p:spPr>
        <p:txBody>
          <a:bodyPr>
            <a:normAutofit fontScale="90000"/>
          </a:bodyPr>
          <a:lstStyle/>
          <a:p>
            <a:pPr algn="l"/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Формы представления информации обучающимся:</a:t>
            </a:r>
            <a:br>
              <a:rPr lang="ru-RU" sz="4000" b="1" dirty="0" smtClean="0"/>
            </a:br>
            <a:r>
              <a:rPr lang="ru-RU" sz="3100" dirty="0" smtClean="0"/>
              <a:t>1. Консультация о результатах диагностики профессиональной направленности </a:t>
            </a:r>
            <a:br>
              <a:rPr lang="ru-RU" sz="3100" dirty="0" smtClean="0"/>
            </a:br>
            <a:r>
              <a:rPr lang="ru-RU" sz="3100" dirty="0" smtClean="0"/>
              <a:t>2. Подбор профессий, входящих в данное профессиональное направление для каждого школьника</a:t>
            </a:r>
            <a:br>
              <a:rPr lang="ru-RU" sz="3100" dirty="0" smtClean="0"/>
            </a:br>
            <a:r>
              <a:rPr lang="ru-RU" sz="3100" dirty="0" smtClean="0"/>
              <a:t>3. Информация об учебных учреждениях, в которых обучающийся может получить желаемую профессию, исходя из его </a:t>
            </a:r>
            <a:r>
              <a:rPr lang="ru-RU" sz="3100" dirty="0" err="1" smtClean="0"/>
              <a:t>профессиограммы</a:t>
            </a:r>
            <a:r>
              <a:rPr lang="ru-RU" sz="3100" dirty="0" smtClean="0"/>
              <a:t>   </a:t>
            </a:r>
            <a:br>
              <a:rPr lang="ru-RU" sz="3100" dirty="0" smtClean="0"/>
            </a:br>
            <a:endParaRPr lang="ru-RU" sz="3100" dirty="0"/>
          </a:p>
        </p:txBody>
      </p:sp>
    </p:spTree>
    <p:extLst>
      <p:ext uri="{BB962C8B-B14F-4D97-AF65-F5344CB8AC3E}">
        <p14:creationId xmlns:p14="http://schemas.microsoft.com/office/powerpoint/2010/main" val="3298368588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799</TotalTime>
  <Words>67</Words>
  <Application>Microsoft Office PowerPoint</Application>
  <PresentationFormat>Экран (4:3)</PresentationFormat>
  <Paragraphs>24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Кнопка</vt:lpstr>
      <vt:lpstr> Диагностика профессиональной направленности обучающихся с ОВЗ    Костюченкова  Ольга Евгеньевна,    педагог-психолог  «МБОУ С(К)ОШ № 127  г. Челябинска» </vt:lpstr>
      <vt:lpstr>Презентация PowerPoint</vt:lpstr>
      <vt:lpstr>Презентация PowerPoint</vt:lpstr>
      <vt:lpstr>      Портфель методик:  1. «Дифференциально-диагностический опросник»  ДДО (Климов А.Е.) 2. «Опросник профессиональной готовности» ОПГ (Климов А.Е.) 3. Тест Д. Голланда «Определение профессионального типа личности» 4. «Сфера профессиональных предпочтений учащихся» (авт. Йовайши в модификации Г. Резапкиной) 5. Методика «Карта интересов» А. Голомштока (в модификации Г. Резапкиной) 6. Анкета мотивов выбора профессии (А.Климов) 7. Методика «Тип мышления» (в модификации Г. Резапкиной) 8. «Коммуникативный и организационные склонности» КОС (В.Синявский, В. Федорошин)     .   </vt:lpstr>
      <vt:lpstr>Профессиограмма обучающегося:  1. Здоровье 2. Способности, склонности, интересы 3. Личностные особенности 4. Особенности познавательной сферы (интеллект) 5. Мотивация</vt:lpstr>
      <vt:lpstr>Помощь в профессиональном самоопределении школьнику: 1. Педагог-психолог: диагностика профессиональных способностей, склонностей, интересов  2. Учитель: информация об успешности обучающегося на своем предмете 3. Обучающийся: положительное эмоциональное отношение к предмету (предметам) </vt:lpstr>
      <vt:lpstr>Помощь в профессиональном самоопределении школьнику педагога психолога: 1. Пропедевтический курс для учащихся 8 классов «Профессия и здоровье» 2. Психологический тренинг для учащихся 10-12 классов «Мир профессий»</vt:lpstr>
      <vt:lpstr> Формы представления информации обучающимся: 1. Консультация о результатах диагностики профессиональной направленности  2. Подбор профессий, входящих в данное профессиональное направление для каждого школьника 3. Информация об учебных учреждениях, в которых обучающийся может получить желаемую профессию, исходя из его профессиограммы    </vt:lpstr>
      <vt:lpstr> Формы представления информации обучающимся: 1. Консультация о результатах диагностики профессиональной направленности  2. Подбор профессий, входящих в данное профессиональное направление для каждого школьника 3. Информация об учебных учреждениях, в которых обучающийся может получить желаемую профессию, исходя из его профессиограммы    </vt:lpstr>
      <vt:lpstr> Формы представления информации педагогам и администрации:  1. Консультация о результатах диагностики профессиональной направленности  2. Выступление с данной информацией на педагогическом консилиуме, посвященной данной теме 3. Аналитическая справка по результатам диагностики (администрация)  </vt:lpstr>
      <vt:lpstr>СПАСИБО ЗА ВНИМАНИЕ!</vt:lpstr>
    </vt:vector>
  </TitlesOfParts>
  <Company>School21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Теоретические аспекты аддиктивного поведения подростков.</dc:title>
  <dc:creator>User</dc:creator>
  <cp:lastModifiedBy>PL</cp:lastModifiedBy>
  <cp:revision>125</cp:revision>
  <dcterms:created xsi:type="dcterms:W3CDTF">2009-01-23T11:34:23Z</dcterms:created>
  <dcterms:modified xsi:type="dcterms:W3CDTF">2022-01-25T13:43:35Z</dcterms:modified>
</cp:coreProperties>
</file>