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70" r:id="rId2"/>
    <p:sldId id="271" r:id="rId3"/>
    <p:sldId id="272" r:id="rId4"/>
    <p:sldId id="273" r:id="rId5"/>
    <p:sldId id="274" r:id="rId6"/>
    <p:sldId id="276" r:id="rId7"/>
    <p:sldId id="275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384B6AAB-7BB4-4723-B136-9FB5EFF76234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04599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E06BC2F-2D1D-46BF-8476-FEF01BEBC7C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45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E06BC2F-2D1D-46BF-8476-FEF01BEBC7C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90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E06BC2F-2D1D-46BF-8476-FEF01BEBC7C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20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7455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9058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21550" y="282575"/>
            <a:ext cx="2192338" cy="66182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7787" cy="66182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5597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7819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556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10062" cy="4937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3825" y="1963738"/>
            <a:ext cx="4310063" cy="4937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7232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128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055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03534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4664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633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40879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40879" y="1963080"/>
            <a:ext cx="8772840" cy="4937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5039" y="7076880"/>
            <a:ext cx="935532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7919" y="7289279"/>
            <a:ext cx="809244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hangingPunct="0">
        <a:tabLst/>
        <a:defRPr lang="ru-RU" sz="2400" b="1" i="1" u="none" strike="noStrike">
          <a:ln>
            <a:noFill/>
          </a:ln>
          <a:solidFill>
            <a:srgbClr val="FF9966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ru-RU" sz="2400" b="0" i="0" u="none" strike="noStrike">
          <a:ln>
            <a:noFill/>
          </a:ln>
          <a:solidFill>
            <a:srgbClr val="E6E6E6"/>
          </a:solidFill>
          <a:latin typeface="Thorndale" pitchFamily="18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769" y="1236663"/>
            <a:ext cx="9190893" cy="2632075"/>
          </a:xfrm>
        </p:spPr>
        <p:txBody>
          <a:bodyPr/>
          <a:lstStyle/>
          <a:p>
            <a:r>
              <a:rPr lang="ru-RU" sz="3600" dirty="0"/>
              <a:t>Применение игровых приемов </a:t>
            </a:r>
            <a:br>
              <a:rPr lang="ru-RU" sz="3600" dirty="0"/>
            </a:br>
            <a:r>
              <a:rPr lang="ru-RU" sz="3600" dirty="0"/>
              <a:t>при проведении артикуляционной и пальчиковой гимнастики у обучающихся младшего школьного возраста с ТНР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8270387" cy="1825625"/>
          </a:xfrm>
        </p:spPr>
        <p:txBody>
          <a:bodyPr/>
          <a:lstStyle/>
          <a:p>
            <a:pPr algn="r">
              <a:buClr>
                <a:srgbClr val="E6E6E6"/>
              </a:buClr>
              <a:buSzPct val="45000"/>
            </a:pPr>
            <a:r>
              <a:rPr lang="ru-RU" dirty="0" err="1"/>
              <a:t>Багрецова</a:t>
            </a:r>
            <a:r>
              <a:rPr lang="ru-RU" dirty="0"/>
              <a:t> А.В.</a:t>
            </a:r>
          </a:p>
          <a:p>
            <a:pPr lvl="0" algn="r">
              <a:buClr>
                <a:srgbClr val="E6E6E6"/>
              </a:buClr>
              <a:buSzPct val="45000"/>
            </a:pPr>
            <a:r>
              <a:rPr lang="ru-RU" dirty="0"/>
              <a:t>Учитель –логопед МБОУ </a:t>
            </a:r>
          </a:p>
          <a:p>
            <a:pPr lvl="0" algn="r">
              <a:buClr>
                <a:srgbClr val="E6E6E6"/>
              </a:buClr>
              <a:buSzPct val="45000"/>
            </a:pPr>
            <a:r>
              <a:rPr lang="ru-RU" dirty="0"/>
              <a:t>«СОШ №39 г. Челябинска»  </a:t>
            </a:r>
          </a:p>
          <a:p>
            <a:pPr lvl="0" algn="r">
              <a:buClr>
                <a:srgbClr val="E6E6E6"/>
              </a:buClr>
              <a:buSzPct val="45000"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>
            <a:extLst/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60315" y="4228915"/>
            <a:ext cx="3893039" cy="2602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2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Упражнения с ложкой</a:t>
            </a:r>
          </a:p>
        </p:txBody>
      </p:sp>
      <p:pic>
        <p:nvPicPr>
          <p:cNvPr id="5" name="Массаж ложко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363" y="1965325"/>
            <a:ext cx="8772525" cy="4933950"/>
          </a:xfrm>
        </p:spPr>
      </p:pic>
    </p:spTree>
    <p:extLst>
      <p:ext uri="{BB962C8B-B14F-4D97-AF65-F5344CB8AC3E}">
        <p14:creationId xmlns:p14="http://schemas.microsoft.com/office/powerpoint/2010/main" val="130688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Развитие мелкой моторики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879" y="1405890"/>
            <a:ext cx="8772840" cy="5494590"/>
          </a:xfrm>
        </p:spPr>
        <p:txBody>
          <a:bodyPr/>
          <a:lstStyle/>
          <a:p>
            <a:r>
              <a:rPr lang="ru-RU" dirty="0"/>
              <a:t>Совершенствование ручной моторики способствует активизации моторных речевых зон головного мозга и, вследствие этого – развитию моторной функции речи.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Помимо специальных упражнений это могут быть настольные игры “Мозаика”, “Конструктор”, выполнение аппликаций, различные игры с пальчиками. В период обучения грамоте включаются различные виды упражнений на развитие ловкости, точности, координации, синхронности движений пальцев рук, а так же различные виды массажа. 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549" y="2372010"/>
            <a:ext cx="24098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Массаж пальцев карандашом</a:t>
            </a:r>
          </a:p>
        </p:txBody>
      </p:sp>
      <p:pic>
        <p:nvPicPr>
          <p:cNvPr id="4" name="Карандаш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63" y="1965325"/>
            <a:ext cx="8772525" cy="4933950"/>
          </a:xfrm>
        </p:spPr>
      </p:pic>
    </p:spTree>
    <p:extLst>
      <p:ext uri="{BB962C8B-B14F-4D97-AF65-F5344CB8AC3E}">
        <p14:creationId xmlns:p14="http://schemas.microsoft.com/office/powerpoint/2010/main" val="18078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err="1"/>
              <a:t>Кинезиологические</a:t>
            </a:r>
            <a:r>
              <a:rPr lang="ru-RU" sz="3600" dirty="0"/>
              <a:t> упражнения </a:t>
            </a:r>
          </a:p>
        </p:txBody>
      </p:sp>
      <p:pic>
        <p:nvPicPr>
          <p:cNvPr id="4" name="Ладонь-кула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63" y="1965325"/>
            <a:ext cx="8772525" cy="4933950"/>
          </a:xfrm>
        </p:spPr>
      </p:pic>
    </p:spTree>
    <p:extLst>
      <p:ext uri="{BB962C8B-B14F-4D97-AF65-F5344CB8AC3E}">
        <p14:creationId xmlns:p14="http://schemas.microsoft.com/office/powerpoint/2010/main" val="30279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Применение игровых приемов при проведении артикуляционной и пальчиковой гимнастики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/>
              <a:t>способствуют повышению мотивации, работоспособности и интереса обучающихся;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/>
              <a:t>делают занятия интересными, увлекательными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/>
              <a:t>стимулируют положительную динамику в развитии артикуляционной моторики, что позволяет добиться успехов в работе по подготовке органов речи к постановке звуков.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251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8029" y="2956860"/>
            <a:ext cx="8608320" cy="1262520"/>
          </a:xfrm>
        </p:spPr>
        <p:txBody>
          <a:bodyPr/>
          <a:lstStyle/>
          <a:p>
            <a:pPr algn="ctr"/>
            <a:r>
              <a:rPr lang="ru-RU" sz="48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21225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Ребёнок перед поступлением в школу </a:t>
            </a:r>
            <a:br>
              <a:rPr lang="ru-RU" sz="3200" dirty="0"/>
            </a:br>
            <a:r>
              <a:rPr lang="ru-RU" sz="3200" dirty="0"/>
              <a:t>должен: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уметь правильно произносить звуки,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иметь развитые фонематические процессы,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владеть простыми формами языкового анализа и синтеза,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иметь развитый словарный запас.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pic>
        <p:nvPicPr>
          <p:cNvPr id="4" name="Рисунок 3">
            <a:extLst/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41384" y="4732707"/>
            <a:ext cx="3731635" cy="2031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210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Нарушения звукопроизношения - наиболее типичный речевой недостаток у большинства будущих первоклассников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Этапы</a:t>
            </a:r>
            <a:r>
              <a:rPr lang="ru-RU" dirty="0"/>
              <a:t> обучения </a:t>
            </a:r>
            <a:r>
              <a:rPr lang="ru-RU" b="1" dirty="0"/>
              <a:t>правильному звукопроизношению</a:t>
            </a:r>
            <a:endParaRPr lang="ru-RU" dirty="0"/>
          </a:p>
          <a:p>
            <a:pPr marL="269875" indent="-269875"/>
            <a:r>
              <a:rPr lang="ru-RU" dirty="0"/>
              <a:t>I </a:t>
            </a:r>
            <a:r>
              <a:rPr lang="ru-RU" b="1" dirty="0"/>
              <a:t>этап</a:t>
            </a:r>
            <a:r>
              <a:rPr lang="ru-RU" dirty="0"/>
              <a:t> – подготовительный (формирование артикуляторных умений и навыков)</a:t>
            </a:r>
          </a:p>
          <a:p>
            <a:pPr marL="269875" indent="-269875"/>
            <a:r>
              <a:rPr lang="ru-RU" dirty="0"/>
              <a:t>II </a:t>
            </a:r>
            <a:r>
              <a:rPr lang="ru-RU" b="1" dirty="0"/>
              <a:t>этап</a:t>
            </a:r>
            <a:r>
              <a:rPr lang="ru-RU" dirty="0"/>
              <a:t> – становление звуков речи или постановка звука</a:t>
            </a:r>
          </a:p>
          <a:p>
            <a:pPr marL="269875" indent="-269875"/>
            <a:r>
              <a:rPr lang="ru-RU" dirty="0"/>
              <a:t>III </a:t>
            </a:r>
            <a:r>
              <a:rPr lang="ru-RU" b="1" dirty="0"/>
              <a:t>этап</a:t>
            </a:r>
            <a:r>
              <a:rPr lang="ru-RU" dirty="0"/>
              <a:t> – закрепление и автоматизация звуков</a:t>
            </a:r>
          </a:p>
          <a:p>
            <a:pPr marL="269875" indent="-269875"/>
            <a:r>
              <a:rPr lang="ru-RU" dirty="0"/>
              <a:t>IV </a:t>
            </a:r>
            <a:r>
              <a:rPr lang="ru-RU" b="1" dirty="0"/>
              <a:t>этап</a:t>
            </a:r>
            <a:r>
              <a:rPr lang="ru-RU" dirty="0"/>
              <a:t> – </a:t>
            </a:r>
            <a:r>
              <a:rPr lang="ru-RU" b="1" dirty="0"/>
              <a:t>этап</a:t>
            </a:r>
            <a:r>
              <a:rPr lang="ru-RU" dirty="0"/>
              <a:t> дифференциации смешиваемых звуков</a:t>
            </a:r>
          </a:p>
          <a:p>
            <a:pPr marL="269875" indent="-269875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445" y="4513891"/>
            <a:ext cx="3121158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7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79" y="282239"/>
            <a:ext cx="8608320" cy="1792745"/>
          </a:xfrm>
        </p:spPr>
        <p:txBody>
          <a:bodyPr/>
          <a:lstStyle/>
          <a:p>
            <a:r>
              <a:rPr lang="ru-RU" sz="3600" dirty="0"/>
              <a:t>Рекомендации по формированию </a:t>
            </a:r>
            <a:r>
              <a:rPr lang="ru-RU" sz="3600" dirty="0" err="1"/>
              <a:t>речедвигательных</a:t>
            </a:r>
            <a:r>
              <a:rPr lang="ru-RU" sz="3600" dirty="0"/>
              <a:t> навыков: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ежедневное выполнение артикуляционных упражнений,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создание положительного эмоционального настроя на занятиях,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организации динамичной, эмоционально приятной, и разнообразной деятельности.</a:t>
            </a:r>
          </a:p>
          <a:p>
            <a:endParaRPr lang="ru-RU" sz="3200" dirty="0"/>
          </a:p>
        </p:txBody>
      </p:sp>
      <p:pic>
        <p:nvPicPr>
          <p:cNvPr id="4" name="Рисунок 3">
            <a:extLst/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316985" y="4994917"/>
            <a:ext cx="3377999" cy="202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29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79" y="399471"/>
            <a:ext cx="8608320" cy="697809"/>
          </a:xfrm>
        </p:spPr>
        <p:txBody>
          <a:bodyPr/>
          <a:lstStyle/>
          <a:p>
            <a:r>
              <a:rPr lang="ru-RU" sz="4000" dirty="0"/>
              <a:t>Игровые приемы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879" y="1097280"/>
            <a:ext cx="8772840" cy="5803200"/>
          </a:xfrm>
        </p:spPr>
        <p:txBody>
          <a:bodyPr/>
          <a:lstStyle/>
          <a:p>
            <a:r>
              <a:rPr lang="ru-RU" sz="2800" b="1" dirty="0"/>
              <a:t>Пассивная артикуляционная гимнастика: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собирание губ в «трубочку»;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растягивание губ в «улыбочку»;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поднимание верхней губы;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опускание нижней губы;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приподнимание кончика языка;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подтягивание языка вперёд. </a:t>
            </a:r>
          </a:p>
          <a:p>
            <a:r>
              <a:rPr lang="ru-RU" dirty="0"/>
              <a:t>Пассивные движения выполняются медленно, ритмично; каждое движение повторяется 3-4 раза.</a:t>
            </a:r>
          </a:p>
          <a:p>
            <a:pPr marL="3943350"/>
            <a:br>
              <a:rPr lang="ru-RU" dirty="0"/>
            </a:br>
            <a:r>
              <a:rPr lang="ru-RU" sz="2800" b="1" dirty="0"/>
              <a:t>Самомассаж мышц языка </a:t>
            </a:r>
          </a:p>
          <a:p>
            <a:pPr marL="4651375" indent="-342900">
              <a:buFontTx/>
              <a:buChar char="-"/>
            </a:pPr>
            <a:r>
              <a:rPr lang="ru-RU" dirty="0"/>
              <a:t>«</a:t>
            </a:r>
            <a:r>
              <a:rPr lang="ru-RU" dirty="0" err="1"/>
              <a:t>пошлёпывание</a:t>
            </a:r>
            <a:r>
              <a:rPr lang="ru-RU" dirty="0"/>
              <a:t>», </a:t>
            </a:r>
          </a:p>
          <a:p>
            <a:pPr marL="4651375" indent="-342900">
              <a:buFontTx/>
              <a:buChar char="-"/>
            </a:pPr>
            <a:r>
              <a:rPr lang="ru-RU" dirty="0"/>
              <a:t>«</a:t>
            </a:r>
            <a:r>
              <a:rPr lang="ru-RU" dirty="0" err="1"/>
              <a:t>покусывание</a:t>
            </a:r>
            <a:r>
              <a:rPr lang="ru-RU" dirty="0"/>
              <a:t>», </a:t>
            </a:r>
          </a:p>
          <a:p>
            <a:pPr marL="4651375" indent="-342900">
              <a:buFontTx/>
              <a:buChar char="-"/>
            </a:pPr>
            <a:r>
              <a:rPr lang="ru-RU" dirty="0"/>
              <a:t>«поглаживание языка губами»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15" y="1645920"/>
            <a:ext cx="1710818" cy="2033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09" y="4687569"/>
            <a:ext cx="1647825" cy="1019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534" y="5427312"/>
            <a:ext cx="1793876" cy="10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6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79" y="399471"/>
            <a:ext cx="8608320" cy="697809"/>
          </a:xfrm>
        </p:spPr>
        <p:txBody>
          <a:bodyPr/>
          <a:lstStyle/>
          <a:p>
            <a:r>
              <a:rPr lang="ru-RU" sz="4000" dirty="0"/>
              <a:t>Игровые приемы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879" y="1097280"/>
            <a:ext cx="8772840" cy="5803200"/>
          </a:xfrm>
        </p:spPr>
        <p:txBody>
          <a:bodyPr/>
          <a:lstStyle/>
          <a:p>
            <a:r>
              <a:rPr lang="ru-RU" sz="3200" b="1" dirty="0" err="1"/>
              <a:t>Биоэнергопластика</a:t>
            </a:r>
            <a:r>
              <a:rPr lang="ru-RU" dirty="0"/>
              <a:t> - это </a:t>
            </a:r>
            <a:r>
              <a:rPr lang="ru-RU" b="1" dirty="0"/>
              <a:t>соединение движений органов артикуляционного аппарата с движениями кисти руки</a:t>
            </a:r>
          </a:p>
          <a:p>
            <a:endParaRPr lang="ru-RU" dirty="0"/>
          </a:p>
          <a:p>
            <a:r>
              <a:rPr lang="ru-RU" dirty="0"/>
              <a:t>Руки «превращаются» в сказочных человечков, повторяющих движения друг за другом. При проведении артикуляционной гимнастики с </a:t>
            </a:r>
            <a:r>
              <a:rPr lang="ru-RU" dirty="0" err="1"/>
              <a:t>биоэнергопластикой</a:t>
            </a:r>
            <a:r>
              <a:rPr lang="ru-RU" dirty="0"/>
              <a:t> рука ребёнка подключается только при полном освоении артикуляционного упражнения и выполнении его без ошибок.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35" y="4516600"/>
            <a:ext cx="3594127" cy="206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9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Ничто так не утомляет ребёнка </a:t>
            </a:r>
            <a:br>
              <a:rPr lang="ru-RU" sz="3200" dirty="0"/>
            </a:br>
            <a:r>
              <a:rPr lang="ru-RU" sz="3200" dirty="0"/>
              <a:t>как однообразие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43250"/>
            <a:r>
              <a:rPr lang="ru-RU" dirty="0"/>
              <a:t>«Иголочка» =</a:t>
            </a:r>
          </a:p>
          <a:p>
            <a:pPr marL="3486150" indent="-342900">
              <a:buFont typeface="Arial" panose="020B0604020202020204" pitchFamily="34" charset="0"/>
              <a:buChar char="•"/>
            </a:pPr>
            <a:r>
              <a:rPr lang="ru-RU" dirty="0"/>
              <a:t>жало, морковка, ножницы, ракета, </a:t>
            </a:r>
            <a:r>
              <a:rPr lang="ru-RU" dirty="0" err="1"/>
              <a:t>острыы</a:t>
            </a:r>
            <a:r>
              <a:rPr lang="ru-RU" dirty="0"/>
              <a:t> карандаш, клюв птицы, и </a:t>
            </a:r>
            <a:r>
              <a:rPr lang="ru-RU" dirty="0" err="1"/>
              <a:t>т.д</a:t>
            </a:r>
            <a:endParaRPr lang="ru-RU" dirty="0"/>
          </a:p>
          <a:p>
            <a:pPr marL="263525"/>
            <a:endParaRPr lang="ru-RU" dirty="0"/>
          </a:p>
          <a:p>
            <a:pPr marL="263525"/>
            <a:r>
              <a:rPr lang="ru-RU" dirty="0"/>
              <a:t>«Маятник» =</a:t>
            </a:r>
          </a:p>
          <a:p>
            <a:pPr marL="263525" indent="273050">
              <a:buFont typeface="Arial" panose="020B0604020202020204" pitchFamily="34" charset="0"/>
              <a:buChar char="•"/>
            </a:pPr>
            <a:r>
              <a:rPr lang="ru-RU" dirty="0"/>
              <a:t>«лиса заметает следы хвостом», </a:t>
            </a:r>
          </a:p>
          <a:p>
            <a:pPr marL="263525" indent="273050">
              <a:buFont typeface="Arial" panose="020B0604020202020204" pitchFamily="34" charset="0"/>
              <a:buChar char="•"/>
            </a:pPr>
            <a:r>
              <a:rPr lang="ru-RU" dirty="0"/>
              <a:t>«собака виляет хвостом», </a:t>
            </a:r>
          </a:p>
          <a:p>
            <a:pPr marL="263525" indent="273050">
              <a:buFont typeface="Arial" panose="020B0604020202020204" pitchFamily="34" charset="0"/>
              <a:buChar char="•"/>
            </a:pPr>
            <a:r>
              <a:rPr lang="ru-RU" dirty="0"/>
              <a:t>«рыбка шевелит хвостиком»,</a:t>
            </a:r>
          </a:p>
          <a:p>
            <a:pPr marL="263525" indent="273050">
              <a:buFont typeface="Arial" panose="020B0604020202020204" pitchFamily="34" charset="0"/>
              <a:buChar char="•"/>
            </a:pPr>
            <a:r>
              <a:rPr lang="ru-RU" dirty="0"/>
              <a:t> «качаются ветви деревьев». </a:t>
            </a:r>
          </a:p>
        </p:txBody>
      </p:sp>
      <p:pic>
        <p:nvPicPr>
          <p:cNvPr id="5" name="Рисунок 4">
            <a:extLst/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t="13909" b="8905"/>
          <a:stretch/>
        </p:blipFill>
        <p:spPr>
          <a:xfrm>
            <a:off x="832319" y="1711620"/>
            <a:ext cx="2783520" cy="161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20" y="3649345"/>
            <a:ext cx="24479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3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«Артикуляционные сказки» и </a:t>
            </a:r>
            <a:r>
              <a:rPr lang="ru-RU" sz="3200" dirty="0" err="1"/>
              <a:t>логотренинги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736">
            <a:off x="1059567" y="2821277"/>
            <a:ext cx="2482470" cy="34798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48" y="1786431"/>
            <a:ext cx="2562250" cy="3423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8003">
            <a:off x="6414817" y="2870311"/>
            <a:ext cx="2564809" cy="337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3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" y="2655887"/>
            <a:ext cx="2457450" cy="2238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57" y="2879724"/>
            <a:ext cx="2990850" cy="1790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27" y="1544760"/>
            <a:ext cx="2990850" cy="2162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09" y="4061722"/>
            <a:ext cx="1797721" cy="26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67380"/>
      </p:ext>
    </p:extLst>
  </p:cSld>
  <p:clrMapOvr>
    <a:masterClrMapping/>
  </p:clrMapOvr>
</p:sld>
</file>

<file path=ppt/theme/theme1.xml><?xml version="1.0" encoding="utf-8"?>
<a:theme xmlns:a="http://schemas.openxmlformats.org/drawingml/2006/main" name="lyt-darkblu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463</Words>
  <Application>Microsoft Office PowerPoint</Application>
  <PresentationFormat>Произвольный</PresentationFormat>
  <Paragraphs>66</Paragraphs>
  <Slides>15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Microsoft YaHei</vt:lpstr>
      <vt:lpstr>Albany</vt:lpstr>
      <vt:lpstr>Arial</vt:lpstr>
      <vt:lpstr>Calibri</vt:lpstr>
      <vt:lpstr>Lucida Sans Unicode</vt:lpstr>
      <vt:lpstr>Tahoma</vt:lpstr>
      <vt:lpstr>Thorndale</vt:lpstr>
      <vt:lpstr>Times New Roman</vt:lpstr>
      <vt:lpstr>lyt-darkblue</vt:lpstr>
      <vt:lpstr>Применение игровых приемов  при проведении артикуляционной и пальчиковой гимнастики у обучающихся младшего школьного возраста с ТНР </vt:lpstr>
      <vt:lpstr>Ребёнок перед поступлением в школу  должен:</vt:lpstr>
      <vt:lpstr>Нарушения звукопроизношения - наиболее типичный речевой недостаток у большинства будущих первоклассников</vt:lpstr>
      <vt:lpstr>Рекомендации по формированию речедвигательных навыков:</vt:lpstr>
      <vt:lpstr>Игровые приемы</vt:lpstr>
      <vt:lpstr>Игровые приемы</vt:lpstr>
      <vt:lpstr>Ничто так не утомляет ребёнка  как однообразие</vt:lpstr>
      <vt:lpstr>«Артикуляционные сказки» и логотренинги</vt:lpstr>
      <vt:lpstr>Презентация PowerPoint</vt:lpstr>
      <vt:lpstr>Упражнения с ложкой</vt:lpstr>
      <vt:lpstr>Развитие мелкой моторики</vt:lpstr>
      <vt:lpstr>Массаж пальцев карандашом</vt:lpstr>
      <vt:lpstr>Кинезиологические упражнения </vt:lpstr>
      <vt:lpstr>Применение игровых приемов при проведении артикуляционной и пальчиковой гимнастики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игровых приемов при проведение артикуляционной гимнастики и пальчиковой зарядки у детей младшего школьного возраста.</dc:title>
  <dc:creator>Багрецова Алена</dc:creator>
  <cp:lastModifiedBy>User</cp:lastModifiedBy>
  <cp:revision>54</cp:revision>
  <dcterms:created xsi:type="dcterms:W3CDTF">2022-04-07T17:56:44Z</dcterms:created>
  <dcterms:modified xsi:type="dcterms:W3CDTF">2022-05-24T05:51:38Z</dcterms:modified>
</cp:coreProperties>
</file>