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47" r:id="rId2"/>
    <p:sldId id="348" r:id="rId3"/>
    <p:sldId id="349" r:id="rId4"/>
    <p:sldId id="350" r:id="rId5"/>
    <p:sldId id="351" r:id="rId6"/>
    <p:sldId id="352" r:id="rId7"/>
    <p:sldId id="353" r:id="rId8"/>
    <p:sldId id="357" r:id="rId9"/>
    <p:sldId id="358" r:id="rId10"/>
    <p:sldId id="354" r:id="rId11"/>
    <p:sldId id="359" r:id="rId12"/>
    <p:sldId id="360" r:id="rId13"/>
    <p:sldId id="362" r:id="rId14"/>
    <p:sldId id="363" r:id="rId15"/>
    <p:sldId id="36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D610"/>
    <a:srgbClr val="E6C582"/>
    <a:srgbClr val="190504"/>
    <a:srgbClr val="DDC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00" autoAdjust="0"/>
    <p:restoredTop sz="99821" autoAdjust="0"/>
  </p:normalViewPr>
  <p:slideViewPr>
    <p:cSldViewPr snapToGrid="0">
      <p:cViewPr>
        <p:scale>
          <a:sx n="80" d="100"/>
          <a:sy n="80" d="100"/>
        </p:scale>
        <p:origin x="324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177CC20-EB91-418A-B90A-4A2A7A8A3EC0}" type="datetimeFigureOut">
              <a:rPr lang="ru-RU"/>
              <a:pPr/>
              <a:t>12.10.2021</a:t>
            </a:fld>
            <a:endParaRPr lang="ru-RU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B08D671-A19A-48E5-B738-875DF1785211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059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7137B-BE26-4542-8DAC-584A5390C9F7}" type="datetime1">
              <a:rPr lang="ru-RU"/>
              <a:pPr>
                <a:defRPr/>
              </a:pPr>
              <a:t>12.10.2021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https://www.o-detstve.ru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143AC-D2A2-4FC4-BA3C-7BFD9C360B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887CB-8D64-4D86-8D8D-2E21A2615D55}" type="datetime1">
              <a:rPr lang="ru-RU"/>
              <a:pPr>
                <a:defRPr/>
              </a:pPr>
              <a:t>12.10.2021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https://www.o-detstve.ru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ACF2-1DC1-45AC-9E5D-45704D6BE3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968A-A2D6-4EB8-8ABB-2AAFC6D8CF3C}" type="datetime1">
              <a:rPr lang="ru-RU"/>
              <a:pPr>
                <a:defRPr/>
              </a:pPr>
              <a:t>12.10.2021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https://www.o-detstve.ru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5C8CD-9097-456D-977B-5D0523C227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A8419-E14A-496D-A5EC-B1C1395F48CC}" type="datetime1">
              <a:rPr lang="ru-RU"/>
              <a:pPr>
                <a:defRPr/>
              </a:pPr>
              <a:t>12.10.2021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https://www.o-detstve.ru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CA1AE-FAE1-4EF0-9F4E-B013A8442D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95748-57CD-4BA1-A902-11BE8E286C4C}" type="datetime1">
              <a:rPr lang="ru-RU"/>
              <a:pPr>
                <a:defRPr/>
              </a:pPr>
              <a:t>12.10.2021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https://www.o-detstve.ru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85162-15C9-4F31-8E38-AF1EDD4793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D6BF-013C-402C-9E1C-DC92A45D59CA}" type="datetime1">
              <a:rPr lang="ru-RU"/>
              <a:pPr>
                <a:defRPr/>
              </a:pPr>
              <a:t>12.10.2021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https://www.o-detstve.ru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DEBFE-CE66-4AC4-8CCB-FC9FF0EEB1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C7722-B584-4AD7-915D-8F27DDF3BA5E}" type="datetime1">
              <a:rPr lang="ru-RU"/>
              <a:pPr>
                <a:defRPr/>
              </a:pPr>
              <a:t>12.10.2021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https://www.o-detstve.ru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4250A-52AB-4048-8C6B-7F27217B1A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7A922-0F2A-44B7-8D16-7745FF466607}" type="datetime1">
              <a:rPr lang="ru-RU"/>
              <a:pPr>
                <a:defRPr/>
              </a:pPr>
              <a:t>12.10.2021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https://www.o-detstve.ru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3CC6-7E61-4249-8132-5B9D5F8331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6430F-9D8D-4FBE-AC2C-8F336EB8157D}" type="datetime1">
              <a:rPr lang="ru-RU"/>
              <a:pPr>
                <a:defRPr/>
              </a:pPr>
              <a:t>12.10.2021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https://www.o-detstve.ru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9B9F-80E4-4097-828C-3D79C5FB4F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67F21-1D8B-45FE-95D4-3384D54A73C3}" type="datetime1">
              <a:rPr lang="ru-RU"/>
              <a:pPr>
                <a:defRPr/>
              </a:pPr>
              <a:t>12.10.2021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https://www.o-detstve.ru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89CF-E4BF-4F3A-A433-0F3CE281AA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14266-0CF7-44A6-A344-1B9EEB505DFC}" type="datetime1">
              <a:rPr lang="ru-RU"/>
              <a:pPr>
                <a:defRPr/>
              </a:pPr>
              <a:t>12.10.2021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https://www.o-detstve.ru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DD57-6F9C-4052-8E58-482846FDCD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95830-8B83-4E55-A2D6-03DEDF4B480B}" type="datetime1">
              <a:rPr lang="ru-RU"/>
              <a:pPr>
                <a:defRPr/>
              </a:pPr>
              <a:t>12.10.2021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https://www.o-detstve.ru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CB10D-7871-41F6-B03F-EDC902DA74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49" y="623771"/>
            <a:ext cx="8360228" cy="1609977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«Профессиональное мастерство специалиста специального и инклюзивного образования  в использовании современных образовательных технологий в работе с детьми, имеющими ограниченные возможности здоровья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6834" y="2434436"/>
            <a:ext cx="7537270" cy="1980809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          </a:t>
            </a:r>
            <a:r>
              <a:rPr lang="ru-RU" sz="3200" b="1" dirty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Использование принципов интегральной образовательной технологии в коррекционной </a:t>
            </a:r>
            <a:r>
              <a:rPr lang="ru-RU" sz="3200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работе со слабовидящими детьми </a:t>
            </a:r>
            <a:br>
              <a:rPr lang="ru-RU" sz="3200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81497" y="4934189"/>
            <a:ext cx="6583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Подготовила: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психолог МБОУ С(К)ОШ № 127 г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Челябинска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Низовцева Ю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л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Анатольевна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567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976" y="3730041"/>
            <a:ext cx="8928847" cy="160997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616" y="1801504"/>
            <a:ext cx="7983940" cy="473577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традиционные формы работы – групповая 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индивидуальная;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коррекция и поддержка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усвоения знаний и формирование навыков по предметам учебного блока школьной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ространственные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представления (трудности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восприятии рельефа, объёма и удалённости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объектов).                              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Практическое </a:t>
            </a: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занятия по теме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Природа»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закрепление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знаний предмета «Окружающий мир».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https://vdex.ru/upload/shop_1/2/5/7/item_2571/shop_property_file_2571_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69" y="5189151"/>
            <a:ext cx="2948000" cy="16552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6979" y="271660"/>
            <a:ext cx="76291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принципов интегральной технологии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работе со слабовидящими детьми в психологической песочнице</a:t>
            </a:r>
          </a:p>
          <a:p>
            <a:pPr algn="ctr">
              <a:buNone/>
            </a:pP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1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9432" y="1364769"/>
            <a:ext cx="8215953" cy="2497542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         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Геометрические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представления: воспроизведение и построение различных геометрических фигур, распознавание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формы, объема, их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пространственного расположения. </a:t>
            </a:r>
          </a:p>
          <a:p>
            <a:pPr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Практическое </a:t>
            </a:r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занятия по теме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«Фигуры»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закрепление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усвоение материала по математике.</a:t>
            </a:r>
          </a:p>
          <a:p>
            <a:pPr>
              <a:buNone/>
            </a:pP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2" descr="https://imaton.com/mod_files/catalog_1_items/small_img_img_catalog_1_items_13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74" y="3955810"/>
            <a:ext cx="4429067" cy="302948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6979" y="271660"/>
            <a:ext cx="76291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принципов интегральной технологии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работе со слабовидящими детьми в психологической песочнице</a:t>
            </a:r>
          </a:p>
          <a:p>
            <a:pPr algn="ctr">
              <a:buNone/>
            </a:pP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421" y="1548924"/>
            <a:ext cx="8529851" cy="21373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Трудности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умением целостно, детально, последовательно воспринимать содержание картины, композиции, включающей большое количество персонажей,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деталей.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9432" y="2576681"/>
            <a:ext cx="82978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u="sng" dirty="0" smtClean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Практическое </a:t>
            </a:r>
            <a:r>
              <a:rPr lang="ru-RU" sz="2400" u="sng" dirty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применение: </a:t>
            </a:r>
            <a:r>
              <a:rPr lang="ru-RU" sz="2400" dirty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занятие по </a:t>
            </a:r>
            <a:r>
              <a:rPr lang="ru-RU" sz="2400" dirty="0" smtClean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теме </a:t>
            </a:r>
            <a:r>
              <a:rPr lang="ru-RU" sz="2400" b="1" i="1" dirty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«Сказка</a:t>
            </a:r>
            <a:r>
              <a:rPr lang="ru-RU" sz="2400" b="1" i="1" dirty="0" smtClean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развитие   воображения, эмоционально-коммуникативной сферы, устной </a:t>
            </a:r>
            <a:r>
              <a:rPr lang="ru-RU" sz="2400" dirty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речи (</a:t>
            </a:r>
            <a:r>
              <a:rPr lang="ru-RU" sz="2400" dirty="0" smtClean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точность, содержательность, последовательность </a:t>
            </a:r>
            <a:r>
              <a:rPr lang="ru-RU" sz="2400" dirty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изложения, </a:t>
            </a:r>
            <a:r>
              <a:rPr lang="ru-RU" sz="2400" dirty="0" smtClean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выразительность) слабовидящих </a:t>
            </a:r>
            <a:r>
              <a:rPr lang="ru-RU" sz="2400" dirty="0" smtClean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sz="2400" dirty="0">
              <a:solidFill>
                <a:srgbClr val="ED7D3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66" y="3981534"/>
            <a:ext cx="3781797" cy="28363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23021" y="152574"/>
            <a:ext cx="76291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принципов интегральной технологии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работе со слабовидящими детьми в психологической песочнице</a:t>
            </a:r>
          </a:p>
          <a:p>
            <a:pPr algn="ctr">
              <a:buNone/>
            </a:pP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3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976" y="3730041"/>
            <a:ext cx="8928847" cy="160997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6729" y="1405720"/>
            <a:ext cx="8202304" cy="5268036"/>
          </a:xfrm>
        </p:spPr>
        <p:txBody>
          <a:bodyPr/>
          <a:lstStyle/>
          <a:p>
            <a:pPr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психологическая коррекция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трудностей развития слабовидящих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детей,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связанные с особенностями формирования представлений о мире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осязательный и слуховой каналы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восприятия: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психоэмоциональная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разгрузка;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эмоционально-коммуникативной сферой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учащихся;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коррекция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скорости, полноты и точности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восприятия;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воображения;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затруднений установления причинно-следственных связей между предметами и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явлениями;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 эмоционального восприятия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окружающего;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сферы чувственного познания и эмоционального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интеллекта;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затруднений предметно-пространственной и социальной адаптации.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5725" y="97982"/>
            <a:ext cx="76291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принципов интегральной технологии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работе со слабовидящими детьми в психологической песочнице</a:t>
            </a:r>
          </a:p>
          <a:p>
            <a:pPr algn="ctr">
              <a:buNone/>
            </a:pP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494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Подведём итоги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668" y="997771"/>
            <a:ext cx="7996007" cy="4950823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ирокий спектр возможностей применения принципов интегральной образовательной технологии в сочетании с использованием различных приемов в работе со слабовидящими детьми показывает эффективность этого метода и дает возможность проработать и решить  проблемы обучающихся с ОВЗ, а значит 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 с учетом особенностей его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182" y="3398294"/>
            <a:ext cx="3507476" cy="33164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0" y="3398294"/>
            <a:ext cx="3020303" cy="334418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46250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5602" name="Содержимое 3" descr="nature_02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https://www.o-detstve.ru</a:t>
            </a: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gray">
          <a:xfrm>
            <a:off x="1214651" y="2514600"/>
            <a:ext cx="716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54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978EE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sy="50000" kx="-2453608" algn="bl" rotWithShape="0">
                    <a:srgbClr val="000000">
                      <a:alpha val="50000"/>
                    </a:srgbClr>
                  </a:outerShdw>
                </a:effectLst>
                <a:latin typeface="Palatino Linotype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64263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91303" cy="1672047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Системно-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деятельностный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характер образовательного процесса   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99751"/>
            <a:ext cx="8974183" cy="1980809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          </a:t>
            </a:r>
            <a:r>
              <a:rPr lang="ru-RU" sz="3200" b="1" dirty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лавная </a:t>
            </a:r>
            <a:r>
              <a:rPr lang="ru-RU" sz="3200" b="1" dirty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задача </a:t>
            </a:r>
            <a:r>
              <a:rPr lang="ru-RU" sz="3200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ru-RU" sz="3200" b="1" dirty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формирование личности ребенка с учетом особенностей его развития   </a:t>
            </a:r>
            <a:br>
              <a:rPr lang="ru-RU" sz="3200" b="1" dirty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(ограниченные возможности здоровья)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26" y="1146412"/>
            <a:ext cx="8428662" cy="5295331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355600" algn="l"/>
              </a:tabLs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расширение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образовательных рамок по каждому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предмету;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устранение однообразия образовательной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среды,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монотонности учебного процесса;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создание условий для смены видов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 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обучающихся;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осуществление постановки целей, задач 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предметного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содержания урока с учетом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возрастной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категории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уровня подготовленности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обучающихся;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возможность удовлетворения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образовательных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потребностей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детей с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ОВЗ.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1474" y="356208"/>
            <a:ext cx="7511143" cy="992777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 педагога коррекционного образования: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1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134" y="268930"/>
            <a:ext cx="6264322" cy="1409746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Профессиональное мастерство педагога обеспечивается:  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842" y="1678676"/>
            <a:ext cx="8488907" cy="4326339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   </a:t>
            </a:r>
            <a:endParaRPr lang="ru-RU" sz="3200" b="1" dirty="0">
              <a:solidFill>
                <a:srgbClr val="ED7D31">
                  <a:lumMod val="75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совокупностью </a:t>
            </a:r>
            <a:r>
              <a:rPr lang="ru-RU" sz="3200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способов </a:t>
            </a:r>
            <a:r>
              <a:rPr lang="ru-RU" sz="3200" b="1" dirty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организации учебно-познавательного </a:t>
            </a:r>
            <a:r>
              <a:rPr lang="ru-RU" sz="3200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процесса;</a:t>
            </a:r>
            <a:endParaRPr lang="ru-RU" sz="3200" b="1" dirty="0">
              <a:solidFill>
                <a:srgbClr val="ED7D31">
                  <a:lumMod val="75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разнообразием форм</a:t>
            </a:r>
            <a:r>
              <a:rPr lang="ru-RU" sz="3200" b="1" dirty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методов, приёмов и средств передачи социального </a:t>
            </a:r>
            <a:r>
              <a:rPr lang="ru-RU" sz="3200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опыта;</a:t>
            </a:r>
            <a:endParaRPr lang="ru-RU" sz="3200" b="1" dirty="0" smtClean="0">
              <a:solidFill>
                <a:srgbClr val="ED7D31">
                  <a:lumMod val="75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техническим оснащением образовательного </a:t>
            </a:r>
            <a:r>
              <a:rPr lang="ru-RU" sz="3200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процесса.</a:t>
            </a:r>
            <a:endParaRPr lang="ru-RU" sz="3200" b="1" dirty="0">
              <a:solidFill>
                <a:srgbClr val="ED7D31">
                  <a:lumMod val="75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5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33" y="1494430"/>
            <a:ext cx="8127241" cy="536357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сочетание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личностно-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подхода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дидактоцентрическим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личности ребенка на базе хорошо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усвоенного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предметного содержания;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опора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уже приобретенные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 навыки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освоенные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умения;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подкрепление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позитивного отношения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занятиям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успешного выполнения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заданий;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положительной мотивации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учебной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деятельности.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2388" y="327546"/>
            <a:ext cx="7533564" cy="1323834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       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Особенности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интегральной образовательной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технологии: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37" y="1320711"/>
            <a:ext cx="8478682" cy="535304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вводное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повторение (актуализация знаний, умений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ценностей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предшествующих тем);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нового материала (внимание уделяется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общеобязательному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тренинг-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минимум (задачи минимального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уровня,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планируемых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результатов обучения);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материала дополнительного объема;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бобщающее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повторение;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коррекция.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57" y="459190"/>
            <a:ext cx="8370278" cy="958303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       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Типовая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структура блока уроков интегральной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технологии: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33" y="1705970"/>
            <a:ext cx="8052179" cy="500872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метод обучения –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тренинг;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индивидуальной и групповой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работы;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построения индивидуальной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траектории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обучения;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индивидуального темпа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обучения;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планирование конечных результатов обучения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каждого обучающегося;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сотрудничество.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9432" y="388008"/>
            <a:ext cx="7888407" cy="998645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       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Преимущества интегральной образовательной технологии: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98171" y="1496532"/>
            <a:ext cx="7445829" cy="536146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3200" b="1" dirty="0" smtClean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Принципы интегральной технологии               в работе со слабовидящими детьми    в психологической песочнице</a:t>
            </a:r>
            <a:endParaRPr lang="ru-RU" sz="2800" dirty="0" smtClean="0">
              <a:solidFill>
                <a:srgbClr val="ED7D31">
                  <a:lumMod val="50000"/>
                </a:srgbClr>
              </a:solidFill>
              <a:latin typeface="Calibri"/>
              <a:cs typeface="+mn-cs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24297" y="5659467"/>
            <a:ext cx="7419703" cy="73866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r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8171" y="0"/>
            <a:ext cx="7445829" cy="150810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779" y="2923675"/>
            <a:ext cx="5245767" cy="39343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954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9071" y="331264"/>
            <a:ext cx="8264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 для психологической песочницы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849438" y="24606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48183" y="3763592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ящик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песка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песок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материал, макеты природных объектов, транспорта, фигурки людей 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аудио-материал (шумы, звуки природы, музыкальный фон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www.klassk-perm.ru/wp-content/uploads/2019/09/Nabor-derevyannyh-kukol-Semya-6-sh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6750" r="6064" b="20704"/>
          <a:stretch/>
        </p:blipFill>
        <p:spPr bwMode="auto">
          <a:xfrm>
            <a:off x="112037" y="1541938"/>
            <a:ext cx="2865201" cy="20881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155" y="2929675"/>
            <a:ext cx="4133446" cy="174360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4" descr="Konstruktor derevyannyj Veselyj gorodo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" t="31800" r="3776" b="25145"/>
          <a:stretch/>
        </p:blipFill>
        <p:spPr bwMode="auto">
          <a:xfrm>
            <a:off x="5557963" y="1143000"/>
            <a:ext cx="3332348" cy="18731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3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2669</TotalTime>
  <Words>498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Palatino Linotype</vt:lpstr>
      <vt:lpstr>Times New Roman</vt:lpstr>
      <vt:lpstr>Тема Office</vt:lpstr>
      <vt:lpstr>«Профессиональное мастерство специалиста специального и инклюзивного образования  в использовании современных образовательных технологий в работе с детьми, имеющими ограниченные возможности здоровья»</vt:lpstr>
      <vt:lpstr>  Системно-деятельностный характер образовательного процесса    </vt:lpstr>
      <vt:lpstr>* расширение образовательных рамок по каждому предмету;  *  устранение однообразия образовательной среды,     монотонности учебного процесса; *  создание условий для смены видов деятельности       обучающихся; *  осуществление постановки целей, задач и обеспечение     предметного содержания урока с учетом возрастной     категории, уровня подготовленности обучающихся;  * возможность удовлетворения образовательных     потребностей детей с ОВЗ.   </vt:lpstr>
      <vt:lpstr>  Профессиональное мастерство педагога обеспечивается:   </vt:lpstr>
      <vt:lpstr>* сочетание личностно-деятельностного подхода с    дидактоцентрическим; * развитие личности ребенка на базе хорошо усвоенного   предметного содержания;  * опора на уже приобретенные им навыки и освоенные    умения; * подкрепление позитивного отношения к занятиям на   основе успешного выполнения заданий; * создание положительной мотивации к учебной    деятельности.      </vt:lpstr>
      <vt:lpstr>* вводное повторение (актуализация знаний, умений и    ценностей из предшествующих тем);  * изучение нового материала (внимание уделяется только    общеобязательному);  * тренинг- минимум (задачи минимального уровня,    планируемых результатов обучения);  * изучение материала дополнительного объема;  * обобщающее повторение;  * контроль и коррекция. </vt:lpstr>
      <vt:lpstr>* основной метод обучения – тренинг; * использование индивидуальной и групповой формы    работы; * возможность построения индивидуальной траектории    обучения; * выбор индивидуального темпа обучения; * планирование конечных результатов обучения     для каждого обучающегося; * сотрудничество.       </vt:lpstr>
      <vt:lpstr>Презентация PowerPoint</vt:lpstr>
      <vt:lpstr>Презентация PowerPoint</vt:lpstr>
      <vt:lpstr>      </vt:lpstr>
      <vt:lpstr>Презентация PowerPoint</vt:lpstr>
      <vt:lpstr>Презентация PowerPoint</vt:lpstr>
      <vt:lpstr>      </vt:lpstr>
      <vt:lpstr>Подведём итоги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ит</dc:creator>
  <cp:lastModifiedBy>User</cp:lastModifiedBy>
  <cp:revision>251</cp:revision>
  <dcterms:created xsi:type="dcterms:W3CDTF">2015-09-22T12:08:41Z</dcterms:created>
  <dcterms:modified xsi:type="dcterms:W3CDTF">2021-10-12T10:54:24Z</dcterms:modified>
</cp:coreProperties>
</file>