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38"/>
  </p:notesMasterIdLst>
  <p:handoutMasterIdLst>
    <p:handoutMasterId r:id="rId39"/>
  </p:handoutMasterIdLst>
  <p:sldIdLst>
    <p:sldId id="256" r:id="rId2"/>
    <p:sldId id="328" r:id="rId3"/>
    <p:sldId id="329" r:id="rId4"/>
    <p:sldId id="330" r:id="rId5"/>
    <p:sldId id="286" r:id="rId6"/>
    <p:sldId id="301" r:id="rId7"/>
    <p:sldId id="287" r:id="rId8"/>
    <p:sldId id="288" r:id="rId9"/>
    <p:sldId id="289" r:id="rId10"/>
    <p:sldId id="300" r:id="rId11"/>
    <p:sldId id="302" r:id="rId12"/>
    <p:sldId id="303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5" r:id="rId21"/>
    <p:sldId id="314" r:id="rId22"/>
    <p:sldId id="313" r:id="rId23"/>
    <p:sldId id="317" r:id="rId24"/>
    <p:sldId id="316" r:id="rId25"/>
    <p:sldId id="318" r:id="rId26"/>
    <p:sldId id="290" r:id="rId27"/>
    <p:sldId id="291" r:id="rId28"/>
    <p:sldId id="319" r:id="rId29"/>
    <p:sldId id="320" r:id="rId30"/>
    <p:sldId id="321" r:id="rId31"/>
    <p:sldId id="297" r:id="rId32"/>
    <p:sldId id="322" r:id="rId33"/>
    <p:sldId id="323" r:id="rId34"/>
    <p:sldId id="324" r:id="rId35"/>
    <p:sldId id="327" r:id="rId36"/>
    <p:sldId id="299" r:id="rId3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99"/>
    <a:srgbClr val="0033CC"/>
    <a:srgbClr val="FDF58D"/>
    <a:srgbClr val="808080"/>
    <a:srgbClr val="FCFCFC"/>
    <a:srgbClr val="E8E8E8"/>
    <a:srgbClr val="FFD84B"/>
    <a:srgbClr val="FFFFFF"/>
    <a:srgbClr val="CC3300"/>
    <a:srgbClr val="FFC31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>
        <p:scale>
          <a:sx n="75" d="100"/>
          <a:sy n="75" d="100"/>
        </p:scale>
        <p:origin x="-1128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3D473E-2B38-4F74-9B90-FC3B94305C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0334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C4BC6C7-DEF5-4C2D-98B7-CACB744AF7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3431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ECF885E-F938-413A-9CDC-DDD8115293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64FA5-89DF-400E-8D0A-D204FC64B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73FB-4772-4D7D-A0F9-E285237689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0121378-AD48-4925-90A7-43A3A189C86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3671F43-1DC3-4EEE-8263-F4AB77642E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66CB8-A902-4696-A569-9E08BEFFB6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D8681-EEB7-4F2F-B090-CD23A416FB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82881B5-FA3D-4D38-93AE-130A7C61AB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46DF3-B0D7-427E-964B-EFFC094FD6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715E558-02AD-4FE5-81EE-C236098495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50EF9B-749A-4B9A-8925-AC94ECD682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AF63D2C-1544-4208-B102-9B0443293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15.xml"/><Relationship Id="rId7" Type="http://schemas.openxmlformats.org/officeDocument/2006/relationships/slide" Target="slide20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11" Type="http://schemas.openxmlformats.org/officeDocument/2006/relationships/slide" Target="slide24.xml"/><Relationship Id="rId5" Type="http://schemas.openxmlformats.org/officeDocument/2006/relationships/slide" Target="slide17.xml"/><Relationship Id="rId10" Type="http://schemas.openxmlformats.org/officeDocument/2006/relationships/slide" Target="slide23.xml"/><Relationship Id="rId4" Type="http://schemas.openxmlformats.org/officeDocument/2006/relationships/slide" Target="slide16.xml"/><Relationship Id="rId9" Type="http://schemas.openxmlformats.org/officeDocument/2006/relationships/slide" Target="slide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jpe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 noGrp="1"/>
          </p:cNvSpPr>
          <p:nvPr>
            <p:ph type="ctrTitle"/>
          </p:nvPr>
        </p:nvSpPr>
        <p:spPr bwMode="gray">
          <a:xfrm>
            <a:off x="611560" y="908721"/>
            <a:ext cx="8064896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ru-RU" sz="4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Практические аспекты при формировании читательской грамотности на логопедических занятиях</a:t>
            </a:r>
            <a:r>
              <a:rPr kumimoji="0" lang="ru-RU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itchFamily="34" charset="0"/>
                <a:cs typeface="Arial" pitchFamily="34" charset="0"/>
              </a:rPr>
              <a:t/>
            </a:r>
            <a:br>
              <a:rPr kumimoji="0" lang="ru-RU" sz="4000" b="1" i="0" u="none" strike="noStrike" kern="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itchFamily="34" charset="0"/>
                <a:cs typeface="Arial" pitchFamily="34" charset="0"/>
              </a:rPr>
            </a:br>
            <a:endParaRPr kumimoji="0" lang="ru-RU" sz="4000" b="1" i="0" u="none" strike="noStrike" kern="0" cap="none" spc="0" normalizeH="0" baseline="0" noProof="0" dirty="0">
              <a:ln w="11430"/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5936" y="5229200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Смирнова </a:t>
            </a:r>
            <a:r>
              <a:rPr lang="ru-RU" sz="2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Александра М</a:t>
            </a:r>
            <a:r>
              <a:rPr lang="ru-RU" sz="2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аратовна,</a:t>
            </a: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учитель-логопед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МБОУ СОШ № 115 г.Челябинска</a:t>
            </a:r>
          </a:p>
        </p:txBody>
      </p:sp>
      <p:sp>
        <p:nvSpPr>
          <p:cNvPr id="171010" name="AutoShape 2" descr="https://karpinsklib.ru/wp-content/uploads/2018/05/iW309DQL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1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321719"/>
            <a:ext cx="4608512" cy="183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25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611560" y="269652"/>
            <a:ext cx="7992888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noProof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Тексты с вопросами для парной и групповой работы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892" y="1418591"/>
            <a:ext cx="8524564" cy="541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611560" y="125636"/>
            <a:ext cx="776446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noProof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Тексты и задания из сборника </a:t>
            </a:r>
            <a:r>
              <a:rPr lang="ru-RU" sz="4000" b="1" kern="0" noProof="0" dirty="0" err="1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Кондраниной</a:t>
            </a:r>
            <a:r>
              <a:rPr lang="ru-RU" sz="4000" b="1" kern="0" noProof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 Т.И.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2629" b="5600"/>
          <a:stretch/>
        </p:blipFill>
        <p:spPr bwMode="auto">
          <a:xfrm>
            <a:off x="107504" y="1323011"/>
            <a:ext cx="4104456" cy="553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r="2258" b="6546"/>
          <a:stretch/>
        </p:blipFill>
        <p:spPr bwMode="auto">
          <a:xfrm>
            <a:off x="4644008" y="1262981"/>
            <a:ext cx="4104456" cy="559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636960" y="557684"/>
            <a:ext cx="8111504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Задания для развития техники чтения Ткачевой О. Н.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(3 - 4 класс)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229072" y="2042293"/>
            <a:ext cx="3987367" cy="4195019"/>
            <a:chOff x="2925" y="1675"/>
            <a:chExt cx="2223" cy="1936"/>
          </a:xfrm>
        </p:grpSpPr>
        <p:sp>
          <p:nvSpPr>
            <p:cNvPr id="7" name="Rectangle 15"/>
            <p:cNvSpPr>
              <a:spLocks noChangeArrowheads="1"/>
            </p:cNvSpPr>
            <p:nvPr/>
          </p:nvSpPr>
          <p:spPr bwMode="gray">
            <a:xfrm>
              <a:off x="4875" y="1677"/>
              <a:ext cx="91" cy="1891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Rectangle 16"/>
            <p:cNvSpPr>
              <a:spLocks noChangeArrowheads="1"/>
            </p:cNvSpPr>
            <p:nvPr/>
          </p:nvSpPr>
          <p:spPr bwMode="gray">
            <a:xfrm>
              <a:off x="3154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AutoShape 17">
              <a:hlinkClick r:id="rId2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2941" y="1801"/>
              <a:ext cx="2207" cy="281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003399"/>
                  </a:solidFill>
                </a:rPr>
                <a:t> </a:t>
              </a:r>
              <a:r>
                <a:rPr lang="ru-RU" sz="1600" b="1" dirty="0" smtClean="0">
                  <a:solidFill>
                    <a:srgbClr val="003399"/>
                  </a:solidFill>
                </a:rPr>
                <a:t>Чтение наоборот</a:t>
              </a:r>
              <a:endParaRPr lang="en-US" sz="1600" b="1" dirty="0">
                <a:solidFill>
                  <a:srgbClr val="003399"/>
                </a:solidFill>
              </a:endParaRPr>
            </a:p>
          </p:txBody>
        </p:sp>
        <p:sp>
          <p:nvSpPr>
            <p:cNvPr id="10" name="AutoShape 18">
              <a:hlinkClick r:id="rId3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2941" y="2137"/>
              <a:ext cx="2207" cy="260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5921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003399"/>
                  </a:solidFill>
                </a:rPr>
                <a:t> </a:t>
              </a:r>
              <a:r>
                <a:rPr lang="ru-RU" sz="1600" b="1" dirty="0" smtClean="0">
                  <a:solidFill>
                    <a:srgbClr val="003399"/>
                  </a:solidFill>
                </a:rPr>
                <a:t>Перемешанные буквы</a:t>
              </a:r>
              <a:endParaRPr lang="en-US" sz="1600" b="1" dirty="0">
                <a:solidFill>
                  <a:srgbClr val="003399"/>
                </a:solidFill>
              </a:endParaRPr>
            </a:p>
          </p:txBody>
        </p:sp>
        <p:sp>
          <p:nvSpPr>
            <p:cNvPr id="11" name="AutoShape 19">
              <a:hlinkClick r:id="rId4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2925" y="2448"/>
              <a:ext cx="2223" cy="272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69804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003399"/>
                  </a:solidFill>
                </a:rPr>
                <a:t> </a:t>
              </a:r>
              <a:r>
                <a:rPr lang="ru-RU" sz="1600" b="1" dirty="0" smtClean="0">
                  <a:solidFill>
                    <a:srgbClr val="003399"/>
                  </a:solidFill>
                </a:rPr>
                <a:t>Вверх ногами</a:t>
              </a:r>
            </a:p>
          </p:txBody>
        </p:sp>
        <p:sp>
          <p:nvSpPr>
            <p:cNvPr id="12" name="AutoShape 20">
              <a:hlinkClick r:id="rId5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2925" y="2766"/>
              <a:ext cx="2223" cy="272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5921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ru-RU" sz="1600" b="1" dirty="0" smtClean="0">
                  <a:solidFill>
                    <a:srgbClr val="003399"/>
                  </a:solidFill>
                </a:rPr>
                <a:t>Чтение с половинками слов</a:t>
              </a:r>
            </a:p>
          </p:txBody>
        </p:sp>
        <p:sp>
          <p:nvSpPr>
            <p:cNvPr id="13" name="AutoShape 20">
              <a:hlinkClick r:id="rId6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2925" y="3084"/>
              <a:ext cx="2223" cy="272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hlink">
                    <a:gamma/>
                    <a:shade val="59216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ru-RU" sz="1600" b="1" dirty="0" smtClean="0">
                  <a:solidFill>
                    <a:srgbClr val="003399"/>
                  </a:solidFill>
                </a:rPr>
                <a:t>Чтение с решеткой</a:t>
              </a:r>
            </a:p>
          </p:txBody>
        </p:sp>
      </p:grp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4499992" y="2165391"/>
            <a:ext cx="4248000" cy="4048982"/>
            <a:chOff x="723" y="1673"/>
            <a:chExt cx="1957" cy="1938"/>
          </a:xfrm>
        </p:grpSpPr>
        <p:sp>
          <p:nvSpPr>
            <p:cNvPr id="16" name="Rectangle 6"/>
            <p:cNvSpPr>
              <a:spLocks noChangeArrowheads="1"/>
            </p:cNvSpPr>
            <p:nvPr/>
          </p:nvSpPr>
          <p:spPr bwMode="gray">
            <a:xfrm>
              <a:off x="2367" y="1675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Rectangle 7"/>
            <p:cNvSpPr>
              <a:spLocks noChangeArrowheads="1"/>
            </p:cNvSpPr>
            <p:nvPr/>
          </p:nvSpPr>
          <p:spPr bwMode="gray">
            <a:xfrm>
              <a:off x="940" y="1673"/>
              <a:ext cx="76" cy="1936"/>
            </a:xfrm>
            <a:prstGeom prst="rect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3921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AutoShape 8">
              <a:hlinkClick r:id="rId7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723" y="1764"/>
              <a:ext cx="1957" cy="274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dirty="0">
                  <a:solidFill>
                    <a:srgbClr val="F8F8F8"/>
                  </a:solidFill>
                </a:rPr>
                <a:t> </a:t>
              </a:r>
              <a:r>
                <a:rPr lang="ru-RU" sz="1600" b="1" dirty="0" smtClean="0">
                  <a:solidFill>
                    <a:srgbClr val="F8F8F8"/>
                  </a:solidFill>
                </a:rPr>
                <a:t>Сплошной текст</a:t>
              </a:r>
              <a:endParaRPr lang="en-US" sz="1600" b="1" dirty="0">
                <a:solidFill>
                  <a:srgbClr val="F8F8F8"/>
                </a:solidFill>
              </a:endParaRPr>
            </a:p>
          </p:txBody>
        </p:sp>
        <p:sp>
          <p:nvSpPr>
            <p:cNvPr id="19" name="AutoShape 9">
              <a:hlinkClick r:id="rId8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723" y="2081"/>
              <a:ext cx="1957" cy="272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5921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  <a:r>
                <a:rPr lang="ru-RU" sz="1600" b="1" dirty="0" smtClean="0">
                  <a:solidFill>
                    <a:srgbClr val="F8F8F8"/>
                  </a:solidFill>
                </a:rPr>
                <a:t>Текст с наложением</a:t>
              </a:r>
              <a:endParaRPr lang="en-US" sz="1600" b="1" dirty="0">
                <a:solidFill>
                  <a:srgbClr val="F8F8F8"/>
                </a:solidFill>
              </a:endParaRPr>
            </a:p>
          </p:txBody>
        </p:sp>
        <p:sp>
          <p:nvSpPr>
            <p:cNvPr id="20" name="AutoShape 10">
              <a:hlinkClick r:id="rId9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723" y="2399"/>
              <a:ext cx="1957" cy="266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ru-RU" sz="1600" b="1" dirty="0" smtClean="0">
                  <a:solidFill>
                    <a:srgbClr val="F8F8F8"/>
                  </a:solidFill>
                </a:rPr>
                <a:t>Шторка</a:t>
              </a:r>
              <a:endParaRPr lang="en-US" sz="1600" b="1" dirty="0">
                <a:solidFill>
                  <a:srgbClr val="F8F8F8"/>
                </a:solidFill>
              </a:endParaRPr>
            </a:p>
          </p:txBody>
        </p:sp>
        <p:sp>
          <p:nvSpPr>
            <p:cNvPr id="21" name="AutoShape 11">
              <a:hlinkClick r:id="rId10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723" y="2716"/>
              <a:ext cx="1957" cy="284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5921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9216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en-US" sz="1600" b="1" dirty="0">
                  <a:solidFill>
                    <a:srgbClr val="F8F8F8"/>
                  </a:solidFill>
                </a:rPr>
                <a:t> </a:t>
              </a:r>
              <a:r>
                <a:rPr lang="ru-RU" sz="1600" b="1" dirty="0" smtClean="0">
                  <a:solidFill>
                    <a:srgbClr val="F8F8F8"/>
                  </a:solidFill>
                </a:rPr>
                <a:t>Нет порядка</a:t>
              </a:r>
              <a:endParaRPr lang="en-US" sz="1600" b="1" dirty="0">
                <a:solidFill>
                  <a:srgbClr val="F8F8F8"/>
                </a:solidFill>
              </a:endParaRPr>
            </a:p>
          </p:txBody>
        </p:sp>
        <p:sp>
          <p:nvSpPr>
            <p:cNvPr id="22" name="AutoShape 12">
              <a:hlinkClick r:id="rId11" action="ppaction://hlinksldjump"/>
            </p:cNvPr>
            <p:cNvSpPr>
              <a:spLocks noChangeArrowheads="1"/>
            </p:cNvSpPr>
            <p:nvPr/>
          </p:nvSpPr>
          <p:spPr bwMode="gray">
            <a:xfrm>
              <a:off x="723" y="3034"/>
              <a:ext cx="1957" cy="285"/>
            </a:xfrm>
            <a:prstGeom prst="roundRect">
              <a:avLst>
                <a:gd name="adj" fmla="val 7574"/>
              </a:avLst>
            </a:prstGeom>
            <a:gradFill rotWithShape="1">
              <a:gsLst>
                <a:gs pos="0">
                  <a:schemeClr val="accent1">
                    <a:gamma/>
                    <a:shade val="69804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8575" cap="rnd">
              <a:noFill/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buFont typeface="Wingdings" pitchFamily="2" charset="2"/>
                <a:buNone/>
              </a:pPr>
              <a:r>
                <a:rPr lang="ru-RU" sz="1600" b="1" dirty="0" smtClean="0">
                  <a:solidFill>
                    <a:srgbClr val="F8F8F8"/>
                  </a:solidFill>
                </a:rPr>
                <a:t>Текст-вертушка</a:t>
              </a:r>
              <a:endParaRPr lang="en-US" sz="1600" b="1" dirty="0">
                <a:solidFill>
                  <a:srgbClr val="F8F8F8"/>
                </a:solidFill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Text Box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663575"/>
            <a:ext cx="8712968" cy="604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TextBox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7463"/>
            <a:ext cx="2913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.i.ua/photo/images/pic/9/4/487949_5ea1889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144464" y="703838"/>
            <a:ext cx="8604000" cy="620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Text Box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084" y="725488"/>
            <a:ext cx="8604000" cy="54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TextBox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88504"/>
            <a:ext cx="2914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Содержимое 2"/>
          <p:cNvSpPr txBox="1">
            <a:spLocks/>
          </p:cNvSpPr>
          <p:nvPr/>
        </p:nvSpPr>
        <p:spPr bwMode="auto">
          <a:xfrm>
            <a:off x="251520" y="1268760"/>
            <a:ext cx="8497193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800" b="1" dirty="0">
                <a:latin typeface="Calibri" pitchFamily="34" charset="0"/>
              </a:rPr>
              <a:t>     </a:t>
            </a:r>
            <a:r>
              <a:rPr lang="ru-RU" sz="2700" b="1" dirty="0">
                <a:latin typeface="Calibri" pitchFamily="34" charset="0"/>
              </a:rPr>
              <a:t>По садовой </a:t>
            </a:r>
            <a:r>
              <a:rPr lang="ru-RU" sz="2700" b="1" dirty="0">
                <a:solidFill>
                  <a:srgbClr val="FF0000"/>
                </a:solidFill>
                <a:latin typeface="Calibri" pitchFamily="34" charset="0"/>
              </a:rPr>
              <a:t>ДРОКОЖЕ</a:t>
            </a:r>
            <a:r>
              <a:rPr lang="ru-RU" sz="2700" b="1" dirty="0">
                <a:latin typeface="Calibri" pitchFamily="34" charset="0"/>
              </a:rPr>
              <a:t> тихо шлёпал ножками </a:t>
            </a:r>
            <a:r>
              <a:rPr lang="ru-RU" sz="2700" b="1" dirty="0">
                <a:solidFill>
                  <a:srgbClr val="FF0000"/>
                </a:solidFill>
                <a:latin typeface="Calibri" pitchFamily="34" charset="0"/>
              </a:rPr>
              <a:t>ЁИЖК</a:t>
            </a:r>
            <a:r>
              <a:rPr lang="ru-RU" sz="2700" b="1" dirty="0">
                <a:latin typeface="Calibri" pitchFamily="34" charset="0"/>
              </a:rPr>
              <a:t>. Навстречу шли дети. «Стоп, ёжик!» – </a:t>
            </a:r>
            <a:r>
              <a:rPr lang="ru-RU" sz="2700" b="1" dirty="0">
                <a:solidFill>
                  <a:srgbClr val="FF0000"/>
                </a:solidFill>
                <a:latin typeface="Calibri" pitchFamily="34" charset="0"/>
              </a:rPr>
              <a:t>КУРКИНЛ</a:t>
            </a:r>
            <a:r>
              <a:rPr lang="ru-RU" sz="2700" b="1" dirty="0">
                <a:latin typeface="Calibri" pitchFamily="34" charset="0"/>
              </a:rPr>
              <a:t> Петя и достал шапочку.</a:t>
            </a:r>
            <a:br>
              <a:rPr lang="ru-RU" sz="2700" b="1" dirty="0">
                <a:latin typeface="Calibri" pitchFamily="34" charset="0"/>
              </a:rPr>
            </a:br>
            <a:r>
              <a:rPr lang="ru-RU" sz="2700" b="1" dirty="0">
                <a:latin typeface="Calibri" pitchFamily="34" charset="0"/>
              </a:rPr>
              <a:t>Из-за пенька выглянул </a:t>
            </a:r>
            <a:r>
              <a:rPr lang="ru-RU" sz="2700" b="1" dirty="0" err="1">
                <a:solidFill>
                  <a:srgbClr val="FF0000"/>
                </a:solidFill>
                <a:latin typeface="Calibri" pitchFamily="34" charset="0"/>
              </a:rPr>
              <a:t>СИРОЧАТК</a:t>
            </a:r>
            <a:r>
              <a:rPr lang="ru-RU" sz="2700" b="1" dirty="0" err="1">
                <a:latin typeface="Calibri" pitchFamily="34" charset="0"/>
              </a:rPr>
              <a:t>-лесовичок</a:t>
            </a:r>
            <a:r>
              <a:rPr lang="ru-RU" sz="2700" b="1" dirty="0">
                <a:latin typeface="Calibri" pitchFamily="34" charset="0"/>
              </a:rPr>
              <a:t> и тихо пропищал: «Не обижайте колючего </a:t>
            </a:r>
            <a:r>
              <a:rPr lang="ru-RU" sz="2700" b="1" dirty="0">
                <a:solidFill>
                  <a:srgbClr val="FF0000"/>
                </a:solidFill>
                <a:latin typeface="Calibri" pitchFamily="34" charset="0"/>
              </a:rPr>
              <a:t>КОБОКЛА</a:t>
            </a:r>
            <a:r>
              <a:rPr lang="ru-RU" sz="2700" b="1" dirty="0">
                <a:latin typeface="Calibri" pitchFamily="34" charset="0"/>
              </a:rPr>
              <a:t>, дети!» Малыши притихли.</a:t>
            </a:r>
            <a:br>
              <a:rPr lang="ru-RU" sz="2700" b="1" dirty="0">
                <a:latin typeface="Calibri" pitchFamily="34" charset="0"/>
              </a:rPr>
            </a:br>
            <a:r>
              <a:rPr lang="ru-RU" sz="2700" b="1" dirty="0">
                <a:latin typeface="Calibri" pitchFamily="34" charset="0"/>
              </a:rPr>
              <a:t>На дорожке </a:t>
            </a:r>
            <a:r>
              <a:rPr lang="ru-RU" sz="2700" b="1" dirty="0">
                <a:solidFill>
                  <a:srgbClr val="FF0000"/>
                </a:solidFill>
                <a:latin typeface="Calibri" pitchFamily="34" charset="0"/>
              </a:rPr>
              <a:t>ФАРЧЫЛ</a:t>
            </a:r>
            <a:r>
              <a:rPr lang="ru-RU" sz="2700" b="1" dirty="0">
                <a:latin typeface="Calibri" pitchFamily="34" charset="0"/>
              </a:rPr>
              <a:t> клубок иголок, среди ветвей мелькала </a:t>
            </a:r>
            <a:r>
              <a:rPr lang="ru-RU" sz="2700" b="1" dirty="0">
                <a:solidFill>
                  <a:srgbClr val="FF0000"/>
                </a:solidFill>
                <a:latin typeface="Calibri" pitchFamily="34" charset="0"/>
              </a:rPr>
              <a:t>СРОКОА</a:t>
            </a:r>
            <a:r>
              <a:rPr lang="ru-RU" sz="2700" b="1" dirty="0">
                <a:latin typeface="Calibri" pitchFamily="34" charset="0"/>
              </a:rPr>
              <a:t>, из дупла выглянула</a:t>
            </a:r>
            <a:r>
              <a:rPr lang="ru-RU" sz="2700" b="1" dirty="0">
                <a:solidFill>
                  <a:srgbClr val="FF0000"/>
                </a:solidFill>
                <a:latin typeface="Calibri" pitchFamily="34" charset="0"/>
              </a:rPr>
              <a:t> БОЧЛЕКА</a:t>
            </a:r>
            <a:r>
              <a:rPr lang="ru-RU" sz="2700" b="1" dirty="0">
                <a:latin typeface="Calibri" pitchFamily="34" charset="0"/>
              </a:rPr>
              <a:t>. «Кто это?» – спросил Вася. Испугались мальчишки и пустились наутёк. А </a:t>
            </a:r>
            <a:r>
              <a:rPr lang="ru-RU" sz="2700" b="1" dirty="0">
                <a:solidFill>
                  <a:srgbClr val="FF0000"/>
                </a:solidFill>
                <a:latin typeface="Calibri" pitchFamily="34" charset="0"/>
              </a:rPr>
              <a:t>ЁИЖК</a:t>
            </a:r>
            <a:r>
              <a:rPr lang="ru-RU" sz="2700" b="1" dirty="0">
                <a:latin typeface="Calibri" pitchFamily="34" charset="0"/>
              </a:rPr>
              <a:t> спокойно отправился </a:t>
            </a:r>
            <a:r>
              <a:rPr lang="ru-RU" sz="2700" b="1" dirty="0">
                <a:solidFill>
                  <a:srgbClr val="FF0000"/>
                </a:solidFill>
                <a:latin typeface="Calibri" pitchFamily="34" charset="0"/>
              </a:rPr>
              <a:t>ДМООЙ</a:t>
            </a:r>
            <a:r>
              <a:rPr lang="ru-RU" sz="2700" b="1" dirty="0">
                <a:latin typeface="Calibri" pitchFamily="34" charset="0"/>
              </a:rPr>
              <a:t>. </a:t>
            </a:r>
          </a:p>
          <a:p>
            <a:pPr marL="342900" indent="-342900" algn="just" eaLnBrk="0" hangingPunct="0">
              <a:spcBef>
                <a:spcPct val="20000"/>
              </a:spcBef>
            </a:pPr>
            <a:endParaRPr lang="ru-RU" sz="2700" dirty="0">
              <a:latin typeface="Calibri" pitchFamily="34" charset="0"/>
            </a:endParaRPr>
          </a:p>
        </p:txBody>
      </p:sp>
      <p:sp>
        <p:nvSpPr>
          <p:cNvPr id="6149" name="Прямоугольник 6"/>
          <p:cNvSpPr>
            <a:spLocks noChangeArrowheads="1"/>
          </p:cNvSpPr>
          <p:nvPr/>
        </p:nvSpPr>
        <p:spPr bwMode="auto">
          <a:xfrm>
            <a:off x="1853912" y="404813"/>
            <a:ext cx="57917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</a:rPr>
              <a:t>Неожиданная встреча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TextBox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8" y="-6350"/>
            <a:ext cx="8356600" cy="647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0"/>
            <a:ext cx="7560840" cy="701730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C00000"/>
                </a:solidFill>
                <a:latin typeface="+mn-lt"/>
                <a:cs typeface="+mn-cs"/>
              </a:rPr>
              <a:t>Первая охота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latin typeface="+mn-lt"/>
                <a:cs typeface="+mn-cs"/>
              </a:rPr>
              <a:t>Надо __ 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щен__</a:t>
            </a:r>
            <a:r>
              <a:rPr lang="ru-RU" sz="2400" b="1" spc="50" dirty="0">
                <a:ln w="11430"/>
                <a:latin typeface="+mn-lt"/>
                <a:cs typeface="+mn-cs"/>
              </a:rPr>
              <a:t>  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гон__</a:t>
            </a:r>
            <a:r>
              <a:rPr lang="ru-RU" sz="2400" b="1" spc="50" dirty="0">
                <a:ln w="11430"/>
                <a:latin typeface="+mn-lt"/>
                <a:cs typeface="+mn-cs"/>
              </a:rPr>
              <a:t>   кур по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дво__</a:t>
            </a:r>
            <a:r>
              <a:rPr lang="ru-RU" sz="2400" b="1" spc="50" dirty="0">
                <a:ln w="11430"/>
                <a:latin typeface="+mn-lt"/>
                <a:cs typeface="+mn-cs"/>
              </a:rPr>
              <a:t>.</a:t>
            </a:r>
            <a:br>
              <a:rPr lang="ru-RU" sz="2400" b="1" spc="50" dirty="0">
                <a:ln w="11430"/>
                <a:latin typeface="+mn-lt"/>
                <a:cs typeface="+mn-cs"/>
              </a:rPr>
            </a:br>
            <a:r>
              <a:rPr lang="ru-RU" sz="2400" b="1" spc="50" dirty="0">
                <a:ln w="11430"/>
                <a:latin typeface="+mn-lt"/>
                <a:cs typeface="+mn-cs"/>
              </a:rPr>
              <a:t>«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Пой__-ка</a:t>
            </a:r>
            <a:r>
              <a:rPr lang="ru-RU" sz="2400" b="1" spc="50" dirty="0">
                <a:ln w="11430"/>
                <a:latin typeface="+mn-lt"/>
                <a:cs typeface="+mn-cs"/>
              </a:rPr>
              <a:t>, –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дума__</a:t>
            </a:r>
            <a:r>
              <a:rPr lang="ru-RU" sz="2400" b="1" spc="50" dirty="0">
                <a:ln w="11430"/>
                <a:latin typeface="+mn-lt"/>
                <a:cs typeface="+mn-cs"/>
              </a:rPr>
              <a:t>, – на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охо__</a:t>
            </a:r>
            <a:r>
              <a:rPr lang="ru-RU" sz="2400" b="1" spc="50" dirty="0">
                <a:ln w="11430"/>
                <a:latin typeface="+mn-lt"/>
                <a:cs typeface="+mn-cs"/>
              </a:rPr>
              <a:t>  за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дик__</a:t>
            </a:r>
            <a:r>
              <a:rPr lang="ru-RU" sz="2400" b="1" spc="50" dirty="0">
                <a:ln w="11430"/>
                <a:latin typeface="+mn-lt"/>
                <a:cs typeface="+mn-cs"/>
              </a:rPr>
              <a:t> 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зверя__</a:t>
            </a:r>
            <a:r>
              <a:rPr lang="ru-RU" sz="2400" b="1" spc="50" dirty="0">
                <a:ln w="11430"/>
                <a:latin typeface="+mn-lt"/>
                <a:cs typeface="+mn-cs"/>
              </a:rPr>
              <a:t>  и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птиц__</a:t>
            </a:r>
            <a:r>
              <a:rPr lang="ru-RU" sz="2400" b="1" spc="50" dirty="0">
                <a:ln w="11430"/>
                <a:latin typeface="+mn-lt"/>
                <a:cs typeface="+mn-cs"/>
              </a:rPr>
              <a:t>».</a:t>
            </a:r>
            <a:br>
              <a:rPr lang="ru-RU" sz="2400" b="1" spc="50" dirty="0">
                <a:ln w="11430"/>
                <a:latin typeface="+mn-lt"/>
                <a:cs typeface="+mn-cs"/>
              </a:rPr>
            </a:br>
            <a:r>
              <a:rPr lang="ru-RU" sz="2400" b="1" spc="50" dirty="0" err="1">
                <a:ln w="11430"/>
                <a:latin typeface="+mn-lt"/>
                <a:cs typeface="+mn-cs"/>
              </a:rPr>
              <a:t>Шмыг__</a:t>
            </a:r>
            <a:r>
              <a:rPr lang="ru-RU" sz="2400" b="1" spc="50" dirty="0">
                <a:ln w="11430"/>
                <a:latin typeface="+mn-lt"/>
                <a:cs typeface="+mn-cs"/>
              </a:rPr>
              <a:t>  под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ворот__</a:t>
            </a:r>
            <a:r>
              <a:rPr lang="ru-RU" sz="2400" b="1" spc="50" dirty="0">
                <a:ln w="11430"/>
                <a:latin typeface="+mn-lt"/>
                <a:cs typeface="+mn-cs"/>
              </a:rPr>
              <a:t>  и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побе__</a:t>
            </a:r>
            <a:r>
              <a:rPr lang="ru-RU" sz="2400" b="1" spc="50" dirty="0">
                <a:ln w="11430"/>
                <a:latin typeface="+mn-lt"/>
                <a:cs typeface="+mn-cs"/>
              </a:rPr>
              <a:t>  по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лу__</a:t>
            </a:r>
            <a:r>
              <a:rPr lang="ru-RU" sz="2400" b="1" spc="50" dirty="0">
                <a:ln w="11430"/>
                <a:latin typeface="+mn-lt"/>
                <a:cs typeface="+mn-cs"/>
              </a:rPr>
              <a:t>.</a:t>
            </a:r>
            <a:br>
              <a:rPr lang="ru-RU" sz="2400" b="1" spc="50" dirty="0">
                <a:ln w="11430"/>
                <a:latin typeface="+mn-lt"/>
                <a:cs typeface="+mn-cs"/>
              </a:rPr>
            </a:br>
            <a:r>
              <a:rPr lang="ru-RU" sz="2400" b="1" spc="50" dirty="0" err="1">
                <a:ln w="11430"/>
                <a:latin typeface="+mn-lt"/>
                <a:cs typeface="+mn-cs"/>
              </a:rPr>
              <a:t>Увиде__</a:t>
            </a:r>
            <a:r>
              <a:rPr lang="ru-RU" sz="2400" b="1" spc="50" dirty="0">
                <a:ln w="11430"/>
                <a:latin typeface="+mn-lt"/>
                <a:cs typeface="+mn-cs"/>
              </a:rPr>
              <a:t>  его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дик__</a:t>
            </a:r>
            <a:r>
              <a:rPr lang="ru-RU" sz="2400" b="1" spc="50" dirty="0">
                <a:ln w="11430"/>
                <a:latin typeface="+mn-lt"/>
                <a:cs typeface="+mn-cs"/>
              </a:rPr>
              <a:t> 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зве__</a:t>
            </a:r>
            <a:r>
              <a:rPr lang="ru-RU" sz="2400" b="1" spc="50" dirty="0">
                <a:ln w="11430"/>
                <a:latin typeface="+mn-lt"/>
                <a:cs typeface="+mn-cs"/>
              </a:rPr>
              <a:t>, 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пти__</a:t>
            </a:r>
            <a:r>
              <a:rPr lang="ru-RU" sz="2400" b="1" spc="50" dirty="0">
                <a:ln w="11430"/>
                <a:latin typeface="+mn-lt"/>
                <a:cs typeface="+mn-cs"/>
              </a:rPr>
              <a:t>, 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насеко__</a:t>
            </a:r>
            <a:r>
              <a:rPr lang="ru-RU" sz="2400" b="1" spc="50" dirty="0">
                <a:ln w="11430"/>
                <a:latin typeface="+mn-lt"/>
                <a:cs typeface="+mn-cs"/>
              </a:rPr>
              <a:t> и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дума__к</a:t>
            </a:r>
            <a:r>
              <a:rPr lang="ru-RU" sz="2400" b="1" spc="50" dirty="0">
                <a:ln w="11430"/>
                <a:latin typeface="+mn-lt"/>
                <a:cs typeface="+mn-cs"/>
              </a:rPr>
              <a:t>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ажд__</a:t>
            </a:r>
            <a:r>
              <a:rPr lang="ru-RU" sz="2400" b="1" spc="50" dirty="0">
                <a:ln w="11430"/>
                <a:latin typeface="+mn-lt"/>
                <a:cs typeface="+mn-cs"/>
              </a:rPr>
              <a:t>  про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се__</a:t>
            </a:r>
            <a:r>
              <a:rPr lang="ru-RU" sz="2400" b="1" spc="50" dirty="0">
                <a:ln w="11430"/>
                <a:latin typeface="+mn-lt"/>
                <a:cs typeface="+mn-cs"/>
              </a:rPr>
              <a:t>.</a:t>
            </a:r>
            <a:br>
              <a:rPr lang="ru-RU" sz="2400" b="1" spc="50" dirty="0">
                <a:ln w="11430"/>
                <a:latin typeface="+mn-lt"/>
                <a:cs typeface="+mn-cs"/>
              </a:rPr>
            </a:br>
            <a:r>
              <a:rPr lang="ru-RU" sz="2400" b="1" spc="50" dirty="0">
                <a:ln w="11430"/>
                <a:latin typeface="+mn-lt"/>
                <a:cs typeface="+mn-cs"/>
              </a:rPr>
              <a:t>Выпь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дума__</a:t>
            </a:r>
            <a:r>
              <a:rPr lang="ru-RU" sz="2400" b="1" spc="50" dirty="0">
                <a:ln w="11430"/>
                <a:latin typeface="+mn-lt"/>
                <a:cs typeface="+mn-cs"/>
              </a:rPr>
              <a:t>: «Я его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обма__</a:t>
            </a:r>
            <a:r>
              <a:rPr lang="ru-RU" sz="2400" b="1" spc="50" dirty="0">
                <a:ln w="11430"/>
                <a:latin typeface="+mn-lt"/>
                <a:cs typeface="+mn-cs"/>
              </a:rPr>
              <a:t>».</a:t>
            </a:r>
            <a:br>
              <a:rPr lang="ru-RU" sz="2400" b="1" spc="50" dirty="0">
                <a:ln w="11430"/>
                <a:latin typeface="+mn-lt"/>
                <a:cs typeface="+mn-cs"/>
              </a:rPr>
            </a:br>
            <a:r>
              <a:rPr lang="ru-RU" sz="2400" b="1" spc="50" dirty="0">
                <a:ln w="11430"/>
                <a:latin typeface="+mn-lt"/>
                <a:cs typeface="+mn-cs"/>
              </a:rPr>
              <a:t>Удод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дума__</a:t>
            </a:r>
            <a:r>
              <a:rPr lang="ru-RU" sz="2400" b="1" spc="50" dirty="0">
                <a:ln w="11430"/>
                <a:latin typeface="+mn-lt"/>
                <a:cs typeface="+mn-cs"/>
              </a:rPr>
              <a:t>: «Я его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удив__</a:t>
            </a:r>
            <a:r>
              <a:rPr lang="ru-RU" sz="2400" b="1" spc="50" dirty="0">
                <a:ln w="11430"/>
                <a:latin typeface="+mn-lt"/>
                <a:cs typeface="+mn-cs"/>
              </a:rPr>
              <a:t>».</a:t>
            </a:r>
            <a:br>
              <a:rPr lang="ru-RU" sz="2400" b="1" spc="50" dirty="0">
                <a:ln w="11430"/>
                <a:latin typeface="+mn-lt"/>
                <a:cs typeface="+mn-cs"/>
              </a:rPr>
            </a:br>
            <a:r>
              <a:rPr lang="ru-RU" sz="2400" b="1" spc="50" dirty="0" err="1">
                <a:ln w="11430"/>
                <a:latin typeface="+mn-lt"/>
                <a:cs typeface="+mn-cs"/>
              </a:rPr>
              <a:t>Ящер__</a:t>
            </a:r>
            <a:r>
              <a:rPr lang="ru-RU" sz="2400" b="1" spc="50" dirty="0">
                <a:ln w="11430"/>
                <a:latin typeface="+mn-lt"/>
                <a:cs typeface="+mn-cs"/>
              </a:rPr>
              <a:t> 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дум__</a:t>
            </a:r>
            <a:r>
              <a:rPr lang="ru-RU" sz="2400" b="1" spc="50" dirty="0">
                <a:ln w="11430"/>
                <a:latin typeface="+mn-lt"/>
                <a:cs typeface="+mn-cs"/>
              </a:rPr>
              <a:t>: «Я от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не__</a:t>
            </a:r>
            <a:r>
              <a:rPr lang="ru-RU" sz="2400" b="1" spc="50" dirty="0">
                <a:ln w="11430"/>
                <a:latin typeface="+mn-lt"/>
                <a:cs typeface="+mn-cs"/>
              </a:rPr>
              <a:t>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вывер__</a:t>
            </a:r>
            <a:r>
              <a:rPr lang="ru-RU" sz="2400" b="1" spc="50" dirty="0">
                <a:ln w="11430"/>
                <a:latin typeface="+mn-lt"/>
                <a:cs typeface="+mn-cs"/>
              </a:rPr>
              <a:t>».</a:t>
            </a:r>
            <a:br>
              <a:rPr lang="ru-RU" sz="2400" b="1" spc="50" dirty="0">
                <a:ln w="11430"/>
                <a:latin typeface="+mn-lt"/>
                <a:cs typeface="+mn-cs"/>
              </a:rPr>
            </a:br>
            <a:r>
              <a:rPr lang="ru-RU" sz="2400" b="1" spc="50" dirty="0" err="1">
                <a:ln w="11430"/>
                <a:latin typeface="+mn-lt"/>
                <a:cs typeface="+mn-cs"/>
              </a:rPr>
              <a:t>Гусен__</a:t>
            </a:r>
            <a:r>
              <a:rPr lang="ru-RU" sz="2400" b="1" spc="50" dirty="0">
                <a:ln w="11430"/>
                <a:latin typeface="+mn-lt"/>
                <a:cs typeface="+mn-cs"/>
              </a:rPr>
              <a:t>, 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бабо__</a:t>
            </a:r>
            <a:r>
              <a:rPr lang="ru-RU" sz="2400" b="1" spc="50" dirty="0">
                <a:ln w="11430"/>
                <a:latin typeface="+mn-lt"/>
                <a:cs typeface="+mn-cs"/>
              </a:rPr>
              <a:t>, 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кузне__</a:t>
            </a:r>
            <a:r>
              <a:rPr lang="ru-RU" sz="2400" b="1" spc="50" dirty="0">
                <a:ln w="11430"/>
                <a:latin typeface="+mn-lt"/>
                <a:cs typeface="+mn-cs"/>
              </a:rPr>
              <a:t> думают: «Мы от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не__</a:t>
            </a:r>
            <a:r>
              <a:rPr lang="ru-RU" sz="2400" b="1" spc="50" dirty="0">
                <a:ln w="11430"/>
                <a:latin typeface="+mn-lt"/>
                <a:cs typeface="+mn-cs"/>
              </a:rPr>
              <a:t>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спряч__</a:t>
            </a:r>
            <a:r>
              <a:rPr lang="ru-RU" sz="2400" b="1" spc="50" dirty="0">
                <a:ln w="11430"/>
                <a:latin typeface="+mn-lt"/>
                <a:cs typeface="+mn-cs"/>
              </a:rPr>
              <a:t>».</a:t>
            </a:r>
            <a:br>
              <a:rPr lang="ru-RU" sz="2400" b="1" spc="50" dirty="0">
                <a:ln w="11430"/>
                <a:latin typeface="+mn-lt"/>
                <a:cs typeface="+mn-cs"/>
              </a:rPr>
            </a:br>
            <a:r>
              <a:rPr lang="ru-RU" sz="2400" b="1" spc="50" dirty="0">
                <a:ln w="11430"/>
                <a:latin typeface="+mn-lt"/>
                <a:cs typeface="+mn-cs"/>
              </a:rPr>
              <a:t>«Мы все за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се__</a:t>
            </a:r>
            <a:r>
              <a:rPr lang="ru-RU" sz="2400" b="1" spc="50" dirty="0">
                <a:ln w="11430"/>
                <a:latin typeface="+mn-lt"/>
                <a:cs typeface="+mn-cs"/>
              </a:rPr>
              <a:t> 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посто__</a:t>
            </a:r>
            <a:r>
              <a:rPr lang="ru-RU" sz="2400" b="1" spc="50" dirty="0">
                <a:ln w="11430"/>
                <a:latin typeface="+mn-lt"/>
                <a:cs typeface="+mn-cs"/>
              </a:rPr>
              <a:t> 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уме__</a:t>
            </a:r>
            <a:r>
              <a:rPr lang="ru-RU" sz="2400" b="1" spc="50" dirty="0">
                <a:ln w="11430"/>
                <a:latin typeface="+mn-lt"/>
                <a:cs typeface="+mn-cs"/>
              </a:rPr>
              <a:t>», –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дум__</a:t>
            </a:r>
            <a:r>
              <a:rPr lang="ru-RU" sz="2400" b="1" spc="50" dirty="0">
                <a:ln w="11430"/>
                <a:latin typeface="+mn-lt"/>
                <a:cs typeface="+mn-cs"/>
              </a:rPr>
              <a:t>  они про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се__</a:t>
            </a:r>
            <a:r>
              <a:rPr lang="ru-RU" sz="2400" b="1" spc="50" dirty="0">
                <a:ln w="11430"/>
                <a:latin typeface="+mn-lt"/>
                <a:cs typeface="+mn-cs"/>
              </a:rPr>
              <a:t>.</a:t>
            </a:r>
            <a:br>
              <a:rPr lang="ru-RU" sz="2400" b="1" spc="50" dirty="0">
                <a:ln w="11430"/>
                <a:latin typeface="+mn-lt"/>
                <a:cs typeface="+mn-cs"/>
              </a:rPr>
            </a:br>
            <a:r>
              <a:rPr lang="ru-RU" sz="2400" b="1" spc="50" dirty="0">
                <a:ln w="11430"/>
                <a:latin typeface="+mn-lt"/>
                <a:cs typeface="+mn-cs"/>
              </a:rPr>
              <a:t>А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ще__</a:t>
            </a:r>
            <a:r>
              <a:rPr lang="ru-RU" sz="2400" b="1" spc="50" dirty="0">
                <a:ln w="11430"/>
                <a:latin typeface="+mn-lt"/>
                <a:cs typeface="+mn-cs"/>
              </a:rPr>
              <a:t>  уже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подбе__</a:t>
            </a:r>
            <a:r>
              <a:rPr lang="ru-RU" sz="2400" b="1" spc="50" dirty="0">
                <a:ln w="11430"/>
                <a:latin typeface="+mn-lt"/>
                <a:cs typeface="+mn-cs"/>
              </a:rPr>
              <a:t>  к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озе__</a:t>
            </a:r>
            <a:r>
              <a:rPr lang="ru-RU" sz="2400" b="1" spc="50" dirty="0">
                <a:ln w="11430"/>
                <a:latin typeface="+mn-lt"/>
                <a:cs typeface="+mn-cs"/>
              </a:rPr>
              <a:t> и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дум__</a:t>
            </a:r>
            <a:r>
              <a:rPr lang="ru-RU" sz="2400" b="1" spc="50" dirty="0">
                <a:ln w="11430"/>
                <a:latin typeface="+mn-lt"/>
                <a:cs typeface="+mn-cs"/>
              </a:rPr>
              <a:t>: «Вот я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сей__</a:t>
            </a:r>
            <a:r>
              <a:rPr lang="ru-RU" sz="2400" b="1" spc="50" dirty="0">
                <a:ln w="11430"/>
                <a:latin typeface="+mn-lt"/>
                <a:cs typeface="+mn-cs"/>
              </a:rPr>
              <a:t> их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пойм__</a:t>
            </a:r>
            <a:r>
              <a:rPr lang="ru-RU" sz="2400" b="1" spc="50" dirty="0">
                <a:ln w="11430"/>
                <a:latin typeface="+mn-lt"/>
                <a:cs typeface="+mn-cs"/>
              </a:rPr>
              <a:t>!» – и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пригот__</a:t>
            </a:r>
            <a:r>
              <a:rPr lang="ru-RU" sz="2400" b="1" spc="50" dirty="0">
                <a:ln w="11430"/>
                <a:latin typeface="+mn-lt"/>
                <a:cs typeface="+mn-cs"/>
              </a:rPr>
              <a:t>  уже 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прыг__</a:t>
            </a:r>
            <a:r>
              <a:rPr lang="ru-RU" sz="2400" b="1" spc="50" dirty="0">
                <a:ln w="11430"/>
                <a:latin typeface="+mn-lt"/>
                <a:cs typeface="+mn-cs"/>
              </a:rPr>
              <a:t>...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50" dirty="0">
                <a:ln w="11430"/>
                <a:latin typeface="+mn-lt"/>
                <a:cs typeface="+mn-cs"/>
              </a:rPr>
              <a:t>                                 </a:t>
            </a:r>
            <a:r>
              <a:rPr lang="ru-RU" sz="2400" b="1" i="1" spc="50" dirty="0" smtClean="0">
                <a:ln w="11430"/>
                <a:latin typeface="+mn-lt"/>
                <a:cs typeface="+mn-cs"/>
              </a:rPr>
              <a:t>(</a:t>
            </a:r>
            <a:r>
              <a:rPr lang="ru-RU" sz="2400" b="1" i="1" spc="50" dirty="0">
                <a:ln w="11430"/>
                <a:latin typeface="+mn-lt"/>
                <a:cs typeface="+mn-cs"/>
              </a:rPr>
              <a:t>В. Бианки)</a:t>
            </a:r>
            <a:endParaRPr lang="ru-RU" sz="2400" b="1" spc="50" dirty="0">
              <a:ln w="11430"/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                                                                                                                           </a:t>
            </a:r>
            <a:endParaRPr lang="ru-RU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4339" name="Овал 2">
            <a:hlinkClick r:id="" action="ppaction://hlinkshowjump?jump=nextslide"/>
          </p:cNvPr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1225" y="5949280"/>
            <a:ext cx="18827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0"/>
            <a:ext cx="8286808" cy="701730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smtClean="0">
                <a:ln w="11430"/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2400" b="1" spc="50" dirty="0">
                <a:ln w="11430"/>
                <a:solidFill>
                  <a:srgbClr val="C00000"/>
                </a:solidFill>
                <a:latin typeface="+mn-lt"/>
                <a:cs typeface="+mn-cs"/>
              </a:rPr>
              <a:t>Первая охота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latin typeface="+mn-lt"/>
                <a:cs typeface="+mn-cs"/>
              </a:rPr>
              <a:t>Надоело щенку гонять кур по двору.</a:t>
            </a:r>
            <a:br>
              <a:rPr lang="ru-RU" sz="2400" b="1" spc="50" dirty="0">
                <a:ln w="11430"/>
                <a:latin typeface="+mn-lt"/>
                <a:cs typeface="+mn-cs"/>
              </a:rPr>
            </a:br>
            <a:r>
              <a:rPr lang="ru-RU" sz="2400" b="1" spc="50" dirty="0">
                <a:ln w="11430"/>
                <a:latin typeface="+mn-lt"/>
                <a:cs typeface="+mn-cs"/>
              </a:rPr>
              <a:t>«</a:t>
            </a:r>
            <a:r>
              <a:rPr lang="ru-RU" sz="2400" b="1" spc="50" dirty="0" err="1">
                <a:ln w="11430"/>
                <a:latin typeface="+mn-lt"/>
                <a:cs typeface="+mn-cs"/>
              </a:rPr>
              <a:t>Пойду-ка</a:t>
            </a:r>
            <a:r>
              <a:rPr lang="ru-RU" sz="2400" b="1" spc="50" dirty="0">
                <a:ln w="11430"/>
                <a:latin typeface="+mn-lt"/>
                <a:cs typeface="+mn-cs"/>
              </a:rPr>
              <a:t>, – думает, – на охоту за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latin typeface="+mn-lt"/>
                <a:cs typeface="+mn-cs"/>
              </a:rPr>
              <a:t>дикими зверями и птицами».</a:t>
            </a:r>
            <a:br>
              <a:rPr lang="ru-RU" sz="2400" b="1" spc="50" dirty="0">
                <a:ln w="11430"/>
                <a:latin typeface="+mn-lt"/>
                <a:cs typeface="+mn-cs"/>
              </a:rPr>
            </a:br>
            <a:r>
              <a:rPr lang="ru-RU" sz="2400" b="1" spc="50" dirty="0">
                <a:ln w="11430"/>
                <a:latin typeface="+mn-lt"/>
                <a:cs typeface="+mn-cs"/>
              </a:rPr>
              <a:t>Шмыгнул под воротами и побежал по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 err="1">
                <a:ln w="11430"/>
                <a:latin typeface="+mn-lt"/>
                <a:cs typeface="+mn-cs"/>
              </a:rPr>
              <a:t>лугу.Увидели</a:t>
            </a:r>
            <a:r>
              <a:rPr lang="ru-RU" sz="2400" b="1" spc="50" dirty="0">
                <a:ln w="11430"/>
                <a:latin typeface="+mn-lt"/>
                <a:cs typeface="+mn-cs"/>
              </a:rPr>
              <a:t> его дикие звери, птицы, 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latin typeface="+mn-lt"/>
                <a:cs typeface="+mn-cs"/>
              </a:rPr>
              <a:t>насекомые и думают каждый про себя.</a:t>
            </a:r>
            <a:br>
              <a:rPr lang="ru-RU" sz="2400" b="1" spc="50" dirty="0">
                <a:ln w="11430"/>
                <a:latin typeface="+mn-lt"/>
                <a:cs typeface="+mn-cs"/>
              </a:rPr>
            </a:br>
            <a:r>
              <a:rPr lang="ru-RU" sz="2400" b="1" spc="50" dirty="0">
                <a:ln w="11430"/>
                <a:latin typeface="+mn-lt"/>
                <a:cs typeface="+mn-cs"/>
              </a:rPr>
              <a:t>Выпь думает: «Я его обману».</a:t>
            </a:r>
            <a:br>
              <a:rPr lang="ru-RU" sz="2400" b="1" spc="50" dirty="0">
                <a:ln w="11430"/>
                <a:latin typeface="+mn-lt"/>
                <a:cs typeface="+mn-cs"/>
              </a:rPr>
            </a:br>
            <a:r>
              <a:rPr lang="ru-RU" sz="2400" b="1" spc="50" dirty="0">
                <a:ln w="11430"/>
                <a:latin typeface="+mn-lt"/>
                <a:cs typeface="+mn-cs"/>
              </a:rPr>
              <a:t>Удод думает: «Я его удивлю».</a:t>
            </a:r>
            <a:br>
              <a:rPr lang="ru-RU" sz="2400" b="1" spc="50" dirty="0">
                <a:ln w="11430"/>
                <a:latin typeface="+mn-lt"/>
                <a:cs typeface="+mn-cs"/>
              </a:rPr>
            </a:br>
            <a:r>
              <a:rPr lang="ru-RU" sz="2400" b="1" spc="50" dirty="0">
                <a:ln w="11430"/>
                <a:latin typeface="+mn-lt"/>
                <a:cs typeface="+mn-cs"/>
              </a:rPr>
              <a:t>Ящерка думает: «Я от него вывернусь».</a:t>
            </a:r>
            <a:br>
              <a:rPr lang="ru-RU" sz="2400" b="1" spc="50" dirty="0">
                <a:ln w="11430"/>
                <a:latin typeface="+mn-lt"/>
                <a:cs typeface="+mn-cs"/>
              </a:rPr>
            </a:br>
            <a:r>
              <a:rPr lang="ru-RU" sz="2400" b="1" spc="50" dirty="0">
                <a:ln w="11430"/>
                <a:latin typeface="+mn-lt"/>
                <a:cs typeface="+mn-cs"/>
              </a:rPr>
              <a:t>Гусеницы, бабочки, кузнечики думают: «Мы от него спрячемся».</a:t>
            </a:r>
            <a:br>
              <a:rPr lang="ru-RU" sz="2400" b="1" spc="50" dirty="0">
                <a:ln w="11430"/>
                <a:latin typeface="+mn-lt"/>
                <a:cs typeface="+mn-cs"/>
              </a:rPr>
            </a:br>
            <a:r>
              <a:rPr lang="ru-RU" sz="2400" b="1" spc="50" dirty="0">
                <a:ln w="11430"/>
                <a:latin typeface="+mn-lt"/>
                <a:cs typeface="+mn-cs"/>
              </a:rPr>
              <a:t>«Мы все за себя постоять умеем», – </a:t>
            </a:r>
            <a:r>
              <a:rPr lang="ru-RU" sz="2400" b="1" spc="50" dirty="0" smtClean="0">
                <a:ln w="11430"/>
                <a:latin typeface="+mn-lt"/>
                <a:cs typeface="+mn-cs"/>
              </a:rPr>
              <a:t>думают </a:t>
            </a:r>
            <a:r>
              <a:rPr lang="ru-RU" sz="2400" b="1" spc="50" dirty="0">
                <a:ln w="11430"/>
                <a:latin typeface="+mn-lt"/>
                <a:cs typeface="+mn-cs"/>
              </a:rPr>
              <a:t>они про себя.</a:t>
            </a:r>
            <a:br>
              <a:rPr lang="ru-RU" sz="2400" b="1" spc="50" dirty="0">
                <a:ln w="11430"/>
                <a:latin typeface="+mn-lt"/>
                <a:cs typeface="+mn-cs"/>
              </a:rPr>
            </a:br>
            <a:r>
              <a:rPr lang="ru-RU" sz="2400" b="1" spc="50" dirty="0">
                <a:ln w="11430"/>
                <a:latin typeface="+mn-lt"/>
                <a:cs typeface="+mn-cs"/>
              </a:rPr>
              <a:t>А щенок уже подбежал к озеру и думает: «Вот я сейчас их поймаю!» – и приготовился уже прыгнуть...         </a:t>
            </a:r>
            <a:r>
              <a:rPr lang="ru-RU" sz="1600" b="1" i="1" spc="50" dirty="0">
                <a:ln w="11430"/>
                <a:latin typeface="+mn-lt"/>
                <a:cs typeface="+mn-cs"/>
              </a:rPr>
              <a:t>(В. Бианки)</a:t>
            </a:r>
            <a:endParaRPr lang="ru-RU" sz="1600" b="1" spc="50" dirty="0">
              <a:ln w="11430"/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                                                                                                                            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5363" name="Picture 2" descr="http://www.sunkid.ru/uploads/posts/2009-02/1234891234_pervaja-okho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1634" y="0"/>
            <a:ext cx="2092366" cy="278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428625" y="1285875"/>
            <a:ext cx="8391525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 </a:t>
            </a:r>
            <a:r>
              <a:rPr lang="ru-RU" sz="2800" b="1">
                <a:latin typeface="Calibri" pitchFamily="34" charset="0"/>
              </a:rPr>
              <a:t>	</a:t>
            </a:r>
            <a:r>
              <a:rPr lang="ru-RU" sz="2700" b="1">
                <a:latin typeface="Calibri" pitchFamily="34" charset="0"/>
              </a:rPr>
              <a:t>Лев спал. Мышь пробежала ему по телу. Он проснулся и поймал её. Мышь стала просить, чтобы он пустил её; она сказала: "Если ты меня пустишь, и я тебе добро сделаю". Лев засмеялся, что мышь обещает ему добро сделать, и пустил её.</a:t>
            </a:r>
          </a:p>
          <a:p>
            <a:r>
              <a:rPr lang="ru-RU" sz="2700" b="1">
                <a:latin typeface="Calibri" pitchFamily="34" charset="0"/>
              </a:rPr>
              <a:t>         Потом охотники поймали льва и привязали верёвкой к дереву. Мышь услыхала львиный рёв, прибежала, перегрызла верёвку и сказала: "Помнишь, ты смеялся, не думал, чтобы я могла тебе добро сделать, а  теперь видишь - бывает и от мыши добро".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790015" y="207963"/>
            <a:ext cx="29097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Calibri" pitchFamily="34" charset="0"/>
              </a:rPr>
              <a:t>Лев и мышь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6929438" y="5857875"/>
            <a:ext cx="164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Calibri" pitchFamily="34" charset="0"/>
              </a:rPr>
              <a:t>Л.Н. Толстой</a:t>
            </a:r>
          </a:p>
        </p:txBody>
      </p:sp>
      <p:pic>
        <p:nvPicPr>
          <p:cNvPr id="10245" name="Picture 7" descr="BIG_Cat1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0"/>
            <a:ext cx="1951218" cy="143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Группа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8640000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Современный человек: выше многозадачность, меньше вним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92696"/>
            <a:ext cx="8640000" cy="540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66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http://900igr.net/data/chelovek/Otkuda-ja-vzjalsja-1.files/0029-038-U-losikhi-loseno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6000" contrast="4000"/>
          </a:blip>
          <a:srcRect/>
          <a:stretch>
            <a:fillRect/>
          </a:stretch>
        </p:blipFill>
        <p:spPr bwMode="auto">
          <a:xfrm>
            <a:off x="512" y="366027"/>
            <a:ext cx="9180000" cy="6519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1"/>
          <p:cNvSpPr>
            <a:spLocks noChangeArrowheads="1"/>
          </p:cNvSpPr>
          <p:nvPr/>
        </p:nvSpPr>
        <p:spPr bwMode="auto">
          <a:xfrm>
            <a:off x="179512" y="1988840"/>
            <a:ext cx="864096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3100" b="1" dirty="0" err="1">
                <a:latin typeface="Calibri" pitchFamily="34" charset="0"/>
                <a:cs typeface="Times New Roman" pitchFamily="18" charset="0"/>
              </a:rPr>
              <a:t>НаполянувышлилосихаслосёнкомГордыйлось</a:t>
            </a:r>
            <a:endParaRPr lang="ru-RU" sz="3100" b="1" dirty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100" b="1" dirty="0" err="1">
                <a:latin typeface="Calibri" pitchFamily="34" charset="0"/>
                <a:cs typeface="Times New Roman" pitchFamily="18" charset="0"/>
              </a:rPr>
              <a:t>наблюдалзанимиКрасивыиумныэтизвери</a:t>
            </a:r>
            <a:endParaRPr lang="ru-RU" sz="3100" b="1" dirty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100" b="1" dirty="0">
                <a:latin typeface="Calibri" pitchFamily="34" charset="0"/>
                <a:cs typeface="Times New Roman" pitchFamily="18" charset="0"/>
              </a:rPr>
              <a:t>ГолодноихолодноимзимойПустокругомНилисточка,нитравкиоднагорькаякораИвдругзапах</a:t>
            </a:r>
          </a:p>
          <a:p>
            <a:pPr eaLnBrk="0" hangingPunct="0"/>
            <a:r>
              <a:rPr lang="ru-RU" sz="3100" b="1" dirty="0" err="1">
                <a:latin typeface="Calibri" pitchFamily="34" charset="0"/>
                <a:cs typeface="Times New Roman" pitchFamily="18" charset="0"/>
              </a:rPr>
              <a:t>сенаНаполянестоитбольшаякормушкаДобрые</a:t>
            </a:r>
            <a:endParaRPr lang="ru-RU" sz="3100" b="1" dirty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100" b="1" dirty="0" err="1">
                <a:latin typeface="Calibri" pitchFamily="34" charset="0"/>
                <a:cs typeface="Times New Roman" pitchFamily="18" charset="0"/>
              </a:rPr>
              <a:t>рукиегеряположилидушистоесеновкормушку</a:t>
            </a:r>
            <a:endParaRPr lang="ru-RU" sz="3100" b="1" dirty="0">
              <a:latin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3100" b="1" dirty="0" err="1">
                <a:latin typeface="Calibri" pitchFamily="34" charset="0"/>
                <a:cs typeface="Times New Roman" pitchFamily="18" charset="0"/>
              </a:rPr>
              <a:t>Онхозяинвлесуизаботитсяодеревьяхптицахзверях</a:t>
            </a:r>
            <a:r>
              <a:rPr lang="ru-RU" sz="3100" b="1" dirty="0">
                <a:latin typeface="Calibri" pitchFamily="34" charset="0"/>
                <a:cs typeface="Times New Roman" pitchFamily="18" charset="0"/>
              </a:rPr>
              <a:t>.</a:t>
            </a:r>
            <a:r>
              <a:rPr lang="ru-RU" sz="3100" i="1" dirty="0">
                <a:latin typeface="Calibri" pitchFamily="34" charset="0"/>
              </a:rPr>
              <a:t>                                                  </a:t>
            </a:r>
            <a:r>
              <a:rPr lang="ru-RU" sz="3100" i="1" dirty="0" err="1">
                <a:latin typeface="Calibri" pitchFamily="34" charset="0"/>
              </a:rPr>
              <a:t>В.Карасёва</a:t>
            </a:r>
            <a:endParaRPr lang="ru-RU" sz="3100" dirty="0">
              <a:latin typeface="Calibri" pitchFamily="34" charset="0"/>
            </a:endParaRPr>
          </a:p>
          <a:p>
            <a:pPr eaLnBrk="0" hangingPunct="0"/>
            <a:endParaRPr lang="ru-RU" sz="3100" b="1" dirty="0">
              <a:latin typeface="Calibri" pitchFamily="34" charset="0"/>
            </a:endParaRPr>
          </a:p>
        </p:txBody>
      </p:sp>
      <p:sp>
        <p:nvSpPr>
          <p:cNvPr id="5124" name="Прямоугольник 4"/>
          <p:cNvSpPr>
            <a:spLocks noChangeArrowheads="1"/>
          </p:cNvSpPr>
          <p:nvPr/>
        </p:nvSpPr>
        <p:spPr bwMode="auto">
          <a:xfrm>
            <a:off x="3563888" y="260648"/>
            <a:ext cx="14590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Calibri" pitchFamily="34" charset="0"/>
              </a:rPr>
              <a:t>ЛОСИ</a:t>
            </a:r>
            <a:endParaRPr lang="ru-RU" sz="40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TextBox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075" y="215901"/>
            <a:ext cx="8723312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2" descr="http://nsc.1september.ru/2004/42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2071688"/>
            <a:ext cx="1335088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TextBox 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050" y="1182688"/>
            <a:ext cx="2998788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TextBox 5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8963" y="1182688"/>
            <a:ext cx="2097087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TextBox 6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8225" y="1182688"/>
            <a:ext cx="2786063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TextBox 7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1182688"/>
            <a:ext cx="3621087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TextBox 8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6050" y="1895475"/>
            <a:ext cx="251777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TextBox 9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58900" y="1895475"/>
            <a:ext cx="3255963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TextBox 10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9075" y="2614613"/>
            <a:ext cx="3328988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TextBox 12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6300" y="2614613"/>
            <a:ext cx="2601913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TextBox 13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44963" y="2614613"/>
            <a:ext cx="2566987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TextBox 14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9075" y="3328988"/>
            <a:ext cx="4919663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TextBox 15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32113" y="3328988"/>
            <a:ext cx="4475162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TextBox 16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85750" y="4114800"/>
            <a:ext cx="2195513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TextBox 17"/>
          <p:cNvPicPr>
            <a:picLocks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792288" y="4114800"/>
            <a:ext cx="358457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TextBox 18"/>
          <p:cNvPicPr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90950" y="4114800"/>
            <a:ext cx="38163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2" name="TextBox 19"/>
          <p:cNvPicPr>
            <a:picLocks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5750" y="4900613"/>
            <a:ext cx="2622550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TextBox 20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292225" y="4900613"/>
            <a:ext cx="3255963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TextBox 21"/>
          <p:cNvPicPr>
            <a:picLocks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432175" y="4900613"/>
            <a:ext cx="3597275" cy="1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5" name="TextBox 22"/>
          <p:cNvPicPr>
            <a:picLocks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19075" y="5614988"/>
            <a:ext cx="2359025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TextBox 23"/>
          <p:cNvPicPr>
            <a:picLocks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1219200" y="5614988"/>
            <a:ext cx="289560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7" name="Прямоугольник 24"/>
          <p:cNvSpPr>
            <a:spLocks noChangeArrowheads="1"/>
          </p:cNvSpPr>
          <p:nvPr/>
        </p:nvSpPr>
        <p:spPr bwMode="auto">
          <a:xfrm>
            <a:off x="6072188" y="6000750"/>
            <a:ext cx="2255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(</a:t>
            </a:r>
            <a:r>
              <a:rPr lang="ru-RU" sz="2400" b="1" i="1">
                <a:solidFill>
                  <a:srgbClr val="000000"/>
                </a:solidFill>
                <a:latin typeface="Calibri" pitchFamily="34" charset="0"/>
              </a:rPr>
              <a:t>К.Д.Ушинский</a:t>
            </a:r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ru-RU" sz="2400" b="1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 L 0.09913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0.07049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0.03941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5.55112E-17 L 0.06945 0.000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92 0.00185 L 0.09392 0.0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08993 0.00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" y="1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5.55556E-6 L 0.18125 5.55556E-6 " pathEditMode="relative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0.00347 L 0.10295 0.0034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0.15417 0.00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10035 0.004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" y="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07309 0.005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3" descr="http://img0.liveinternet.ru/images/attach/c/0/44/87/44087268_vesna_06.jpg"/>
          <p:cNvPicPr>
            <a:picLocks noChangeAspect="1" noChangeArrowheads="1"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125926" y="614672"/>
            <a:ext cx="8604000" cy="627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18"/>
          <p:cNvSpPr>
            <a:spLocks noChangeArrowheads="1"/>
          </p:cNvSpPr>
          <p:nvPr/>
        </p:nvSpPr>
        <p:spPr bwMode="auto">
          <a:xfrm>
            <a:off x="2214563" y="558800"/>
            <a:ext cx="5286375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800" b="1">
                <a:solidFill>
                  <a:srgbClr val="C00000"/>
                </a:solidFill>
                <a:latin typeface="Calibri" pitchFamily="34" charset="0"/>
              </a:rPr>
              <a:t>ПОДСНЕЖНИК</a:t>
            </a:r>
          </a:p>
          <a:p>
            <a:pPr eaLnBrk="0" hangingPunct="0"/>
            <a:r>
              <a:rPr lang="ru-RU" sz="2700" b="1">
                <a:latin typeface="Calibri" pitchFamily="34" charset="0"/>
              </a:rPr>
              <a:t>В саду, где берёзки столпились гурьбой,</a:t>
            </a:r>
            <a:br>
              <a:rPr lang="ru-RU" sz="2700" b="1">
                <a:latin typeface="Calibri" pitchFamily="34" charset="0"/>
              </a:rPr>
            </a:br>
            <a:r>
              <a:rPr lang="ru-RU" sz="2700" b="1">
                <a:latin typeface="Calibri" pitchFamily="34" charset="0"/>
              </a:rPr>
              <a:t>Подснежника глянул глазок голубой.</a:t>
            </a:r>
            <a:br>
              <a:rPr lang="ru-RU" sz="2700" b="1">
                <a:latin typeface="Calibri" pitchFamily="34" charset="0"/>
              </a:rPr>
            </a:br>
            <a:r>
              <a:rPr lang="ru-RU" sz="2700" b="1">
                <a:latin typeface="Calibri" pitchFamily="34" charset="0"/>
              </a:rPr>
              <a:t>Сперва понемножку</a:t>
            </a:r>
            <a:br>
              <a:rPr lang="ru-RU" sz="2700" b="1">
                <a:latin typeface="Calibri" pitchFamily="34" charset="0"/>
              </a:rPr>
            </a:br>
            <a:r>
              <a:rPr lang="ru-RU" sz="2700" b="1">
                <a:latin typeface="Calibri" pitchFamily="34" charset="0"/>
              </a:rPr>
              <a:t>Зеленую выставил ножку,</a:t>
            </a:r>
            <a:br>
              <a:rPr lang="ru-RU" sz="2700" b="1">
                <a:latin typeface="Calibri" pitchFamily="34" charset="0"/>
              </a:rPr>
            </a:br>
            <a:r>
              <a:rPr lang="ru-RU" sz="2700" b="1">
                <a:latin typeface="Calibri" pitchFamily="34" charset="0"/>
              </a:rPr>
              <a:t>Потом потянулся</a:t>
            </a:r>
            <a:br>
              <a:rPr lang="ru-RU" sz="2700" b="1">
                <a:latin typeface="Calibri" pitchFamily="34" charset="0"/>
              </a:rPr>
            </a:br>
            <a:r>
              <a:rPr lang="ru-RU" sz="2700" b="1">
                <a:latin typeface="Calibri" pitchFamily="34" charset="0"/>
              </a:rPr>
              <a:t>Из всех своих маленьких сил</a:t>
            </a:r>
            <a:br>
              <a:rPr lang="ru-RU" sz="2700" b="1">
                <a:latin typeface="Calibri" pitchFamily="34" charset="0"/>
              </a:rPr>
            </a:br>
            <a:r>
              <a:rPr lang="ru-RU" sz="2700" b="1">
                <a:latin typeface="Calibri" pitchFamily="34" charset="0"/>
              </a:rPr>
              <a:t>И тихо спросил:</a:t>
            </a:r>
            <a:br>
              <a:rPr lang="ru-RU" sz="2700" b="1">
                <a:latin typeface="Calibri" pitchFamily="34" charset="0"/>
              </a:rPr>
            </a:br>
            <a:r>
              <a:rPr lang="ru-RU" sz="2700" b="1">
                <a:latin typeface="Calibri" pitchFamily="34" charset="0"/>
              </a:rPr>
              <a:t>«Я вижу, погода тепла и ясна;</a:t>
            </a:r>
            <a:br>
              <a:rPr lang="ru-RU" sz="2700" b="1">
                <a:latin typeface="Calibri" pitchFamily="34" charset="0"/>
              </a:rPr>
            </a:br>
            <a:r>
              <a:rPr lang="ru-RU" sz="2700" b="1">
                <a:latin typeface="Calibri" pitchFamily="34" charset="0"/>
              </a:rPr>
              <a:t>Скажите, ведь правда, что это весна?»</a:t>
            </a:r>
          </a:p>
          <a:p>
            <a:pPr eaLnBrk="0" hangingPunct="0"/>
            <a:r>
              <a:rPr lang="ru-RU" sz="2700" b="1">
                <a:latin typeface="Calibri" pitchFamily="34" charset="0"/>
              </a:rPr>
              <a:t>                              (</a:t>
            </a:r>
            <a:r>
              <a:rPr lang="ru-RU" sz="2700" b="1" i="1">
                <a:latin typeface="Calibri" pitchFamily="34" charset="0"/>
              </a:rPr>
              <a:t>П. Соловьева</a:t>
            </a:r>
            <a:r>
              <a:rPr lang="ru-RU" sz="2700" b="1">
                <a:latin typeface="Calibri" pitchFamily="34" charset="0"/>
              </a:rPr>
              <a:t>)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2123728" y="-5429250"/>
            <a:ext cx="5305770" cy="11391875"/>
            <a:chOff x="2702293" y="-357214"/>
            <a:chExt cx="3369905" cy="6550374"/>
          </a:xfrm>
        </p:grpSpPr>
        <p:sp>
          <p:nvSpPr>
            <p:cNvPr id="10" name="Прямоугольник 9"/>
            <p:cNvSpPr>
              <a:spLocks noChangeArrowheads="1"/>
            </p:cNvSpPr>
            <p:nvPr/>
          </p:nvSpPr>
          <p:spPr bwMode="auto">
            <a:xfrm>
              <a:off x="2714612" y="-357214"/>
              <a:ext cx="3357586" cy="2929236"/>
            </a:xfrm>
            <a:prstGeom prst="rect">
              <a:avLst/>
            </a:prstGeom>
            <a:solidFill>
              <a:srgbClr val="CCFFCC">
                <a:alpha val="91000"/>
              </a:srgbClr>
            </a:solidFill>
            <a:ln w="12700" algn="ctr">
              <a:solidFill>
                <a:srgbClr val="1E768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11" name="Прямоугольник 10"/>
            <p:cNvSpPr>
              <a:spLocks noChangeArrowheads="1"/>
            </p:cNvSpPr>
            <p:nvPr/>
          </p:nvSpPr>
          <p:spPr bwMode="auto">
            <a:xfrm>
              <a:off x="2702293" y="3121525"/>
              <a:ext cx="3357586" cy="3071635"/>
            </a:xfrm>
            <a:prstGeom prst="rect">
              <a:avLst/>
            </a:prstGeom>
            <a:solidFill>
              <a:srgbClr val="CCFFCC">
                <a:alpha val="91000"/>
              </a:srgbClr>
            </a:solidFill>
            <a:ln w="12700" algn="ctr">
              <a:solidFill>
                <a:srgbClr val="1E768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20487" name="Picture 9" descr="http://i038.radikal.ru/0805/7b/0cfdc41152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357688"/>
            <a:ext cx="1524000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9" descr="http://i038.radikal.ru/0805/7b/0cfdc411528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0" y="4286250"/>
            <a:ext cx="152400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00017 0.89953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Rectangle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288"/>
            <a:ext cx="8675687" cy="620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http://nsc.1september.ru/2008/04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889896"/>
            <a:ext cx="4338637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179512" y="357188"/>
            <a:ext cx="5143500" cy="627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3200" b="1" dirty="0">
                <a:solidFill>
                  <a:srgbClr val="BF6000"/>
                </a:solidFill>
                <a:latin typeface="Calibri" pitchFamily="34" charset="0"/>
              </a:rPr>
              <a:t>Майский снег</a:t>
            </a:r>
          </a:p>
          <a:p>
            <a:pPr eaLnBrk="0" hangingPunct="0"/>
            <a:r>
              <a:rPr lang="ru-RU" sz="3200" dirty="0">
                <a:latin typeface="Calibri" pitchFamily="34" charset="0"/>
              </a:rPr>
              <a:t>Снег идёт!</a:t>
            </a:r>
            <a:br>
              <a:rPr lang="ru-RU" sz="3200" dirty="0">
                <a:latin typeface="Calibri" pitchFamily="34" charset="0"/>
              </a:rPr>
            </a:br>
            <a:r>
              <a:rPr lang="ru-RU" sz="3200" dirty="0">
                <a:latin typeface="Calibri" pitchFamily="34" charset="0"/>
              </a:rPr>
              <a:t>Удивляются дети:</a:t>
            </a:r>
            <a:br>
              <a:rPr lang="ru-RU" sz="3200" dirty="0">
                <a:latin typeface="Calibri" pitchFamily="34" charset="0"/>
              </a:rPr>
            </a:br>
            <a:r>
              <a:rPr lang="ru-RU" sz="3200" dirty="0">
                <a:latin typeface="Calibri" pitchFamily="34" charset="0"/>
              </a:rPr>
              <a:t>"К нам зима</a:t>
            </a:r>
            <a:br>
              <a:rPr lang="ru-RU" sz="3200" dirty="0">
                <a:latin typeface="Calibri" pitchFamily="34" charset="0"/>
              </a:rPr>
            </a:br>
            <a:r>
              <a:rPr lang="ru-RU" sz="3200" dirty="0">
                <a:latin typeface="Calibri" pitchFamily="34" charset="0"/>
              </a:rPr>
              <a:t>Воротилась</a:t>
            </a:r>
            <a:br>
              <a:rPr lang="ru-RU" sz="3200" dirty="0">
                <a:latin typeface="Calibri" pitchFamily="34" charset="0"/>
              </a:rPr>
            </a:br>
            <a:r>
              <a:rPr lang="ru-RU" sz="3200" dirty="0">
                <a:latin typeface="Calibri" pitchFamily="34" charset="0"/>
              </a:rPr>
              <a:t>Опять?"</a:t>
            </a:r>
            <a:br>
              <a:rPr lang="ru-RU" sz="3200" dirty="0">
                <a:latin typeface="Calibri" pitchFamily="34" charset="0"/>
              </a:rPr>
            </a:br>
            <a:r>
              <a:rPr lang="ru-RU" sz="3200" dirty="0">
                <a:latin typeface="Calibri" pitchFamily="34" charset="0"/>
              </a:rPr>
              <a:t>Это просто</a:t>
            </a:r>
            <a:br>
              <a:rPr lang="ru-RU" sz="3200" dirty="0">
                <a:latin typeface="Calibri" pitchFamily="34" charset="0"/>
              </a:rPr>
            </a:br>
            <a:r>
              <a:rPr lang="ru-RU" sz="3200" dirty="0">
                <a:latin typeface="Calibri" pitchFamily="34" charset="0"/>
              </a:rPr>
              <a:t>На яблоне</a:t>
            </a:r>
            <a:br>
              <a:rPr lang="ru-RU" sz="3200" dirty="0">
                <a:latin typeface="Calibri" pitchFamily="34" charset="0"/>
              </a:rPr>
            </a:br>
            <a:r>
              <a:rPr lang="ru-RU" sz="3200" dirty="0">
                <a:latin typeface="Calibri" pitchFamily="34" charset="0"/>
              </a:rPr>
              <a:t>Ветер</a:t>
            </a:r>
            <a:br>
              <a:rPr lang="ru-RU" sz="3200" dirty="0">
                <a:latin typeface="Calibri" pitchFamily="34" charset="0"/>
              </a:rPr>
            </a:br>
            <a:r>
              <a:rPr lang="ru-RU" sz="3200" dirty="0">
                <a:latin typeface="Calibri" pitchFamily="34" charset="0"/>
              </a:rPr>
              <a:t>Хочет все лепестки </a:t>
            </a:r>
            <a:br>
              <a:rPr lang="ru-RU" sz="3200" dirty="0">
                <a:latin typeface="Calibri" pitchFamily="34" charset="0"/>
              </a:rPr>
            </a:br>
            <a:r>
              <a:rPr lang="ru-RU" sz="3200" dirty="0">
                <a:latin typeface="Calibri" pitchFamily="34" charset="0"/>
              </a:rPr>
              <a:t>Сосчитать.</a:t>
            </a:r>
          </a:p>
          <a:p>
            <a:pPr eaLnBrk="0" hangingPunct="0"/>
            <a:r>
              <a:rPr lang="ru-RU" sz="3200" dirty="0">
                <a:latin typeface="Calibri" pitchFamily="34" charset="0"/>
              </a:rPr>
              <a:t>(</a:t>
            </a:r>
            <a:r>
              <a:rPr lang="ru-RU" sz="3200" i="1" dirty="0" err="1">
                <a:latin typeface="Calibri" pitchFamily="34" charset="0"/>
              </a:rPr>
              <a:t>В.Приходько</a:t>
            </a:r>
            <a:r>
              <a:rPr lang="ru-RU" sz="3200" dirty="0">
                <a:latin typeface="Calibri" pitchFamily="34" charset="0"/>
              </a:rPr>
              <a:t>)</a:t>
            </a:r>
            <a:r>
              <a:rPr lang="ru-RU" sz="1000" dirty="0"/>
              <a:t/>
            </a:r>
            <a:br>
              <a:rPr lang="ru-RU" sz="1000" dirty="0"/>
            </a:br>
            <a:endParaRPr lang="ru-RU" dirty="0"/>
          </a:p>
        </p:txBody>
      </p:sp>
      <p:pic>
        <p:nvPicPr>
          <p:cNvPr id="4099" name="Picture 5" descr="http://pix.com.ua/db/animals/birds/bird_illustration/m-591093.jpg"/>
          <p:cNvPicPr>
            <a:picLocks noChangeAspect="1" noChangeArrowheads="1"/>
          </p:cNvPicPr>
          <p:nvPr/>
        </p:nvPicPr>
        <p:blipFill rotWithShape="1">
          <a:blip r:embed="rId2" cstate="print"/>
          <a:srcRect l="4085" t="3051" r="4571" b="2856"/>
          <a:stretch/>
        </p:blipFill>
        <p:spPr bwMode="auto">
          <a:xfrm>
            <a:off x="4460874" y="-41250"/>
            <a:ext cx="4721200" cy="689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5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96975"/>
            <a:ext cx="3889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6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714500"/>
            <a:ext cx="3889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17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205038"/>
            <a:ext cx="3889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18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708275"/>
            <a:ext cx="3889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19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141663"/>
            <a:ext cx="3889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Picture 20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3643313"/>
            <a:ext cx="3889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Picture 21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149725"/>
            <a:ext cx="3889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2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4643438"/>
            <a:ext cx="3889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5143500"/>
            <a:ext cx="3889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24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5589588"/>
            <a:ext cx="3889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25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6092825"/>
            <a:ext cx="388937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ED0001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38452">
            <a:off x="5071141" y="3797810"/>
            <a:ext cx="3106184" cy="2725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548680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</a:rPr>
              <a:t>Смысловое чтение – вид чтения, которое нацелено на понимание читающим смыслового содержания текста </a:t>
            </a:r>
            <a:endParaRPr lang="ru-RU" sz="2800" dirty="0" smtClean="0">
              <a:solidFill>
                <a:srgbClr val="002060"/>
              </a:solidFill>
            </a:endParaRPr>
          </a:p>
          <a:p>
            <a:pPr algn="r"/>
            <a:r>
              <a:rPr lang="ru-RU" sz="2800" i="1" dirty="0" err="1"/>
              <a:t>Асмолов</a:t>
            </a:r>
            <a:r>
              <a:rPr lang="ru-RU" sz="2800" i="1" dirty="0"/>
              <a:t> А.Г., </a:t>
            </a:r>
            <a:r>
              <a:rPr lang="ru-RU" sz="2800" i="1" dirty="0" err="1"/>
              <a:t>Бурменская</a:t>
            </a:r>
            <a:r>
              <a:rPr lang="ru-RU" sz="2800" i="1" dirty="0"/>
              <a:t> Г.В., Володарская И.А. 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15173" y="18864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Виды текстовой информации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827" name="AutoShape 3"/>
          <p:cNvSpPr>
            <a:spLocks noChangeArrowheads="1"/>
          </p:cNvSpPr>
          <p:nvPr/>
        </p:nvSpPr>
        <p:spPr bwMode="gray">
          <a:xfrm rot="5400000">
            <a:off x="519370" y="3603618"/>
            <a:ext cx="2181225" cy="2428892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Freeform 4"/>
          <p:cNvSpPr>
            <a:spLocks/>
          </p:cNvSpPr>
          <p:nvPr/>
        </p:nvSpPr>
        <p:spPr bwMode="gray">
          <a:xfrm>
            <a:off x="395537" y="3725863"/>
            <a:ext cx="2428891" cy="481012"/>
          </a:xfrm>
          <a:custGeom>
            <a:avLst/>
            <a:gdLst/>
            <a:ahLst/>
            <a:cxnLst>
              <a:cxn ang="0">
                <a:pos x="5" y="303"/>
              </a:cxn>
              <a:cxn ang="0">
                <a:pos x="21" y="177"/>
              </a:cxn>
              <a:cxn ang="0">
                <a:pos x="172" y="22"/>
              </a:cxn>
              <a:cxn ang="0">
                <a:pos x="361" y="11"/>
              </a:cxn>
              <a:cxn ang="0">
                <a:pos x="932" y="12"/>
              </a:cxn>
              <a:cxn ang="0">
                <a:pos x="1070" y="14"/>
              </a:cxn>
              <a:cxn ang="0">
                <a:pos x="1260" y="189"/>
              </a:cxn>
              <a:cxn ang="0">
                <a:pos x="1266" y="302"/>
              </a:cxn>
              <a:cxn ang="0">
                <a:pos x="5" y="303"/>
              </a:cxn>
            </a:cxnLst>
            <a:rect l="0" t="0" r="r" b="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gray">
          <a:xfrm>
            <a:off x="467545" y="4221088"/>
            <a:ext cx="2272336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/>
              <a:t>о чем в тексте сообщается в явном виде</a:t>
            </a:r>
            <a:endParaRPr lang="en-US" sz="2000" b="1" dirty="0">
              <a:solidFill>
                <a:srgbClr val="1C1C1C"/>
              </a:solidFill>
            </a:endParaRP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gray">
          <a:xfrm rot="5400000">
            <a:off x="3551831" y="3592365"/>
            <a:ext cx="2181228" cy="2451397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32" name="Freeform 8"/>
          <p:cNvSpPr>
            <a:spLocks/>
          </p:cNvSpPr>
          <p:nvPr/>
        </p:nvSpPr>
        <p:spPr bwMode="gray">
          <a:xfrm>
            <a:off x="3419872" y="3724275"/>
            <a:ext cx="2435522" cy="482600"/>
          </a:xfrm>
          <a:custGeom>
            <a:avLst/>
            <a:gdLst/>
            <a:ahLst/>
            <a:cxnLst>
              <a:cxn ang="0">
                <a:pos x="6" y="297"/>
              </a:cxn>
              <a:cxn ang="0">
                <a:pos x="18" y="174"/>
              </a:cxn>
              <a:cxn ang="0">
                <a:pos x="171" y="30"/>
              </a:cxn>
              <a:cxn ang="0">
                <a:pos x="352" y="13"/>
              </a:cxn>
              <a:cxn ang="0">
                <a:pos x="922" y="10"/>
              </a:cxn>
              <a:cxn ang="0">
                <a:pos x="1061" y="12"/>
              </a:cxn>
              <a:cxn ang="0">
                <a:pos x="1251" y="190"/>
              </a:cxn>
              <a:cxn ang="0">
                <a:pos x="1257" y="303"/>
              </a:cxn>
              <a:cxn ang="0">
                <a:pos x="6" y="297"/>
              </a:cxn>
            </a:cxnLst>
            <a:rect l="0" t="0" r="r" b="b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gray">
          <a:xfrm>
            <a:off x="3347864" y="4221088"/>
            <a:ext cx="2451397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b="1" dirty="0" smtClean="0"/>
              <a:t>о чем в тексте сообщается в неявном виде, читается «между строк»</a:t>
            </a:r>
            <a:endParaRPr lang="en-US" sz="2000" b="1" dirty="0">
              <a:solidFill>
                <a:srgbClr val="1C1C1C"/>
              </a:solidFill>
            </a:endParaRPr>
          </a:p>
        </p:txBody>
      </p:sp>
      <p:sp>
        <p:nvSpPr>
          <p:cNvPr id="77835" name="AutoShape 11"/>
          <p:cNvSpPr>
            <a:spLocks noChangeArrowheads="1"/>
          </p:cNvSpPr>
          <p:nvPr/>
        </p:nvSpPr>
        <p:spPr bwMode="gray">
          <a:xfrm rot="5400000">
            <a:off x="6364525" y="3628787"/>
            <a:ext cx="2181227" cy="2378554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36" name="Freeform 12"/>
          <p:cNvSpPr>
            <a:spLocks/>
          </p:cNvSpPr>
          <p:nvPr/>
        </p:nvSpPr>
        <p:spPr bwMode="gray">
          <a:xfrm>
            <a:off x="6276974" y="3743325"/>
            <a:ext cx="2367441" cy="463550"/>
          </a:xfrm>
          <a:custGeom>
            <a:avLst/>
            <a:gdLst/>
            <a:ahLst/>
            <a:cxnLst>
              <a:cxn ang="0">
                <a:pos x="5" y="292"/>
              </a:cxn>
              <a:cxn ang="0">
                <a:pos x="192" y="0"/>
              </a:cxn>
              <a:cxn ang="0">
                <a:pos x="1060" y="0"/>
              </a:cxn>
              <a:cxn ang="0">
                <a:pos x="1254" y="291"/>
              </a:cxn>
              <a:cxn ang="0">
                <a:pos x="5" y="292"/>
              </a:cxn>
            </a:cxnLst>
            <a:rect l="0" t="0" r="r" b="b"/>
            <a:pathLst>
              <a:path w="1260" h="292">
                <a:moveTo>
                  <a:pt x="5" y="292"/>
                </a:moveTo>
                <a:cubicBezTo>
                  <a:pt x="0" y="270"/>
                  <a:pt x="16" y="49"/>
                  <a:pt x="192" y="0"/>
                </a:cubicBezTo>
                <a:lnTo>
                  <a:pt x="1060" y="0"/>
                </a:lnTo>
                <a:cubicBezTo>
                  <a:pt x="1241" y="48"/>
                  <a:pt x="1260" y="186"/>
                  <a:pt x="1254" y="291"/>
                </a:cubicBezTo>
                <a:lnTo>
                  <a:pt x="5" y="292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gray">
          <a:xfrm>
            <a:off x="6455013" y="4221088"/>
            <a:ext cx="2011362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000" b="1" dirty="0" smtClean="0"/>
              <a:t>основная идея текста, его главные смыслы</a:t>
            </a:r>
            <a:endParaRPr lang="en-US" sz="2000" b="1" dirty="0">
              <a:solidFill>
                <a:srgbClr val="1C1C1C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275856" y="1714488"/>
            <a:ext cx="2654605" cy="1071570"/>
            <a:chOff x="2251" y="1126"/>
            <a:chExt cx="1501" cy="339"/>
          </a:xfrm>
        </p:grpSpPr>
        <p:sp>
          <p:nvSpPr>
            <p:cNvPr id="77840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1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842" name="Rectangle 18"/>
          <p:cNvSpPr>
            <a:spLocks noChangeArrowheads="1"/>
          </p:cNvSpPr>
          <p:nvPr/>
        </p:nvSpPr>
        <p:spPr bwMode="gray">
          <a:xfrm>
            <a:off x="3414789" y="2000240"/>
            <a:ext cx="238134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Подтекстовая</a:t>
            </a:r>
            <a:endParaRPr lang="en-US" sz="2400" b="1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002469" y="1643050"/>
            <a:ext cx="2745995" cy="1071570"/>
            <a:chOff x="3969" y="1126"/>
            <a:chExt cx="1502" cy="339"/>
          </a:xfrm>
        </p:grpSpPr>
        <p:sp>
          <p:nvSpPr>
            <p:cNvPr id="77844" name="AutoShape 20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5" name="AutoShape 21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89999"/>
                  </a:schemeClr>
                </a:gs>
                <a:gs pos="50000">
                  <a:schemeClr val="folHlink">
                    <a:gamma/>
                    <a:tint val="33725"/>
                    <a:invGamma/>
                  </a:schemeClr>
                </a:gs>
                <a:gs pos="100000">
                  <a:schemeClr val="fol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846" name="Rectangle 22"/>
          <p:cNvSpPr>
            <a:spLocks noChangeArrowheads="1"/>
          </p:cNvSpPr>
          <p:nvPr/>
        </p:nvSpPr>
        <p:spPr bwMode="gray">
          <a:xfrm>
            <a:off x="6037205" y="1959223"/>
            <a:ext cx="278326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/>
              <a:t>Контекстуальная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95536" y="1700808"/>
            <a:ext cx="2671754" cy="1085250"/>
            <a:chOff x="555" y="1126"/>
            <a:chExt cx="1502" cy="339"/>
          </a:xfrm>
        </p:grpSpPr>
        <p:sp>
          <p:nvSpPr>
            <p:cNvPr id="77848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z="1400"/>
            </a:p>
          </p:txBody>
        </p:sp>
        <p:sp>
          <p:nvSpPr>
            <p:cNvPr id="77849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</p:grpSp>
      <p:sp>
        <p:nvSpPr>
          <p:cNvPr id="77850" name="Rectangle 26"/>
          <p:cNvSpPr>
            <a:spLocks noChangeArrowheads="1"/>
          </p:cNvSpPr>
          <p:nvPr/>
        </p:nvSpPr>
        <p:spPr bwMode="gray">
          <a:xfrm>
            <a:off x="467544" y="1988840"/>
            <a:ext cx="235869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Фактуальная</a:t>
            </a:r>
            <a:r>
              <a:rPr lang="ru-RU" sz="2400" b="1" dirty="0" smtClean="0"/>
              <a:t> </a:t>
            </a:r>
          </a:p>
        </p:txBody>
      </p:sp>
      <p:sp>
        <p:nvSpPr>
          <p:cNvPr id="77851" name="AutoShape 27"/>
          <p:cNvSpPr>
            <a:spLocks noChangeArrowheads="1"/>
          </p:cNvSpPr>
          <p:nvPr/>
        </p:nvSpPr>
        <p:spPr bwMode="gray">
          <a:xfrm flipV="1">
            <a:off x="611560" y="2324100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52" name="AutoShape 28"/>
          <p:cNvSpPr>
            <a:spLocks noChangeArrowheads="1"/>
          </p:cNvSpPr>
          <p:nvPr/>
        </p:nvSpPr>
        <p:spPr bwMode="gray">
          <a:xfrm flipV="1">
            <a:off x="3635896" y="2324100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53" name="AutoShape 29"/>
          <p:cNvSpPr>
            <a:spLocks noChangeArrowheads="1"/>
          </p:cNvSpPr>
          <p:nvPr/>
        </p:nvSpPr>
        <p:spPr bwMode="gray">
          <a:xfrm flipV="1">
            <a:off x="6479232" y="2324100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Виды смыслового чтения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827" name="AutoShape 3"/>
          <p:cNvSpPr>
            <a:spLocks noChangeArrowheads="1"/>
          </p:cNvSpPr>
          <p:nvPr/>
        </p:nvSpPr>
        <p:spPr bwMode="gray">
          <a:xfrm rot="5400000">
            <a:off x="391313" y="3515652"/>
            <a:ext cx="2181227" cy="2604828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Freeform 4"/>
          <p:cNvSpPr>
            <a:spLocks/>
          </p:cNvSpPr>
          <p:nvPr/>
        </p:nvSpPr>
        <p:spPr bwMode="gray">
          <a:xfrm>
            <a:off x="179512" y="3725862"/>
            <a:ext cx="2604829" cy="495226"/>
          </a:xfrm>
          <a:custGeom>
            <a:avLst/>
            <a:gdLst/>
            <a:ahLst/>
            <a:cxnLst>
              <a:cxn ang="0">
                <a:pos x="5" y="303"/>
              </a:cxn>
              <a:cxn ang="0">
                <a:pos x="21" y="177"/>
              </a:cxn>
              <a:cxn ang="0">
                <a:pos x="172" y="22"/>
              </a:cxn>
              <a:cxn ang="0">
                <a:pos x="361" y="11"/>
              </a:cxn>
              <a:cxn ang="0">
                <a:pos x="932" y="12"/>
              </a:cxn>
              <a:cxn ang="0">
                <a:pos x="1070" y="14"/>
              </a:cxn>
              <a:cxn ang="0">
                <a:pos x="1260" y="189"/>
              </a:cxn>
              <a:cxn ang="0">
                <a:pos x="1266" y="302"/>
              </a:cxn>
              <a:cxn ang="0">
                <a:pos x="5" y="303"/>
              </a:cxn>
            </a:cxnLst>
            <a:rect l="0" t="0" r="r" b="b"/>
            <a:pathLst>
              <a:path w="1270" h="303">
                <a:moveTo>
                  <a:pt x="5" y="303"/>
                </a:moveTo>
                <a:cubicBezTo>
                  <a:pt x="5" y="303"/>
                  <a:pt x="0" y="253"/>
                  <a:pt x="21" y="177"/>
                </a:cubicBezTo>
                <a:cubicBezTo>
                  <a:pt x="48" y="130"/>
                  <a:pt x="69" y="44"/>
                  <a:pt x="172" y="22"/>
                </a:cubicBezTo>
                <a:cubicBezTo>
                  <a:pt x="275" y="0"/>
                  <a:pt x="235" y="13"/>
                  <a:pt x="361" y="11"/>
                </a:cubicBezTo>
                <a:cubicBezTo>
                  <a:pt x="487" y="9"/>
                  <a:pt x="813" y="12"/>
                  <a:pt x="932" y="12"/>
                </a:cubicBezTo>
                <a:cubicBezTo>
                  <a:pt x="1050" y="12"/>
                  <a:pt x="998" y="2"/>
                  <a:pt x="1070" y="14"/>
                </a:cubicBezTo>
                <a:cubicBezTo>
                  <a:pt x="1143" y="26"/>
                  <a:pt x="1215" y="84"/>
                  <a:pt x="1260" y="189"/>
                </a:cubicBezTo>
                <a:cubicBezTo>
                  <a:pt x="1270" y="262"/>
                  <a:pt x="1266" y="302"/>
                  <a:pt x="1266" y="302"/>
                </a:cubicBezTo>
                <a:lnTo>
                  <a:pt x="5" y="303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gray">
          <a:xfrm>
            <a:off x="692822" y="3786190"/>
            <a:ext cx="14194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1C1C1C"/>
                </a:solidFill>
              </a:rPr>
              <a:t>Результат </a:t>
            </a:r>
            <a:endParaRPr lang="en-US" sz="2000" dirty="0">
              <a:solidFill>
                <a:srgbClr val="1C1C1C"/>
              </a:solidFill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gray">
          <a:xfrm>
            <a:off x="303199" y="4243313"/>
            <a:ext cx="2357453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/>
              <a:t>предвосхищение чтения, создания мотива для чтения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gray">
          <a:xfrm rot="5400000">
            <a:off x="3445380" y="3485919"/>
            <a:ext cx="2181231" cy="2664296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32" name="Freeform 8"/>
          <p:cNvSpPr>
            <a:spLocks/>
          </p:cNvSpPr>
          <p:nvPr/>
        </p:nvSpPr>
        <p:spPr bwMode="gray">
          <a:xfrm>
            <a:off x="3237525" y="3724275"/>
            <a:ext cx="2630619" cy="481013"/>
          </a:xfrm>
          <a:custGeom>
            <a:avLst/>
            <a:gdLst/>
            <a:ahLst/>
            <a:cxnLst>
              <a:cxn ang="0">
                <a:pos x="6" y="297"/>
              </a:cxn>
              <a:cxn ang="0">
                <a:pos x="18" y="174"/>
              </a:cxn>
              <a:cxn ang="0">
                <a:pos x="171" y="30"/>
              </a:cxn>
              <a:cxn ang="0">
                <a:pos x="352" y="13"/>
              </a:cxn>
              <a:cxn ang="0">
                <a:pos x="922" y="10"/>
              </a:cxn>
              <a:cxn ang="0">
                <a:pos x="1061" y="12"/>
              </a:cxn>
              <a:cxn ang="0">
                <a:pos x="1251" y="190"/>
              </a:cxn>
              <a:cxn ang="0">
                <a:pos x="1257" y="303"/>
              </a:cxn>
              <a:cxn ang="0">
                <a:pos x="6" y="297"/>
              </a:cxn>
            </a:cxnLst>
            <a:rect l="0" t="0" r="r" b="b"/>
            <a:pathLst>
              <a:path w="1261" h="303">
                <a:moveTo>
                  <a:pt x="6" y="297"/>
                </a:moveTo>
                <a:cubicBezTo>
                  <a:pt x="6" y="297"/>
                  <a:pt x="0" y="225"/>
                  <a:pt x="18" y="174"/>
                </a:cubicBezTo>
                <a:cubicBezTo>
                  <a:pt x="36" y="123"/>
                  <a:pt x="105" y="45"/>
                  <a:pt x="171" y="30"/>
                </a:cubicBezTo>
                <a:cubicBezTo>
                  <a:pt x="237" y="15"/>
                  <a:pt x="227" y="16"/>
                  <a:pt x="352" y="13"/>
                </a:cubicBezTo>
                <a:cubicBezTo>
                  <a:pt x="477" y="10"/>
                  <a:pt x="804" y="10"/>
                  <a:pt x="922" y="10"/>
                </a:cubicBezTo>
                <a:cubicBezTo>
                  <a:pt x="1039" y="10"/>
                  <a:pt x="988" y="0"/>
                  <a:pt x="1061" y="12"/>
                </a:cubicBezTo>
                <a:cubicBezTo>
                  <a:pt x="1133" y="24"/>
                  <a:pt x="1206" y="83"/>
                  <a:pt x="1251" y="190"/>
                </a:cubicBezTo>
                <a:cubicBezTo>
                  <a:pt x="1261" y="263"/>
                  <a:pt x="1257" y="303"/>
                  <a:pt x="1257" y="303"/>
                </a:cubicBezTo>
                <a:lnTo>
                  <a:pt x="6" y="297"/>
                </a:lnTo>
                <a:close/>
              </a:path>
            </a:pathLst>
          </a:custGeom>
          <a:solidFill>
            <a:schemeClr val="hlink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gray">
          <a:xfrm>
            <a:off x="3851920" y="3789040"/>
            <a:ext cx="134889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1C1C1C"/>
                </a:solidFill>
              </a:rPr>
              <a:t>Результат</a:t>
            </a:r>
            <a:endParaRPr lang="en-US" sz="2000" dirty="0">
              <a:solidFill>
                <a:srgbClr val="1C1C1C"/>
              </a:solidFill>
            </a:endParaRP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gray">
          <a:xfrm>
            <a:off x="3203848" y="4221088"/>
            <a:ext cx="2664296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/>
              <a:t>вычитывание не только </a:t>
            </a:r>
            <a:r>
              <a:rPr lang="ru-RU" b="1" dirty="0" err="1" smtClean="0"/>
              <a:t>фактуальной</a:t>
            </a:r>
            <a:r>
              <a:rPr lang="ru-RU" b="1" dirty="0" smtClean="0"/>
              <a:t> информации, но и подтекста, своя интерпретация текста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77835" name="AutoShape 11"/>
          <p:cNvSpPr>
            <a:spLocks noChangeArrowheads="1"/>
          </p:cNvSpPr>
          <p:nvPr/>
        </p:nvSpPr>
        <p:spPr bwMode="gray">
          <a:xfrm rot="5400000">
            <a:off x="6399698" y="3593614"/>
            <a:ext cx="2181225" cy="2448898"/>
          </a:xfrm>
          <a:prstGeom prst="roundRect">
            <a:avLst>
              <a:gd name="adj" fmla="val 19894"/>
            </a:avLst>
          </a:prstGeom>
          <a:gradFill rotWithShape="1">
            <a:gsLst>
              <a:gs pos="0">
                <a:srgbClr val="FFFFFF">
                  <a:gamma/>
                  <a:shade val="78824"/>
                  <a:invGamma/>
                  <a:alpha val="98000"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8824"/>
                  <a:invGamma/>
                  <a:alpha val="98000"/>
                </a:srgbClr>
              </a:gs>
            </a:gsLst>
            <a:lin ang="540000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36" name="Freeform 12"/>
          <p:cNvSpPr>
            <a:spLocks/>
          </p:cNvSpPr>
          <p:nvPr/>
        </p:nvSpPr>
        <p:spPr bwMode="gray">
          <a:xfrm>
            <a:off x="6276974" y="3743325"/>
            <a:ext cx="2437785" cy="461963"/>
          </a:xfrm>
          <a:custGeom>
            <a:avLst/>
            <a:gdLst/>
            <a:ahLst/>
            <a:cxnLst>
              <a:cxn ang="0">
                <a:pos x="5" y="292"/>
              </a:cxn>
              <a:cxn ang="0">
                <a:pos x="192" y="0"/>
              </a:cxn>
              <a:cxn ang="0">
                <a:pos x="1060" y="0"/>
              </a:cxn>
              <a:cxn ang="0">
                <a:pos x="1254" y="291"/>
              </a:cxn>
              <a:cxn ang="0">
                <a:pos x="5" y="292"/>
              </a:cxn>
            </a:cxnLst>
            <a:rect l="0" t="0" r="r" b="b"/>
            <a:pathLst>
              <a:path w="1260" h="292">
                <a:moveTo>
                  <a:pt x="5" y="292"/>
                </a:moveTo>
                <a:cubicBezTo>
                  <a:pt x="0" y="270"/>
                  <a:pt x="16" y="49"/>
                  <a:pt x="192" y="0"/>
                </a:cubicBezTo>
                <a:lnTo>
                  <a:pt x="1060" y="0"/>
                </a:lnTo>
                <a:cubicBezTo>
                  <a:pt x="1241" y="48"/>
                  <a:pt x="1260" y="186"/>
                  <a:pt x="1254" y="291"/>
                </a:cubicBezTo>
                <a:lnTo>
                  <a:pt x="5" y="292"/>
                </a:lnTo>
                <a:close/>
              </a:path>
            </a:pathLst>
          </a:custGeom>
          <a:solidFill>
            <a:schemeClr val="folHlink">
              <a:alpha val="50000"/>
            </a:schemeClr>
          </a:solidFill>
          <a:ln w="38100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gray">
          <a:xfrm>
            <a:off x="6823505" y="3786190"/>
            <a:ext cx="134889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1C1C1C"/>
                </a:solidFill>
              </a:rPr>
              <a:t>Результат</a:t>
            </a:r>
            <a:endParaRPr lang="en-US" sz="2000" dirty="0">
              <a:solidFill>
                <a:srgbClr val="1C1C1C"/>
              </a:solidFill>
            </a:endParaRP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gray">
          <a:xfrm>
            <a:off x="6245384" y="4221088"/>
            <a:ext cx="2448896" cy="2031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 smtClean="0"/>
              <a:t>понимание авторского смысла, корректировка своей интерпретации</a:t>
            </a:r>
          </a:p>
          <a:p>
            <a:pPr eaLnBrk="0" hangingPunct="0">
              <a:buFont typeface="Arial" pitchFamily="34" charset="0"/>
              <a:buChar char="•"/>
            </a:pPr>
            <a:endParaRPr lang="en-US" dirty="0">
              <a:solidFill>
                <a:srgbClr val="1C1C1C"/>
              </a:solidFill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203848" y="1700808"/>
            <a:ext cx="2808312" cy="936104"/>
            <a:chOff x="2251" y="1126"/>
            <a:chExt cx="1501" cy="339"/>
          </a:xfrm>
        </p:grpSpPr>
        <p:sp>
          <p:nvSpPr>
            <p:cNvPr id="77840" name="AutoShape 16"/>
            <p:cNvSpPr>
              <a:spLocks noChangeArrowheads="1"/>
            </p:cNvSpPr>
            <p:nvPr/>
          </p:nvSpPr>
          <p:spPr bwMode="gray">
            <a:xfrm>
              <a:off x="2251" y="1126"/>
              <a:ext cx="1501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1" name="AutoShape 17"/>
            <p:cNvSpPr>
              <a:spLocks noChangeArrowheads="1"/>
            </p:cNvSpPr>
            <p:nvPr/>
          </p:nvSpPr>
          <p:spPr bwMode="gray">
            <a:xfrm>
              <a:off x="2269" y="1145"/>
              <a:ext cx="1465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89999"/>
                  </a:schemeClr>
                </a:gs>
                <a:gs pos="50000">
                  <a:schemeClr val="hlink">
                    <a:gamma/>
                    <a:tint val="33725"/>
                    <a:invGamma/>
                  </a:schemeClr>
                </a:gs>
                <a:gs pos="100000">
                  <a:schemeClr val="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842" name="Rectangle 18"/>
          <p:cNvSpPr>
            <a:spLocks noChangeArrowheads="1"/>
          </p:cNvSpPr>
          <p:nvPr/>
        </p:nvSpPr>
        <p:spPr bwMode="gray">
          <a:xfrm>
            <a:off x="3419872" y="1916832"/>
            <a:ext cx="229297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/>
              <a:t>Изучающее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084168" y="1700808"/>
            <a:ext cx="2664296" cy="936104"/>
            <a:chOff x="3969" y="1126"/>
            <a:chExt cx="1502" cy="339"/>
          </a:xfrm>
        </p:grpSpPr>
        <p:sp>
          <p:nvSpPr>
            <p:cNvPr id="77844" name="AutoShape 20"/>
            <p:cNvSpPr>
              <a:spLocks noChangeArrowheads="1"/>
            </p:cNvSpPr>
            <p:nvPr/>
          </p:nvSpPr>
          <p:spPr bwMode="gray">
            <a:xfrm>
              <a:off x="3969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AEAEA">
                    <a:gamma/>
                    <a:shade val="36078"/>
                    <a:invGamma/>
                  </a:srgbClr>
                </a:gs>
                <a:gs pos="50000">
                  <a:srgbClr val="EAEAEA"/>
                </a:gs>
                <a:gs pos="100000">
                  <a:srgbClr val="EAEAEA">
                    <a:gamma/>
                    <a:shade val="36078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7845" name="AutoShape 21"/>
            <p:cNvSpPr>
              <a:spLocks noChangeArrowheads="1"/>
            </p:cNvSpPr>
            <p:nvPr/>
          </p:nvSpPr>
          <p:spPr bwMode="gray">
            <a:xfrm>
              <a:off x="3988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alpha val="89999"/>
                  </a:schemeClr>
                </a:gs>
                <a:gs pos="50000">
                  <a:schemeClr val="folHlink">
                    <a:gamma/>
                    <a:tint val="33725"/>
                    <a:invGamma/>
                  </a:schemeClr>
                </a:gs>
                <a:gs pos="100000">
                  <a:schemeClr val="folHlink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7846" name="Rectangle 22"/>
          <p:cNvSpPr>
            <a:spLocks noChangeArrowheads="1"/>
          </p:cNvSpPr>
          <p:nvPr/>
        </p:nvSpPr>
        <p:spPr bwMode="gray">
          <a:xfrm>
            <a:off x="6042004" y="1916832"/>
            <a:ext cx="249043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/>
              <a:t>Рефлексивное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07504" y="1700808"/>
            <a:ext cx="2889488" cy="857256"/>
            <a:chOff x="555" y="1126"/>
            <a:chExt cx="1502" cy="339"/>
          </a:xfrm>
        </p:grpSpPr>
        <p:sp>
          <p:nvSpPr>
            <p:cNvPr id="77848" name="AutoShape 24"/>
            <p:cNvSpPr>
              <a:spLocks noChangeArrowheads="1"/>
            </p:cNvSpPr>
            <p:nvPr/>
          </p:nvSpPr>
          <p:spPr bwMode="gray">
            <a:xfrm>
              <a:off x="555" y="1126"/>
              <a:ext cx="1502" cy="33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gamma/>
                    <a:shade val="36078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36078"/>
                    <a:invGamma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>
              <a:outerShdw dist="40161" dir="4293903" algn="ctr" rotWithShape="0">
                <a:srgbClr val="FFFFC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 sz="1400"/>
            </a:p>
          </p:txBody>
        </p:sp>
        <p:sp>
          <p:nvSpPr>
            <p:cNvPr id="77849" name="AutoShape 25"/>
            <p:cNvSpPr>
              <a:spLocks noChangeArrowheads="1"/>
            </p:cNvSpPr>
            <p:nvPr/>
          </p:nvSpPr>
          <p:spPr bwMode="gray">
            <a:xfrm>
              <a:off x="574" y="1145"/>
              <a:ext cx="1464" cy="3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2">
                    <a:alpha val="89999"/>
                  </a:schemeClr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>
                    <a:alpha val="89999"/>
                  </a:scheme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 sz="1400"/>
            </a:p>
          </p:txBody>
        </p:sp>
      </p:grpSp>
      <p:sp>
        <p:nvSpPr>
          <p:cNvPr id="77850" name="Rectangle 26"/>
          <p:cNvSpPr>
            <a:spLocks noChangeArrowheads="1"/>
          </p:cNvSpPr>
          <p:nvPr/>
        </p:nvSpPr>
        <p:spPr bwMode="gray">
          <a:xfrm>
            <a:off x="446337" y="1916832"/>
            <a:ext cx="254148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Просмотровое</a:t>
            </a:r>
            <a:endParaRPr lang="en-US" sz="2400" b="1" dirty="0"/>
          </a:p>
        </p:txBody>
      </p:sp>
      <p:sp>
        <p:nvSpPr>
          <p:cNvPr id="77851" name="AutoShape 27"/>
          <p:cNvSpPr>
            <a:spLocks noChangeArrowheads="1"/>
          </p:cNvSpPr>
          <p:nvPr/>
        </p:nvSpPr>
        <p:spPr bwMode="gray">
          <a:xfrm flipV="1">
            <a:off x="395536" y="2324100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52" name="AutoShape 28"/>
          <p:cNvSpPr>
            <a:spLocks noChangeArrowheads="1"/>
          </p:cNvSpPr>
          <p:nvPr/>
        </p:nvSpPr>
        <p:spPr bwMode="gray">
          <a:xfrm flipV="1">
            <a:off x="3563888" y="2324100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7853" name="AutoShape 29"/>
          <p:cNvSpPr>
            <a:spLocks noChangeArrowheads="1"/>
          </p:cNvSpPr>
          <p:nvPr/>
        </p:nvSpPr>
        <p:spPr bwMode="gray">
          <a:xfrm flipV="1">
            <a:off x="6479232" y="2324100"/>
            <a:ext cx="1981200" cy="13716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923928" y="1983030"/>
            <a:ext cx="4989101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  Прием «Ассоциативный куст»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 Прием «Глоссарий»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ja-JP" sz="2800" dirty="0" smtClean="0">
                <a:solidFill>
                  <a:srgbClr val="002060"/>
                </a:solidFill>
              </a:rPr>
              <a:t> Прием «Рассечение вопроса»</a:t>
            </a:r>
            <a:endParaRPr kumimoji="0" lang="ru-RU" altLang="ja-JP" sz="2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687540" y="217092"/>
            <a:ext cx="4272162" cy="65529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Просмотровое</a:t>
            </a:r>
            <a:r>
              <a:rPr kumimoji="0" lang="ru-RU" sz="4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чтение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068" t="3816" r="10226" b="1742"/>
          <a:stretch/>
        </p:blipFill>
        <p:spPr>
          <a:xfrm>
            <a:off x="-612576" y="16396"/>
            <a:ext cx="4583177" cy="6841604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755576" y="2193831"/>
            <a:ext cx="684076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Прием «Чтение про себя с вопросами»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 Прием «Чтение с остановками»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ja-JP" sz="2400" dirty="0" smtClean="0">
                <a:solidFill>
                  <a:srgbClr val="002060"/>
                </a:solidFill>
              </a:rPr>
              <a:t> Прием «Читаем и спрашиваем»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ru-RU" altLang="ja-JP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 Прием «Чтение с пометками»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ja-JP" sz="2400" dirty="0" smtClean="0">
                <a:solidFill>
                  <a:srgbClr val="002060"/>
                </a:solidFill>
                <a:latin typeface="Arial" pitchFamily="34" charset="0"/>
              </a:rPr>
              <a:t> Прием «Чтение в кружок»</a:t>
            </a:r>
            <a:endParaRPr kumimoji="0" lang="ru-RU" altLang="ja-JP" sz="2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648" y="764704"/>
            <a:ext cx="6192688" cy="65529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Изучающее</a:t>
            </a:r>
            <a:r>
              <a:rPr kumimoji="0" lang="ru-RU" sz="4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чтение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068" t="3816" r="10226" b="1742"/>
          <a:stretch/>
        </p:blipFill>
        <p:spPr>
          <a:xfrm>
            <a:off x="6516216" y="3429000"/>
            <a:ext cx="2160240" cy="3212976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339752" y="2420888"/>
            <a:ext cx="4680520" cy="165618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2587260"/>
            <a:ext cx="423401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Функциональная </a:t>
            </a:r>
            <a:r>
              <a:rPr lang="ru-RU" sz="4000" dirty="0">
                <a:solidFill>
                  <a:srgbClr val="002060"/>
                </a:solidFill>
              </a:rPr>
              <a:t>грамотность </a:t>
            </a:r>
          </a:p>
        </p:txBody>
      </p:sp>
      <p:sp>
        <p:nvSpPr>
          <p:cNvPr id="6" name="Овал 5"/>
          <p:cNvSpPr/>
          <p:nvPr/>
        </p:nvSpPr>
        <p:spPr>
          <a:xfrm>
            <a:off x="179512" y="1268760"/>
            <a:ext cx="2476789" cy="11521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8903" y="1596440"/>
            <a:ext cx="2412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читательская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715201" y="188640"/>
            <a:ext cx="2808312" cy="11521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725120" y="479708"/>
            <a:ext cx="2917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математическая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12160" y="1002928"/>
            <a:ext cx="2808312" cy="11521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12160" y="1137479"/>
            <a:ext cx="3152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естественно-научная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08691" y="3789040"/>
            <a:ext cx="2476789" cy="11521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0846" y="4057908"/>
            <a:ext cx="2242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финансовая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270385" y="5458916"/>
            <a:ext cx="2476789" cy="11521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5786100"/>
            <a:ext cx="25909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компьютерная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626388" y="5445224"/>
            <a:ext cx="2476789" cy="11521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349254" y="5479485"/>
            <a:ext cx="30310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глобальные компетенции</a:t>
            </a:r>
          </a:p>
        </p:txBody>
      </p:sp>
      <p:sp>
        <p:nvSpPr>
          <p:cNvPr id="18" name="Овал 17"/>
          <p:cNvSpPr/>
          <p:nvPr/>
        </p:nvSpPr>
        <p:spPr>
          <a:xfrm>
            <a:off x="6156176" y="3933056"/>
            <a:ext cx="2476789" cy="115212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207455" y="3987061"/>
            <a:ext cx="25410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креативное мышление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41350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79512" y="902325"/>
            <a:ext cx="7848872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 Прием «Толстые и тонкие вопросы»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 Прием «Уголки»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ja-JP" sz="2800" dirty="0" smtClean="0">
                <a:solidFill>
                  <a:srgbClr val="002060"/>
                </a:solidFill>
              </a:rPr>
              <a:t> Прием «</a:t>
            </a:r>
            <a:r>
              <a:rPr lang="ru-RU" altLang="ja-JP" sz="2800" dirty="0" err="1" smtClean="0">
                <a:solidFill>
                  <a:srgbClr val="002060"/>
                </a:solidFill>
              </a:rPr>
              <a:t>Синквейн</a:t>
            </a:r>
            <a:r>
              <a:rPr lang="ru-RU" altLang="ja-JP" sz="2800" dirty="0" smtClean="0">
                <a:solidFill>
                  <a:srgbClr val="002060"/>
                </a:solidFill>
              </a:rPr>
              <a:t>»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ru-RU" altLang="ja-JP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 Прием «Кубик»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ja-JP" sz="2800" dirty="0" smtClean="0">
                <a:solidFill>
                  <a:srgbClr val="002060"/>
                </a:solidFill>
                <a:latin typeface="Arial" pitchFamily="34" charset="0"/>
              </a:rPr>
              <a:t> Прием «Создание викторины»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ru-RU" altLang="ja-JP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 Прием «Логические</a:t>
            </a:r>
            <a:r>
              <a:rPr kumimoji="0" lang="ru-RU" altLang="ja-JP" sz="28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 цепочки</a:t>
            </a:r>
            <a:r>
              <a:rPr kumimoji="0" lang="ru-RU" altLang="ja-JP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»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lang="ru-RU" altLang="ja-JP" sz="2800" dirty="0" smtClean="0">
                <a:solidFill>
                  <a:srgbClr val="002060"/>
                </a:solidFill>
                <a:latin typeface="Arial" pitchFamily="34" charset="0"/>
              </a:rPr>
              <a:t> Прием «Создание интеллект - карт»</a:t>
            </a:r>
          </a:p>
          <a:p>
            <a:pPr algn="l">
              <a:lnSpc>
                <a:spcPct val="150000"/>
              </a:lnSpc>
              <a:buFont typeface="Wingdings" pitchFamily="2" charset="2"/>
              <a:buChar char="Ø"/>
            </a:pPr>
            <a:r>
              <a:rPr kumimoji="0" lang="ru-RU" altLang="ja-JP" sz="2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</a:rPr>
              <a:t> Прием «Реставрация текста»</a:t>
            </a:r>
          </a:p>
        </p:txBody>
      </p:sp>
      <p:pic>
        <p:nvPicPr>
          <p:cNvPr id="3" name="Picture 5" descr="ED0001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38452">
            <a:off x="6548816" y="4170630"/>
            <a:ext cx="2727759" cy="239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835696" y="247035"/>
            <a:ext cx="6285384" cy="65529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noProof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Рефлексивное</a:t>
            </a:r>
            <a:r>
              <a:rPr kumimoji="0" lang="ru-RU" sz="4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чтение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8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Ознакомительное чтение: пример задания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833" t="4246" r="3112" b="8955"/>
          <a:stretch/>
        </p:blipFill>
        <p:spPr bwMode="auto">
          <a:xfrm>
            <a:off x="32668" y="1268760"/>
            <a:ext cx="4539332" cy="55823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188913"/>
            <a:ext cx="8458200" cy="8445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Примеры заданий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D:\!Work\ИЗО КРТИНКА\Картинки\Образование\3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0"/>
            <a:ext cx="1447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Изучающее чтение: пример задания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05" t="4024" r="2638" b="10241"/>
          <a:stretch/>
        </p:blipFill>
        <p:spPr bwMode="auto">
          <a:xfrm>
            <a:off x="4572000" y="1268760"/>
            <a:ext cx="4320480" cy="5589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331640" y="0"/>
            <a:ext cx="7126560" cy="8445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Поиск ключевых слов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D:\!Work\ИЗО КРТИНКА\Картинки\Образование\3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1570059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Рефлексивное чтение: пример задания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54" t="9997" r="2507" b="10971"/>
          <a:stretch/>
        </p:blipFill>
        <p:spPr bwMode="auto">
          <a:xfrm>
            <a:off x="107504" y="1549400"/>
            <a:ext cx="4426396" cy="530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Формулирование простых выводов после прочтения текста: пример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4427984" cy="5877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763688" y="188913"/>
            <a:ext cx="6804248" cy="8445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Поиск информации 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D:\!Work\ИЗО КРТИНКА\Картинки\Образование\3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-27384"/>
            <a:ext cx="1650517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Нахождение нужной информации в различных информационных источниках: пример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27"/>
          <a:stretch/>
        </p:blipFill>
        <p:spPr bwMode="auto">
          <a:xfrm>
            <a:off x="2051720" y="1124744"/>
            <a:ext cx="5040560" cy="54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403648" y="424210"/>
            <a:ext cx="7560840" cy="8445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Составление характеристики героя 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1" name="Picture 3" descr="D:\!Work\ИЗО КРТИНКА\Картинки\Образование\3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1447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Объяснение различных ситуаций с помощью прочитанного текста: пример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19"/>
          <a:stretch/>
        </p:blipFill>
        <p:spPr bwMode="auto">
          <a:xfrm>
            <a:off x="2699792" y="1340768"/>
            <a:ext cx="4968552" cy="52041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2609" y="260648"/>
            <a:ext cx="470585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использовании на занятиях с учителем-логопедом указанных приемов работы у учащихся формируются навыки мышления и рефлексии, которые являются важными составляющими понятия «читательская грамотность»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068" t="3816" r="10226" b="1742"/>
          <a:stretch/>
        </p:blipFill>
        <p:spPr>
          <a:xfrm>
            <a:off x="-612576" y="-27384"/>
            <a:ext cx="4583177" cy="6841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0"/>
            <a:ext cx="4464496" cy="671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4" y="801248"/>
            <a:ext cx="8604000" cy="4839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153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248472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«Чтение – это окошко, через которое дети видят и познают мир и самих себя. Оно открывается перед ребенком лишь тогда, когда, наряду с чтением, одновременно с ним и даже раньше, чем впервые раскрыта книга, начинается кропотливая работа над словами» </a:t>
            </a:r>
            <a:br>
              <a:rPr lang="ru-RU" sz="2800" b="0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</a:br>
            <a:r>
              <a:rPr lang="ru-RU" sz="2800" b="0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					В.А.Сухомлинский.</a:t>
            </a:r>
            <a:br>
              <a:rPr lang="ru-RU" sz="2800" b="0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</a:br>
            <a:endParaRPr lang="ru-RU" sz="2800" b="0" dirty="0">
              <a:solidFill>
                <a:srgbClr val="002060"/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169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17032"/>
            <a:ext cx="3960440" cy="296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Читательская грамотность как основа развития умения учитьс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508" r="19702"/>
          <a:stretch/>
        </p:blipFill>
        <p:spPr>
          <a:xfrm>
            <a:off x="155575" y="3429001"/>
            <a:ext cx="2032000" cy="3456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7974" y="476672"/>
            <a:ext cx="83682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rgbClr val="002060"/>
                </a:solidFill>
              </a:rPr>
              <a:t>Читательская грамотность − способность человека понимать, использовать, оценивать тексты, размышлять о них и заниматься чтением для того, чтобы достигать своих целей, расширять свои знания и возможности, участвовать в социальной </a:t>
            </a:r>
            <a:r>
              <a:rPr lang="ru-RU" sz="2800" dirty="0" smtClean="0">
                <a:solidFill>
                  <a:srgbClr val="002060"/>
                </a:solidFill>
              </a:rPr>
              <a:t>жизни </a:t>
            </a:r>
          </a:p>
          <a:p>
            <a:pPr algn="r"/>
            <a:r>
              <a:rPr lang="ru-RU" sz="2800" i="1" dirty="0" smtClean="0"/>
              <a:t>Определение</a:t>
            </a:r>
            <a:r>
              <a:rPr lang="ru-RU" sz="2800" i="1" dirty="0"/>
              <a:t>, предложенное в исследовании PISA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251520" y="1268760"/>
            <a:ext cx="8244916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</a:rPr>
              <a:t> Дети имеют низкую скорость чтения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</a:rPr>
              <a:t> Не понимают смысла прочитанного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</a:rPr>
              <a:t> Не могут извлечь необходимую информацию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</a:rPr>
              <a:t> Затрудняются ответить на вопросы по содержанию прочитанного текста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</a:rPr>
              <a:t> Не могут выделить главное, сделать выводы на основе прочитанного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325438"/>
            <a:ext cx="8229600" cy="65529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Проблемы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899592" y="125636"/>
            <a:ext cx="776446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Работа с иллюстрацией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66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4" y="1044202"/>
            <a:ext cx="8604000" cy="5841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5607"/>
          <a:stretch/>
        </p:blipFill>
        <p:spPr bwMode="auto">
          <a:xfrm>
            <a:off x="107504" y="1456804"/>
            <a:ext cx="4536505" cy="542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black">
          <a:xfrm>
            <a:off x="611560" y="197644"/>
            <a:ext cx="776446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kern="0" noProof="0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Тексты с картинками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b="2563"/>
          <a:stretch/>
        </p:blipFill>
        <p:spPr bwMode="auto">
          <a:xfrm>
            <a:off x="4644009" y="1177234"/>
            <a:ext cx="4104455" cy="5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748</TotalTime>
  <Words>545</Words>
  <Application>Microsoft Office PowerPoint</Application>
  <PresentationFormat>Экран (4:3)</PresentationFormat>
  <Paragraphs>111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Эркер</vt:lpstr>
      <vt:lpstr>Практические аспекты при формировании читательской грамотности на логопедических занятиях </vt:lpstr>
      <vt:lpstr>Слайд 2</vt:lpstr>
      <vt:lpstr>Слайд 3</vt:lpstr>
      <vt:lpstr>Слайд 4</vt:lpstr>
      <vt:lpstr>«Чтение – это окошко, через которое дети видят и познают мир и самих себя. Оно открывается перед ребенком лишь тогда, когда, наряду с чтением, одновременно с ним и даже раньше, чем впервые раскрыта книга, начинается кропотливая работа над словами»       В.А.Сухомлинский.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Виды текстовой информации</vt:lpstr>
      <vt:lpstr>Виды смыслового чтения</vt:lpstr>
      <vt:lpstr>Слайд 28</vt:lpstr>
      <vt:lpstr>Слайд 29</vt:lpstr>
      <vt:lpstr>Слайд 30</vt:lpstr>
      <vt:lpstr>Примеры заданий</vt:lpstr>
      <vt:lpstr>Поиск ключевых слов</vt:lpstr>
      <vt:lpstr>Поиск информации </vt:lpstr>
      <vt:lpstr>Составление характеристики героя </vt:lpstr>
      <vt:lpstr>Слайд 35</vt:lpstr>
      <vt:lpstr>Слайд 36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науки в ДСШ №33 двенадцатая Научно-практическая конференция « Первые шаги в науку »</dc:title>
  <dc:creator>Dima</dc:creator>
  <cp:lastModifiedBy>admin</cp:lastModifiedBy>
  <cp:revision>86</cp:revision>
  <dcterms:created xsi:type="dcterms:W3CDTF">2013-12-16T17:08:34Z</dcterms:created>
  <dcterms:modified xsi:type="dcterms:W3CDTF">2022-10-10T13:52:51Z</dcterms:modified>
</cp:coreProperties>
</file>