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5"/>
  </p:notesMasterIdLst>
  <p:sldIdLst>
    <p:sldId id="256" r:id="rId2"/>
    <p:sldId id="259" r:id="rId3"/>
    <p:sldId id="257" r:id="rId4"/>
    <p:sldId id="268" r:id="rId5"/>
    <p:sldId id="261" r:id="rId6"/>
    <p:sldId id="269" r:id="rId7"/>
    <p:sldId id="262" r:id="rId8"/>
    <p:sldId id="270" r:id="rId9"/>
    <p:sldId id="263" r:id="rId10"/>
    <p:sldId id="264" r:id="rId11"/>
    <p:sldId id="265" r:id="rId12"/>
    <p:sldId id="267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62" autoAdjust="0"/>
  </p:normalViewPr>
  <p:slideViewPr>
    <p:cSldViewPr>
      <p:cViewPr varScale="1">
        <p:scale>
          <a:sx n="65" d="100"/>
          <a:sy n="65" d="100"/>
        </p:scale>
        <p:origin x="-14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C6469-0136-4937-96E5-768C768910EF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FAD11-3D3F-486D-B421-C3FA167F8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788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одной из составляющей профессиональной компетенции учителя-логопеда можно отнести информационную компетентность.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Сегодня использование  ИКТ 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(информационно-коммуникационных технологий) -неотъемлемая часть качественного образования 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Современный педагог должен в совершенстве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владеть ИКТ технологиями и  применять их в коррекционно-образовательном процессе.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FAD11-3D3F-486D-B421-C3FA167F8BD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3610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Использование интерактивного коррекционно-развивающего комплекса на логопедических занятиях с обучающимися с ограниченными возможностями здоровья в общеобразовательной школе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pPr algn="r"/>
            <a:r>
              <a:rPr lang="ru-RU" dirty="0" smtClean="0"/>
              <a:t> Родионова </a:t>
            </a:r>
            <a:r>
              <a:rPr lang="ru-RU" dirty="0" smtClean="0"/>
              <a:t>Лариса Юрьевна, </a:t>
            </a:r>
            <a:endParaRPr lang="ru-RU" dirty="0" smtClean="0"/>
          </a:p>
          <a:p>
            <a:pPr algn="r"/>
            <a:r>
              <a:rPr lang="ru-RU" dirty="0" smtClean="0"/>
              <a:t>у</a:t>
            </a:r>
            <a:r>
              <a:rPr lang="ru-RU" dirty="0" smtClean="0"/>
              <a:t>читель-логопед  </a:t>
            </a:r>
          </a:p>
          <a:p>
            <a:pPr algn="r"/>
            <a:r>
              <a:rPr lang="ru-RU" dirty="0" smtClean="0"/>
              <a:t>МАОУ </a:t>
            </a:r>
            <a:r>
              <a:rPr lang="ru-RU" dirty="0" smtClean="0"/>
              <a:t>«СОШ 147 г.Челябинска</a:t>
            </a:r>
            <a:r>
              <a:rPr lang="ru-RU" dirty="0" smtClean="0"/>
              <a:t>»</a:t>
            </a:r>
            <a:endParaRPr lang="ru-RU" dirty="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1285884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			</a:t>
            </a:r>
            <a:r>
              <a:rPr lang="ru-RU" sz="2000" dirty="0" smtClean="0">
                <a:solidFill>
                  <a:srgbClr val="FF0000"/>
                </a:solidFill>
              </a:rPr>
              <a:t>ПОВЫШАЕТСЯ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FF0000"/>
                </a:solidFill>
              </a:rPr>
              <a:t>п</a:t>
            </a:r>
            <a:r>
              <a:rPr lang="ru-RU" sz="2400" dirty="0" smtClean="0">
                <a:solidFill>
                  <a:srgbClr val="FF0000"/>
                </a:solidFill>
              </a:rPr>
              <a:t>ознавательная активность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и интерес к занятиям 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IMG_6840-09-11-22-11-54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844824"/>
            <a:ext cx="3429000" cy="4572000"/>
          </a:xfrm>
        </p:spPr>
      </p:pic>
      <p:pic>
        <p:nvPicPr>
          <p:cNvPr id="5" name="Содержимое 4" descr="IMG_6834-09-11-22-12-11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683568" y="1772816"/>
            <a:ext cx="3286125" cy="46863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FullSizeRender-09-11-22-12-27-9_1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16832"/>
            <a:ext cx="3657600" cy="4260850"/>
          </a:xfrm>
        </p:spPr>
      </p:pic>
      <p:pic>
        <p:nvPicPr>
          <p:cNvPr id="7173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1700808"/>
            <a:ext cx="3429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428596" y="274638"/>
            <a:ext cx="6000792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Позволяет организовать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индивидуальный подход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IMG_6829-09-11-22-12-11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3425825" cy="4572000"/>
          </a:xfrm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28802"/>
            <a:ext cx="3429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532440" cy="1143000"/>
          </a:xfrm>
        </p:spPr>
        <p:txBody>
          <a:bodyPr/>
          <a:lstStyle/>
          <a:p>
            <a:r>
              <a:rPr lang="ru-RU" dirty="0" smtClean="0"/>
              <a:t>						</a:t>
            </a:r>
            <a:r>
              <a:rPr lang="ru-RU" dirty="0" smtClean="0">
                <a:solidFill>
                  <a:srgbClr val="FF0000"/>
                </a:solidFill>
              </a:rPr>
              <a:t>Создаётся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					ситуация успеха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Дети и компьютер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643182"/>
            <a:ext cx="3790968" cy="199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42194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Спасибо за внимание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288032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«Если мы хотим идти вперед, то одна нога должна оставаться на месте, в то время как другая делает следующий шаг. Это – первый закон всякого прогресса, одинаково применимый как к целым народам, так и к отдельным людям» 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						</a:t>
            </a:r>
            <a:r>
              <a:rPr lang="ru-RU" sz="1600" b="1" dirty="0" err="1" smtClean="0">
                <a:solidFill>
                  <a:srgbClr val="FF0000"/>
                </a:solidFill>
              </a:rPr>
              <a:t>Йожеф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Этвеш.</a:t>
            </a:r>
            <a:br>
              <a:rPr lang="ru-RU" sz="1600" b="1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 </a:t>
            </a:r>
          </a:p>
        </p:txBody>
      </p:sp>
      <p:pic>
        <p:nvPicPr>
          <p:cNvPr id="5" name="Объект 4" descr="https://avatars.mds.yandex.net/i?id=2a9dd63735e5f7ce8c9bbe5ca9e48fa81df021df-7077609-images-thumbs&amp;n=13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40968"/>
            <a:ext cx="4429125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183330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85728"/>
            <a:ext cx="7467600" cy="9286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	Информационная компетентность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539552" y="1340768"/>
            <a:ext cx="792088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dirty="0"/>
              <a:t>Информационная компетентность – это работа с различными информационно-коммуникативными технологиями, использование компьютерных и мультимедийных ресурсов, эффективный </a:t>
            </a:r>
            <a:r>
              <a:rPr lang="ru-RU" dirty="0" smtClean="0"/>
              <a:t>поиск и </a:t>
            </a:r>
            <a:r>
              <a:rPr lang="ru-RU" dirty="0"/>
              <a:t>структурирование информации </a:t>
            </a:r>
            <a:endParaRPr lang="ru-RU" sz="2400" dirty="0"/>
          </a:p>
        </p:txBody>
      </p:sp>
      <p:pic>
        <p:nvPicPr>
          <p:cNvPr id="1028" name="Picture 4" descr="F:\фото\FullSizeRender-09-11-22-12-27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571876"/>
            <a:ext cx="2500330" cy="3071834"/>
          </a:xfrm>
          <a:prstGeom prst="rect">
            <a:avLst/>
          </a:prstGeom>
          <a:noFill/>
        </p:spPr>
      </p:pic>
      <p:pic>
        <p:nvPicPr>
          <p:cNvPr id="1027" name="Picture 3" descr="F:\фото\FullSizeRender-09-11-22-02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571876"/>
            <a:ext cx="2571750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51216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Интерактивный комплекс – инновационный учебный центр, который содержит в себе </a:t>
            </a:r>
            <a:r>
              <a:rPr lang="ru-RU" sz="2000" dirty="0" smtClean="0">
                <a:solidFill>
                  <a:srgbClr val="FF0000"/>
                </a:solidFill>
              </a:rPr>
              <a:t> различные программы и прост в использовании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429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Содержимое 15" descr="IMG_6800-09-11-22-02-0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71500" y="1600200"/>
            <a:ext cx="3429000" cy="4572000"/>
          </a:xfrm>
        </p:spPr>
      </p:pic>
    </p:spTree>
    <p:extLst>
      <p:ext uri="{BB962C8B-B14F-4D97-AF65-F5344CB8AC3E}">
        <p14:creationId xmlns="" xmlns:p14="http://schemas.microsoft.com/office/powerpoint/2010/main" val="3291385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467600" cy="64807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Интерактивный комплекс выполняет множество образовательных задач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2"/>
          </p:nvPr>
        </p:nvSpPr>
        <p:spPr>
          <a:xfrm>
            <a:off x="467544" y="1268760"/>
            <a:ext cx="7962108" cy="4672026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r>
              <a:rPr lang="ru-RU" sz="3600" dirty="0" smtClean="0"/>
              <a:t>Групповое </a:t>
            </a:r>
            <a:r>
              <a:rPr lang="ru-RU" sz="3600" dirty="0" smtClean="0"/>
              <a:t>обучение позволяет сочетать учёбу с  игрой и стимулирует активную совместную работу и обучение детей в команде.</a:t>
            </a:r>
          </a:p>
          <a:p>
            <a:r>
              <a:rPr lang="ru-RU" sz="3600" dirty="0" smtClean="0"/>
              <a:t>Позволяет </a:t>
            </a:r>
            <a:r>
              <a:rPr lang="ru-RU" sz="3600" dirty="0" smtClean="0"/>
              <a:t>малым группам работать вместе, лицом к лицу, на одной интерактивной поверхности.</a:t>
            </a:r>
          </a:p>
          <a:p>
            <a:r>
              <a:rPr lang="ru-RU" sz="3600" dirty="0" smtClean="0"/>
              <a:t>Легко </a:t>
            </a:r>
            <a:r>
              <a:rPr lang="ru-RU" sz="3600" dirty="0" smtClean="0"/>
              <a:t>и доступно вовлекать обучающихся со специальными потребностями в активные дискуссии, решение проблем и совместную работу.</a:t>
            </a:r>
          </a:p>
          <a:p>
            <a:r>
              <a:rPr lang="ru-RU" sz="3600" dirty="0" smtClean="0"/>
              <a:t>Позволяет </a:t>
            </a:r>
            <a:r>
              <a:rPr lang="ru-RU" sz="3600" dirty="0" smtClean="0"/>
              <a:t>преподавателям проводить занятия в соответствии с поставленными задачами и существенно повысить качественное образование и успеваемость обучающихся.</a:t>
            </a:r>
          </a:p>
          <a:p>
            <a:r>
              <a:rPr lang="ru-RU" sz="3600" dirty="0" smtClean="0"/>
              <a:t>Используя </a:t>
            </a:r>
            <a:r>
              <a:rPr lang="ru-RU" sz="3600" dirty="0" smtClean="0"/>
              <a:t>доступ к сети,  учитель получит неограниченный доступ к информационным образовательным ресурсам, сможет создавать собственные тематические занятия, эффективно решать образовательные задачи, а также использовать уже готовые интерактивные занятия в базе приложений.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325" b="25976"/>
          <a:stretch>
            <a:fillRect/>
          </a:stretch>
        </p:blipFill>
        <p:spPr bwMode="auto">
          <a:xfrm>
            <a:off x="6228184" y="4797152"/>
            <a:ext cx="2448272" cy="185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Сервис </a:t>
            </a:r>
            <a:r>
              <a:rPr lang="ru-RU" b="1" dirty="0" err="1" smtClean="0">
                <a:solidFill>
                  <a:srgbClr val="FF0000"/>
                </a:solidFill>
              </a:rPr>
              <a:t>LearningApps.org</a:t>
            </a:r>
            <a:r>
              <a:rPr lang="ru-RU" b="1" dirty="0" smtClean="0">
                <a:solidFill>
                  <a:srgbClr val="FF0000"/>
                </a:solidFill>
              </a:rPr>
              <a:t>. – разработка и хранение заданий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</a:t>
            </a:r>
            <a:r>
              <a:rPr lang="ru-RU" dirty="0" smtClean="0"/>
              <a:t>а </a:t>
            </a:r>
            <a:r>
              <a:rPr lang="ru-RU" dirty="0" smtClean="0"/>
              <a:t>русском языке</a:t>
            </a:r>
          </a:p>
          <a:p>
            <a:r>
              <a:rPr lang="ru-RU" dirty="0" smtClean="0"/>
              <a:t>м</a:t>
            </a:r>
            <a:r>
              <a:rPr lang="ru-RU" dirty="0" smtClean="0"/>
              <a:t>ожно </a:t>
            </a:r>
            <a:r>
              <a:rPr lang="ru-RU" dirty="0" smtClean="0"/>
              <a:t>использовать готовые и составлять свои задания и упражнения</a:t>
            </a:r>
          </a:p>
          <a:p>
            <a:r>
              <a:rPr lang="ru-RU" dirty="0"/>
              <a:t>создавать интерактивные модули по готовым шаблонам может как учитель, </a:t>
            </a:r>
            <a:r>
              <a:rPr lang="ru-RU" dirty="0" smtClean="0"/>
              <a:t>так и ученик</a:t>
            </a:r>
          </a:p>
          <a:p>
            <a:r>
              <a:rPr lang="ru-RU" dirty="0" smtClean="0"/>
              <a:t>б</a:t>
            </a:r>
            <a:r>
              <a:rPr lang="ru-RU" dirty="0" smtClean="0"/>
              <a:t>есплатный </a:t>
            </a:r>
            <a:r>
              <a:rPr lang="ru-RU" dirty="0" smtClean="0"/>
              <a:t>вариант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75" y="1600200"/>
            <a:ext cx="3429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68403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467600" cy="1800200"/>
          </a:xfrm>
        </p:spPr>
        <p:txBody>
          <a:bodyPr>
            <a:normAutofit fontScale="90000"/>
          </a:bodyPr>
          <a:lstStyle/>
          <a:p>
            <a:r>
              <a:rPr lang="ru-RU" sz="1200" dirty="0" smtClean="0"/>
              <a:t>			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заданий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rgbClr val="FF0000"/>
                </a:solidFill>
              </a:rPr>
              <a:t/>
            </a:r>
            <a:br>
              <a:rPr lang="ru-RU" sz="1200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Сортировка по группам.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Викторина с выбором правильного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ответа.</a:t>
            </a:r>
            <a:b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Порядок		5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Сортировка картинок.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кроссворды		6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Сетка слов и многое другое</a:t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FullSizeRender-09-11-22-12-27-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348880"/>
            <a:ext cx="3024336" cy="3528392"/>
          </a:xfr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348880"/>
            <a:ext cx="3514154" cy="354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Использование интерактивного комплекса на логопедических занятиях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7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194" y="2643182"/>
            <a:ext cx="2913611" cy="360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4875" y="2571744"/>
            <a:ext cx="3314699" cy="364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Текст 7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859148"/>
          </a:xfrm>
        </p:spPr>
        <p:txBody>
          <a:bodyPr/>
          <a:lstStyle/>
          <a:p>
            <a:r>
              <a:rPr lang="ru-RU" sz="1600" dirty="0" smtClean="0"/>
              <a:t>Увеличивает мотивацию для исправления недостатков речи</a:t>
            </a:r>
            <a:endParaRPr lang="ru-RU" sz="16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4157690" cy="787710"/>
          </a:xfrm>
        </p:spPr>
        <p:txBody>
          <a:bodyPr/>
          <a:lstStyle/>
          <a:p>
            <a:r>
              <a:rPr lang="ru-RU" sz="1600" dirty="0" smtClean="0"/>
              <a:t>Развивает познавательные процессы: восприятие, внимание, память, мышление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3643972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Развиваются межличностные отношения, дети преодолевают коммуникативные барьеры в общении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224" y="2285992"/>
            <a:ext cx="3653444" cy="426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Содержимое 6" descr="FullSizeRender-09-11-22-12-27-2_2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132856"/>
            <a:ext cx="3625850" cy="38862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654</TotalTime>
  <Words>310</Words>
  <Application>Microsoft Office PowerPoint</Application>
  <PresentationFormat>Экран (4:3)</PresentationFormat>
  <Paragraphs>36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Использование интерактивного коррекционно-развивающего комплекса на логопедических занятиях с обучающимися с ограниченными возможностями здоровья в общеобразовательной школе     </vt:lpstr>
      <vt:lpstr>«Если мы хотим идти вперед, то одна нога должна оставаться на месте, в то время как другая делает следующий шаг. Это – первый закон всякого прогресса, одинаково применимый как к целым народам, так и к отдельным людям»        Йожеф Этвеш.  </vt:lpstr>
      <vt:lpstr> Информационная компетентность </vt:lpstr>
      <vt:lpstr>Интерактивный комплекс – инновационный учебный центр, который содержит в себе  различные программы и прост в использовании</vt:lpstr>
      <vt:lpstr>Интерактивный комплекс выполняет множество образовательных задач</vt:lpstr>
      <vt:lpstr>Сервис LearningApps.org. – разработка и хранение заданий  </vt:lpstr>
      <vt:lpstr>   типы заданий  1. Сортировка по группам.  4. Викторина с выбором правильного ответа. 2. Порядок  5 Сортировка картинок.  3. кроссворды  6. Сетка слов и многое другое  </vt:lpstr>
      <vt:lpstr>Использование интерактивного комплекса на логопедических занятиях</vt:lpstr>
      <vt:lpstr>Развиваются межличностные отношения, дети преодолевают коммуникативные барьеры в общении</vt:lpstr>
      <vt:lpstr>   ПОВЫШАЕТСЯ познавательная активность  и интерес к занятиям  </vt:lpstr>
      <vt:lpstr>Позволяет организовать  индивидуальный подход</vt:lpstr>
      <vt:lpstr>      Создаётся       ситуация успеха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интерактивного комплекса на логопедических занятиях с детьми с ОВЗ     учитель-логопед МАОУ СОШ № 147 Родионова Л.Ю.</dc:title>
  <dc:creator>Admin</dc:creator>
  <cp:lastModifiedBy>admin</cp:lastModifiedBy>
  <cp:revision>63</cp:revision>
  <dcterms:created xsi:type="dcterms:W3CDTF">2022-11-07T07:45:23Z</dcterms:created>
  <dcterms:modified xsi:type="dcterms:W3CDTF">2022-11-13T10:47:20Z</dcterms:modified>
</cp:coreProperties>
</file>