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9" r:id="rId4"/>
    <p:sldId id="258" r:id="rId5"/>
    <p:sldId id="260" r:id="rId6"/>
    <p:sldId id="262" r:id="rId7"/>
    <p:sldId id="261" r:id="rId8"/>
    <p:sldId id="26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CC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E171933-4619-4E11-9A3F-F7608DF75F80}" styleName="Средний стиль 1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-558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FA713-BC6F-4BD8-9974-F135BC007349}" type="datetimeFigureOut">
              <a:rPr lang="ru-RU" smtClean="0"/>
              <a:pPr/>
              <a:t>13.09.2022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D9DB9-70E9-4E6F-90ED-66DF1243064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81424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FA713-BC6F-4BD8-9974-F135BC007349}" type="datetimeFigureOut">
              <a:rPr lang="ru-RU" smtClean="0"/>
              <a:pPr/>
              <a:t>13.09.2022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D9DB9-70E9-4E6F-90ED-66DF1243064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45582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FA713-BC6F-4BD8-9974-F135BC007349}" type="datetimeFigureOut">
              <a:rPr lang="ru-RU" smtClean="0"/>
              <a:pPr/>
              <a:t>13.09.2022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D9DB9-70E9-4E6F-90ED-66DF1243064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00829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FA713-BC6F-4BD8-9974-F135BC007349}" type="datetimeFigureOut">
              <a:rPr lang="ru-RU" smtClean="0"/>
              <a:pPr/>
              <a:t>13.09.2022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D9DB9-70E9-4E6F-90ED-66DF1243064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27250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FA713-BC6F-4BD8-9974-F135BC007349}" type="datetimeFigureOut">
              <a:rPr lang="ru-RU" smtClean="0"/>
              <a:pPr/>
              <a:t>13.09.2022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D9DB9-70E9-4E6F-90ED-66DF1243064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31052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FA713-BC6F-4BD8-9974-F135BC007349}" type="datetimeFigureOut">
              <a:rPr lang="ru-RU" smtClean="0"/>
              <a:pPr/>
              <a:t>13.09.2022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D9DB9-70E9-4E6F-90ED-66DF1243064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25658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FA713-BC6F-4BD8-9974-F135BC007349}" type="datetimeFigureOut">
              <a:rPr lang="ru-RU" smtClean="0"/>
              <a:pPr/>
              <a:t>13.09.2022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D9DB9-70E9-4E6F-90ED-66DF1243064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97996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FA713-BC6F-4BD8-9974-F135BC007349}" type="datetimeFigureOut">
              <a:rPr lang="ru-RU" smtClean="0"/>
              <a:pPr/>
              <a:t>13.09.2022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D9DB9-70E9-4E6F-90ED-66DF1243064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53398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FA713-BC6F-4BD8-9974-F135BC007349}" type="datetimeFigureOut">
              <a:rPr lang="ru-RU" smtClean="0"/>
              <a:pPr/>
              <a:t>13.09.2022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D9DB9-70E9-4E6F-90ED-66DF1243064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745113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FA713-BC6F-4BD8-9974-F135BC007349}" type="datetimeFigureOut">
              <a:rPr lang="ru-RU" smtClean="0"/>
              <a:pPr/>
              <a:t>13.09.2022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D9DB9-70E9-4E6F-90ED-66DF1243064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30224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FA713-BC6F-4BD8-9974-F135BC007349}" type="datetimeFigureOut">
              <a:rPr lang="ru-RU" smtClean="0"/>
              <a:pPr/>
              <a:t>13.09.2022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D9DB9-70E9-4E6F-90ED-66DF1243064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29021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0FA713-BC6F-4BD8-9974-F135BC007349}" type="datetimeFigureOut">
              <a:rPr lang="ru-RU" smtClean="0"/>
              <a:pPr/>
              <a:t>13.09.2022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CD9DB9-70E9-4E6F-90ED-66DF1243064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62740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s://e.mail.ru/compose/?mailto=mailto%3akozyrenko_1972@mail.ru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3264999"/>
          </a:xfrm>
        </p:spPr>
        <p:txBody>
          <a:bodyPr>
            <a:normAutofit/>
          </a:bodyPr>
          <a:lstStyle/>
          <a:p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Актуальные направления деятельности в рамках творческой лаборатории специалистов 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специального и инклюзивного образования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592364" y="4890655"/>
            <a:ext cx="5096427" cy="1101436"/>
          </a:xfrm>
        </p:spPr>
        <p:txBody>
          <a:bodyPr>
            <a:noAutofit/>
          </a:bodyPr>
          <a:lstStyle/>
          <a:p>
            <a:pPr algn="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Татьяна Геннадьевна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Козыренко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учитель-дефектолог,</a:t>
            </a:r>
          </a:p>
          <a:p>
            <a:pPr algn="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МБОУ «СОШ № 68 г. Челябинска»</a:t>
            </a:r>
          </a:p>
        </p:txBody>
      </p:sp>
      <p:pic>
        <p:nvPicPr>
          <p:cNvPr id="2050" name="Picture 2" descr="Проект картинки - 78 фото - картинки и рисунки: скачать бесплатно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7836" y="4281403"/>
            <a:ext cx="2238375" cy="2038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4089656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Творческая лаборатория -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/>
              <a:t>	-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профессиональное объединение специалистов СИО (учителей-логопедов, учителей-дефектологов) заинтересованных во взаимном творчестве, коллективном сотрудничестве по изучению, разработке, обобщению материалов по заявленной тематике с целью поиска оптимальных путей развития. </a:t>
            </a:r>
          </a:p>
          <a:p>
            <a:pPr mar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-объединение специалистов СИО участвующих в исследовании, научно-практическом поиске при совершенствовании коррекционно-образовательного процесса.</a:t>
            </a:r>
          </a:p>
          <a:p>
            <a:pPr marL="0" indent="0" algn="just">
              <a:buNone/>
            </a:pPr>
            <a:endParaRPr lang="ru-RU" dirty="0"/>
          </a:p>
        </p:txBody>
      </p:sp>
      <p:pic>
        <p:nvPicPr>
          <p:cNvPr id="3076" name="Picture 4" descr="Творческая лаборатория иллюстрация вектора. иллюстрации насчитывающей икона  - 64832668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504049" cy="23391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552244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реализация современных трендовых направлений в коррекционной педагогике для участников образовательных отношений. 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Задачи: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Совершенствовать профессиональное мастерство специалистов СИО посредством информирования об эффективных практиках, новинках специальной КР литературы.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Инициировать внедрение инновационных разработок, идей в специальном и инклюзивном образовании.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3.Обобщать результаты успешных практик в сборниках, образовательных событиях, участия в муниципальных конкурсах профессионального мастерства.   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Развивать творческую активность, культуру индивидуального стиля специалистов СИО.</a:t>
            </a:r>
          </a:p>
        </p:txBody>
      </p:sp>
      <p:pic>
        <p:nvPicPr>
          <p:cNvPr id="6" name="Picture 4" descr="Сетевое взаимодействие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887621" y="5338879"/>
            <a:ext cx="2144098" cy="1676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2458646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 творческой лаборатории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предусматривает для специалистов СИО: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профессиональной компетентности;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сотрудничество и обмен опытом;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взаимодействие участников РМО, ГМО;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 и внедрение инклюзивных практик, методик;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обобщение практических материалов, трансляция лучшего инновационного опыта работы.</a:t>
            </a:r>
          </a:p>
        </p:txBody>
      </p:sp>
      <p:sp>
        <p:nvSpPr>
          <p:cNvPr id="4" name="AutoShape 2" descr="Картинки по запросу картинка взаимодействие"/>
          <p:cNvSpPr>
            <a:spLocks noChangeAspect="1" noChangeArrowheads="1"/>
          </p:cNvSpPr>
          <p:nvPr/>
        </p:nvSpPr>
        <p:spPr bwMode="auto">
          <a:xfrm>
            <a:off x="1180333" y="4490599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9" name="Picture 6" descr="Белый 3d Человек Шаги Вверх По Лестнице Успеха Стрелка — стоковые  фотографии и другие картинки Лестница - iStock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9722580" y="4963886"/>
            <a:ext cx="2469419" cy="18941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6788449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Актуальные направления деятельности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/>
          <a:lstStyle/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Интеграция ГМО, дополнительное образование и профессиональное самоопределение обучающихся с учетом одаренности и развития потенциальных возможностей, обучающихся с ОВЗ для дальнейшей социализации. 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Механизмы, эффективные практики в проектировании образовательной программы для обучающихся с ООП. 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Современные тенденции в сотрудничестве специалистов СИО с родительской общественностью в реализации сопровождения обучающихся с ООП.</a:t>
            </a:r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xmlns="" id="{17A24B5B-4F81-4DF8-884C-6109D81A7C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230384" y="4841150"/>
            <a:ext cx="2961616" cy="20097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9900545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0554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Этапы работы ТЛ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64608" y="2759430"/>
            <a:ext cx="10515600" cy="466976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xmlns="" id="{7A01838A-C286-4959-98C8-293F2334B9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501642"/>
              </p:ext>
            </p:extLst>
          </p:nvPr>
        </p:nvGraphicFramePr>
        <p:xfrm>
          <a:off x="356381" y="970672"/>
          <a:ext cx="11643361" cy="6053328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3751563">
                  <a:extLst>
                    <a:ext uri="{9D8B030D-6E8A-4147-A177-3AD203B41FA5}">
                      <a16:colId xmlns:a16="http://schemas.microsoft.com/office/drawing/2014/main" xmlns="" val="2956344820"/>
                    </a:ext>
                  </a:extLst>
                </a:gridCol>
                <a:gridCol w="3945899">
                  <a:extLst>
                    <a:ext uri="{9D8B030D-6E8A-4147-A177-3AD203B41FA5}">
                      <a16:colId xmlns:a16="http://schemas.microsoft.com/office/drawing/2014/main" xmlns="" val="1236351522"/>
                    </a:ext>
                  </a:extLst>
                </a:gridCol>
                <a:gridCol w="3945899">
                  <a:extLst>
                    <a:ext uri="{9D8B030D-6E8A-4147-A177-3AD203B41FA5}">
                      <a16:colId xmlns:a16="http://schemas.microsoft.com/office/drawing/2014/main" xmlns="" val="412670469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этап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</a:t>
                      </a:r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этап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III</a:t>
                      </a:r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этап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416572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Подготовительный</a:t>
                      </a:r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/сентябрь/</a:t>
                      </a:r>
                    </a:p>
                    <a:p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Организационно-практический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октябрь-апрель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Этап обобщения и подведения итогов</a:t>
                      </a:r>
                    </a:p>
                    <a:p>
                      <a:r>
                        <a:rPr lang="ru-RU" sz="2400" dirty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апрель-май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744620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</a:pPr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-определение </a:t>
                      </a:r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направления и содержания работы;</a:t>
                      </a:r>
                    </a:p>
                    <a:p>
                      <a:pPr>
                        <a:lnSpc>
                          <a:spcPct val="120000"/>
                        </a:lnSpc>
                      </a:pPr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-сбор </a:t>
                      </a:r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информации, идей инициатив;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-планирование </a:t>
                      </a:r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деятельности; </a:t>
                      </a:r>
                      <a:endPara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-распределение </a:t>
                      </a:r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творческих заданий.</a:t>
                      </a:r>
                    </a:p>
                    <a:p>
                      <a:pPr>
                        <a:lnSpc>
                          <a:spcPct val="120000"/>
                        </a:lnSpc>
                      </a:pP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-обобщение </a:t>
                      </a:r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 систематизация материалов,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-разработка  </a:t>
                      </a:r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 апробация методических продуктов,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-подготовка </a:t>
                      </a:r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публичных </a:t>
                      </a:r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презентаций;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-представление </a:t>
                      </a:r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промежуточных материалов</a:t>
                      </a:r>
                    </a:p>
                    <a:p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-анализ </a:t>
                      </a:r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деятельности за учебный год;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-подведение </a:t>
                      </a:r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итогов работы;</a:t>
                      </a:r>
                    </a:p>
                    <a:p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-представление </a:t>
                      </a:r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обобщенных </a:t>
                      </a:r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материалов;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-обмен мнениями;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-внедрение </a:t>
                      </a:r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инновационных практик в деятельность специалистов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3544634"/>
                  </a:ext>
                </a:extLst>
              </a:tr>
            </a:tbl>
          </a:graphicData>
        </a:graphic>
      </p:graphicFrame>
      <p:pic>
        <p:nvPicPr>
          <p:cNvPr id="4100" name="Picture 4">
            <a:extLst>
              <a:ext uri="{FF2B5EF4-FFF2-40B4-BE49-F238E27FC236}">
                <a16:creationId xmlns:a16="http://schemas.microsoft.com/office/drawing/2014/main" xmlns="" id="{C5DBB42A-0EDD-47E9-8563-0F56C76126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975638" y="5905500"/>
            <a:ext cx="2240724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1835475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62932"/>
          </a:xfrm>
        </p:spPr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Планируемые формы работы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81820"/>
            <a:ext cx="10515600" cy="4995144"/>
          </a:xfrm>
        </p:spPr>
        <p:txBody>
          <a:bodyPr>
            <a:normAutofit fontScale="92500" lnSpcReduction="20000"/>
          </a:bodyPr>
          <a:lstStyle/>
          <a:p>
            <a:endParaRPr lang="ru-RU" dirty="0"/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сероссийской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научно-практической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конференции</a:t>
            </a:r>
            <a:r>
              <a:rPr lang="ru-RU" b="1" dirty="0" smtClean="0">
                <a:solidFill>
                  <a:srgbClr val="7030A0"/>
                </a:solidFill>
              </a:rPr>
              <a:t> Современные стратегии психолого-педагогического сопровождения детей с ОВЗ в системе специального и инклюзивного образования»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(март 2023 г.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 </a:t>
            </a: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методических продуктов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(рабочая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тетрадь, мультимедийная презентация, интерактивные методики, методическое пособие, программа, статья, сборник и т.д.)</a:t>
            </a:r>
          </a:p>
          <a:p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Творческие отчеты и презентации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(семинары-практикумы, мастер-классы, вебинары, заседания РМО и ГМО…)</a:t>
            </a:r>
          </a:p>
          <a:p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Знакомство с опытом работы коллег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(рабочая тетрадь для обучающихся с ОВЗ «Читаем и пишем» авторы Синицина Ю.С.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Бакушкина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И.А.)</a:t>
            </a:r>
          </a:p>
          <a:p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банка данных инновационных идей и инклюзивных </a:t>
            </a:r>
            <a:r>
              <a:rPr lang="ru-RU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1333469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4DF515D-E2D5-4AA4-B585-63EC1E31FE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9345" y="176665"/>
            <a:ext cx="10515600" cy="1325563"/>
          </a:xfrm>
        </p:spPr>
        <p:txBody>
          <a:bodyPr/>
          <a:lstStyle/>
          <a:p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Приглашаем к сотрудничеству всех заинтересованных специалистов!</a:t>
            </a:r>
          </a:p>
        </p:txBody>
      </p:sp>
      <p:sp>
        <p:nvSpPr>
          <p:cNvPr id="5" name="Объект 2">
            <a:extLst>
              <a:ext uri="{FF2B5EF4-FFF2-40B4-BE49-F238E27FC236}">
                <a16:creationId xmlns:a16="http://schemas.microsoft.com/office/drawing/2014/main" xmlns="" id="{C4BC297B-4718-4C62-92AC-62FDB13C5F52}"/>
              </a:ext>
            </a:extLst>
          </p:cNvPr>
          <p:cNvSpPr txBox="1">
            <a:spLocks/>
          </p:cNvSpPr>
          <p:nvPr/>
        </p:nvSpPr>
        <p:spPr>
          <a:xfrm>
            <a:off x="225616" y="2708695"/>
            <a:ext cx="8201464" cy="4123602"/>
          </a:xfrm>
          <a:prstGeom prst="rect">
            <a:avLst/>
          </a:prstGeom>
          <a:solidFill>
            <a:srgbClr val="FFCCFF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ru-RU" sz="4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89194076461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Электронная почта</a:t>
            </a:r>
          </a:p>
          <a:p>
            <a:pPr marL="0" indent="0" algn="ctr">
              <a:buNone/>
            </a:pPr>
            <a:r>
              <a:rPr lang="en-US" sz="4400" b="1" dirty="0" smtClean="0">
                <a:solidFill>
                  <a:srgbClr val="00B050"/>
                </a:solidFill>
                <a:hlinkClick r:id="rId2"/>
              </a:rPr>
              <a:t>kozyrenko_1972@mail.ru </a:t>
            </a:r>
            <a:endParaRPr lang="ru-RU" sz="4400" b="1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ru-RU" sz="4400" b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Козыренко</a:t>
            </a:r>
            <a:r>
              <a:rPr lang="ru-RU" sz="44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Татьяна Геннадьевна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4">
            <a:extLst>
              <a:ext uri="{FF2B5EF4-FFF2-40B4-BE49-F238E27FC236}">
                <a16:creationId xmlns:a16="http://schemas.microsoft.com/office/drawing/2014/main" xmlns="" id="{EF426446-0951-4E0E-9E90-9D59C4A346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5616" y="3261592"/>
            <a:ext cx="1591611" cy="1273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xmlns="" id="{1C83BDDB-B7FE-4F71-B104-691C182A553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42672" y="1509623"/>
            <a:ext cx="4715459" cy="3588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294444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ерая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522</TotalTime>
  <Words>401</Words>
  <Application>Microsoft Office PowerPoint</Application>
  <PresentationFormat>Произвольный</PresentationFormat>
  <Paragraphs>60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Актуальные направления деятельности в рамках творческой лаборатории специалистов  специального и инклюзивного образования</vt:lpstr>
      <vt:lpstr>Творческая лаборатория -</vt:lpstr>
      <vt:lpstr> Цель: реализация современных трендовых направлений в коррекционной педагогике для участников образовательных отношений.  </vt:lpstr>
      <vt:lpstr>Деятельность творческой лаборатории </vt:lpstr>
      <vt:lpstr>Актуальные направления деятельности </vt:lpstr>
      <vt:lpstr>Этапы работы ТЛ</vt:lpstr>
      <vt:lpstr>Планируемые формы работы</vt:lpstr>
      <vt:lpstr>Приглашаем к сотрудничеству всех заинтересованных специалистов!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10а</dc:creator>
  <cp:lastModifiedBy>user</cp:lastModifiedBy>
  <cp:revision>32</cp:revision>
  <dcterms:created xsi:type="dcterms:W3CDTF">2022-09-07T05:30:32Z</dcterms:created>
  <dcterms:modified xsi:type="dcterms:W3CDTF">2022-09-13T10:36:41Z</dcterms:modified>
</cp:coreProperties>
</file>