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6" r:id="rId9"/>
    <p:sldId id="263" r:id="rId10"/>
    <p:sldId id="264" r:id="rId11"/>
    <p:sldId id="274" r:id="rId12"/>
    <p:sldId id="265" r:id="rId13"/>
    <p:sldId id="267" r:id="rId14"/>
    <p:sldId id="268" r:id="rId15"/>
    <p:sldId id="269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71B91C-E8B3-488B-84E2-E5D7610ABA1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068113-06C2-47BD-BDE7-3C7EA3E7726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142984"/>
            <a:ext cx="6572296" cy="37147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Нейропсихологические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приёмы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коррекции нарушений речи слабовидящих обучающихся младшего школьного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5643578"/>
            <a:ext cx="3500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Хидиятулина Н.Р.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читель-логопед, МБОУ «С(К)ОШ 127 г.Челябинска»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ru-RU" sz="3600" b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857232"/>
            <a:ext cx="628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spc="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</a:p>
          <a:p>
            <a:pPr>
              <a:buFontTx/>
              <a:buChar char="-"/>
            </a:pPr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 Упражнения для нормализации тонуса</a:t>
            </a:r>
          </a:p>
          <a:p>
            <a:pPr>
              <a:buFontTx/>
              <a:buChar char="-"/>
            </a:pP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 Самомассаж </a:t>
            </a:r>
          </a:p>
          <a:p>
            <a:pPr>
              <a:buFontTx/>
              <a:buChar char="-"/>
            </a:pP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Развитие межполушарного взаимодействия</a:t>
            </a:r>
          </a:p>
          <a:p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- Двигательные игры</a:t>
            </a:r>
          </a:p>
          <a:p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- Дозировка заданий, смена видов деятельности. </a:t>
            </a:r>
          </a:p>
        </p:txBody>
      </p:sp>
      <p:pic>
        <p:nvPicPr>
          <p:cNvPr id="33793" name="Picture 1" descr="C:\Documents and Settings\user\Desktop\Методичка и Таблицы\strelnikova-nas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2" y="4143380"/>
            <a:ext cx="3214686" cy="27146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3794" name="Picture 2" descr="C:\Documents and Settings\user\Desktop\Методичка и Таблицы\746d3fd9c8eb8611059b6a5251c0e9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14818"/>
            <a:ext cx="4155068" cy="2643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межполушарного взаимодействия</a:t>
            </a:r>
            <a:endParaRPr lang="ru-RU" sz="3600" b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052638"/>
          </a:xfrm>
        </p:spPr>
        <p:txBody>
          <a:bodyPr/>
          <a:lstStyle/>
          <a:p>
            <a:r>
              <a:rPr lang="ru-RU" dirty="0" smtClean="0"/>
              <a:t>«Попробуй повтори»</a:t>
            </a:r>
          </a:p>
          <a:p>
            <a:r>
              <a:rPr lang="ru-RU" dirty="0" smtClean="0"/>
              <a:t>Рисование двумя руками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осьмёрки</a:t>
            </a:r>
            <a:endParaRPr lang="ru-RU" dirty="0"/>
          </a:p>
        </p:txBody>
      </p:sp>
      <p:pic>
        <p:nvPicPr>
          <p:cNvPr id="41986" name="Picture 2" descr="C:\Documents and Settings\user\Desktop\Методичка и Таблицы\53-WDMOBP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32" y="3313915"/>
            <a:ext cx="2571768" cy="35440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1987" name="Picture 3" descr="C:\Documents and Settings\user\Desktop\Методичка и Таблицы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2852303" cy="20164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1988" name="Picture 4" descr="C:\Documents and Settings\user\Desktop\Методичка и Таблицы\f978fb_78863a6b425c4ff186b9985775b779af-m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381516"/>
            <a:ext cx="2476484" cy="24764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40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слабости </a:t>
            </a:r>
            <a:r>
              <a:rPr lang="ru-RU" sz="40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второго блока мозга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8592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Проявления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- несформированность пространственных </a:t>
            </a:r>
            <a:r>
              <a:rPr lang="ru-RU" dirty="0" smtClean="0"/>
              <a:t>представлений</a:t>
            </a:r>
            <a:endParaRPr lang="ru-RU" dirty="0" smtClean="0"/>
          </a:p>
          <a:p>
            <a:pPr fontAlgn="base"/>
            <a:r>
              <a:rPr lang="ru-RU" dirty="0" smtClean="0"/>
              <a:t>- несформированность сенсомоторных координаций (глаз-рука)</a:t>
            </a:r>
          </a:p>
          <a:p>
            <a:r>
              <a:rPr lang="ru-RU" dirty="0" smtClean="0"/>
              <a:t>- неловкость, однотипность </a:t>
            </a:r>
            <a:r>
              <a:rPr lang="ru-RU" dirty="0" smtClean="0"/>
              <a:t>движений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работы:</a:t>
            </a:r>
            <a:b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1142984"/>
            <a:ext cx="7498080" cy="1552572"/>
          </a:xfrm>
        </p:spPr>
        <p:txBody>
          <a:bodyPr/>
          <a:lstStyle/>
          <a:p>
            <a:r>
              <a:rPr lang="ru-RU" dirty="0" smtClean="0"/>
              <a:t>- игры на тактильные и кинестетические </a:t>
            </a:r>
            <a:r>
              <a:rPr lang="ru-RU" dirty="0" smtClean="0"/>
              <a:t>процессы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6867" name="Picture 3" descr="C:\Documents and Settings\user\Desktop\Методичка и Таблицы\51bb99977887f_30187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3051322" cy="19288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6868" name="Picture 4" descr="C:\Documents and Settings\user\Desktop\Методичка и Таблицы\88ee7201f1f8d12cdd70c20dce9ed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84531"/>
            <a:ext cx="3686167" cy="20734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6869" name="Picture 5" descr="C:\Documents and Settings\user\Desktop\Методичка и Таблицы\alfavit-rus-1-500x5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2357454" cy="20717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зрительный гнозис </a:t>
            </a:r>
            <a:endParaRPr lang="ru-RU" sz="3600" b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Documents and Settings\user\Desktop\Методичка и Таблицы\luria-3_06_b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643446"/>
            <a:ext cx="5307189" cy="18748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7891" name="Picture 3" descr="C:\Documents and Settings\user\Desktop\Методичка и Таблицы\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3381345" cy="25360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7892" name="Picture 4" descr="C:\Documents and Settings\user\Desktop\Методичка и Таблицы\дорису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500174"/>
            <a:ext cx="2843192" cy="28037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на слуховой гнозис</a:t>
            </a:r>
            <a:endParaRPr lang="ru-RU" sz="3600" b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Documents and Settings\user\Desktop\Методичка и Таблицы\d52d4d5bfeb3b16_67904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3000396" cy="25355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8915" name="Picture 3" descr="C:\Documents and Settings\user\Desktop\Методичка и Таблицы\51oB8WTjyDL._UL10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85860"/>
            <a:ext cx="2857520" cy="28575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8916" name="Picture 4" descr="C:\Documents and Settings\user\Desktop\Методичка и Таблицы\555b948c-4fdd-4df9-a689-73845a3e32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316060"/>
            <a:ext cx="3500462" cy="25419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spc="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на пространство</a:t>
            </a:r>
            <a:endParaRPr lang="ru-RU" sz="3600" b="1" spc="1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52704"/>
          </a:xfrm>
        </p:spPr>
        <p:txBody>
          <a:bodyPr/>
          <a:lstStyle/>
          <a:p>
            <a:r>
              <a:rPr lang="ru-RU" dirty="0" smtClean="0"/>
              <a:t>«Робот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«Кладоискатели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«Делай </a:t>
            </a:r>
            <a:r>
              <a:rPr lang="ru-RU" dirty="0" smtClean="0"/>
              <a:t>,как </a:t>
            </a:r>
            <a:r>
              <a:rPr lang="ru-RU" dirty="0" smtClean="0"/>
              <a:t>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«Муха»</a:t>
            </a:r>
            <a:endParaRPr lang="ru-RU" dirty="0"/>
          </a:p>
        </p:txBody>
      </p:sp>
      <p:pic>
        <p:nvPicPr>
          <p:cNvPr id="40962" name="Picture 2" descr="C:\Documents and Settings\user\Desktop\Методичка и Таблицы\6lqzb42gqO2e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714752"/>
            <a:ext cx="4952992" cy="27860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слабости </a:t>
            </a:r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третьего блока мозга</a:t>
            </a:r>
            <a:endParaRPr lang="ru-RU" sz="3600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Проявления</a:t>
            </a:r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вхождения в задания</a:t>
            </a:r>
          </a:p>
          <a:p>
            <a:pPr fontAlgn="base"/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трудности  </a:t>
            </a:r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ориентировки в требованиях задания</a:t>
            </a:r>
          </a:p>
          <a:p>
            <a:pPr fontAlgn="base"/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построения программы, её упрощение, проявляющееся в пропусках частей программы или в повторении программы.</a:t>
            </a:r>
          </a:p>
          <a:p>
            <a:pPr fontAlgn="base"/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импульсивность, лёгкая отвлекаемость</a:t>
            </a:r>
          </a:p>
          <a:p>
            <a:pPr fontAlgn="base"/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spc="150" dirty="0" smtClean="0">
                <a:latin typeface="Times New Roman" pitchFamily="18" charset="0"/>
                <a:cs typeface="Times New Roman" pitchFamily="18" charset="0"/>
              </a:rPr>
              <a:t>трудности контроля за выполнением задания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69558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pc="15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pc="150" dirty="0" smtClean="0">
                <a:latin typeface="Times New Roman" pitchFamily="18" charset="0"/>
                <a:cs typeface="Times New Roman" pitchFamily="18" charset="0"/>
              </a:rPr>
              <a:t>по правилам («Делай то, что я скажу, а не то, что покажу», </a:t>
            </a:r>
            <a:r>
              <a:rPr lang="ru-RU" spc="1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pc="150" dirty="0" err="1" smtClean="0">
                <a:latin typeface="Times New Roman" pitchFamily="18" charset="0"/>
                <a:cs typeface="Times New Roman" pitchFamily="18" charset="0"/>
              </a:rPr>
              <a:t>Кортекс</a:t>
            </a:r>
            <a:r>
              <a:rPr lang="ru-RU" spc="15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pc="150" dirty="0" err="1" smtClean="0">
                <a:latin typeface="Times New Roman" pitchFamily="18" charset="0"/>
                <a:cs typeface="Times New Roman" pitchFamily="18" charset="0"/>
              </a:rPr>
              <a:t>Москито</a:t>
            </a:r>
            <a:r>
              <a:rPr lang="ru-RU" spc="15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pc="15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pc="150" dirty="0" smtClean="0">
                <a:latin typeface="Times New Roman" pitchFamily="18" charset="0"/>
                <a:cs typeface="Times New Roman" pitchFamily="18" charset="0"/>
              </a:rPr>
              <a:t>Что сегодня на десерт?»)</a:t>
            </a:r>
          </a:p>
          <a:p>
            <a:pPr fontAlgn="base"/>
            <a:r>
              <a:rPr lang="ru-RU" spc="15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pc="150" dirty="0" smtClean="0">
                <a:latin typeface="Times New Roman" pitchFamily="18" charset="0"/>
                <a:cs typeface="Times New Roman" pitchFamily="18" charset="0"/>
              </a:rPr>
              <a:t>на развитие навыков планирования</a:t>
            </a:r>
          </a:p>
          <a:p>
            <a:endParaRPr lang="ru-RU" dirty="0"/>
          </a:p>
        </p:txBody>
      </p:sp>
      <p:pic>
        <p:nvPicPr>
          <p:cNvPr id="39938" name="Picture 2" descr="C:\Documents and Settings\user\Desktop\Методичка и Таблицы\970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714752"/>
            <a:ext cx="2286016" cy="28575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9939" name="Picture 3" descr="C:\Documents and Settings\user\Desktop\Методичка и Таблицы\45843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071942"/>
            <a:ext cx="3193757" cy="23574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ыводы</a:t>
            </a:r>
            <a:endParaRPr lang="ru-RU" sz="4000" b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43050"/>
            <a:ext cx="7498080" cy="4800600"/>
          </a:xfrm>
        </p:spPr>
        <p:txBody>
          <a:bodyPr/>
          <a:lstStyle/>
          <a:p>
            <a:r>
              <a:rPr lang="ru-RU" dirty="0" smtClean="0"/>
              <a:t>Таким образом, </a:t>
            </a:r>
            <a:r>
              <a:rPr lang="ru-RU" dirty="0" smtClean="0"/>
              <a:t>нейропсихологические приёмы в работе со слабовидящими позволяют </a:t>
            </a:r>
            <a:r>
              <a:rPr lang="ru-RU" dirty="0" smtClean="0"/>
              <a:t>глубже взглянуть на проблему, выявить причину этого нарушения, выстроить грамотную программу сопровождения и оказать помощь в формировании базовых функций для дальнейшего обучения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58204" cy="114300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 науки - мозг</a:t>
            </a:r>
            <a:endParaRPr lang="ru-RU" sz="4000" b="1" i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Desktop\Методичка и Таблицы\5c00b3aca24fd975b0401667_5ce2092e64e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4000528" cy="31432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7" name="Picture 3" descr="C:\Documents and Settings\user\Desktop\Методичка и Таблицы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00240"/>
            <a:ext cx="3716654" cy="20848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Desktop\Методичка и Таблицы\alexander-luria-russian-psychologist-ria-nov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2928958" cy="42036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43438" y="3000372"/>
            <a:ext cx="407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150" dirty="0" smtClean="0">
                <a:latin typeface="Times New Roman" pitchFamily="18" charset="0"/>
                <a:cs typeface="Times New Roman" pitchFamily="18" charset="0"/>
              </a:rPr>
              <a:t>Создатель отечественной нейропсихологии </a:t>
            </a:r>
          </a:p>
          <a:p>
            <a:pPr algn="ctr"/>
            <a:r>
              <a:rPr lang="ru-RU" sz="2800" b="1" spc="150" dirty="0" smtClean="0">
                <a:latin typeface="Times New Roman" pitchFamily="18" charset="0"/>
                <a:cs typeface="Times New Roman" pitchFamily="18" charset="0"/>
              </a:rPr>
              <a:t>А. Р. Лурия</a:t>
            </a:r>
          </a:p>
          <a:p>
            <a:pPr algn="ctr"/>
            <a:r>
              <a:rPr lang="ru-RU" sz="2800" b="1" spc="150" dirty="0" smtClean="0">
                <a:latin typeface="Times New Roman" pitchFamily="18" charset="0"/>
                <a:cs typeface="Times New Roman" pitchFamily="18" charset="0"/>
              </a:rPr>
              <a:t>(1902-1977)</a:t>
            </a:r>
            <a:endParaRPr lang="ru-RU" sz="2800" b="1" spc="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35716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50" dirty="0" smtClean="0">
                <a:latin typeface="Times New Roman" pitchFamily="18" charset="0"/>
                <a:cs typeface="Times New Roman" pitchFamily="18" charset="0"/>
              </a:rPr>
              <a:t>Логопедия и нейропсихология</a:t>
            </a:r>
            <a:endParaRPr lang="ru-RU" sz="3600" b="1" spc="1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4144166" y="2642388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00298" y="3000372"/>
            <a:ext cx="40005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Блок-схема: процесс 12"/>
          <p:cNvSpPr/>
          <p:nvPr/>
        </p:nvSpPr>
        <p:spPr>
          <a:xfrm>
            <a:off x="5429256" y="3500438"/>
            <a:ext cx="2428892" cy="1214446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Психея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(душа)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285852" y="3500438"/>
            <a:ext cx="2428892" cy="128588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Нейрон (нервная клетка)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6251587" y="3249611"/>
            <a:ext cx="50006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251059" y="3249611"/>
            <a:ext cx="50006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43108" y="1571612"/>
            <a:ext cx="492922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50" dirty="0" smtClean="0">
                <a:latin typeface="Times New Roman" pitchFamily="18" charset="0"/>
                <a:cs typeface="Times New Roman" pitchFamily="18" charset="0"/>
              </a:rPr>
              <a:t>Нейропсихология</a:t>
            </a:r>
            <a:endParaRPr lang="ru-RU" sz="4000" b="1" spc="1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928670"/>
            <a:ext cx="8183880" cy="1051560"/>
          </a:xfrm>
        </p:spPr>
        <p:txBody>
          <a:bodyPr/>
          <a:lstStyle/>
          <a:p>
            <a:pPr algn="ctr"/>
            <a:r>
              <a:rPr lang="ru-RU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Блоки мозга по А. Р. Лурия</a:t>
            </a:r>
            <a:endParaRPr lang="ru-RU" b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Documents and Settings\user\Desktop\Методичка и Таблицы\0005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7858180" cy="2373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Энергетический блок</a:t>
            </a:r>
            <a:endParaRPr lang="ru-RU" sz="3600" b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Desktop\Методичка и Таблицы\img3.jpg"/>
          <p:cNvPicPr/>
          <p:nvPr/>
        </p:nvPicPr>
        <p:blipFill>
          <a:blip r:embed="rId2"/>
          <a:srcRect t="22008"/>
          <a:stretch>
            <a:fillRect/>
          </a:stretch>
        </p:blipFill>
        <p:spPr bwMode="auto">
          <a:xfrm>
            <a:off x="1285852" y="2071678"/>
            <a:ext cx="4071966" cy="25241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8" y="1595021"/>
            <a:ext cx="3143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Отвечает за регуляцию тонуса и бодрствования</a:t>
            </a: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spc="150" dirty="0" smtClean="0">
                <a:latin typeface="Times New Roman" pitchFamily="18" charset="0"/>
                <a:cs typeface="Times New Roman" pitchFamily="18" charset="0"/>
              </a:rPr>
              <a:t>Структуры:</a:t>
            </a:r>
          </a:p>
          <a:p>
            <a:pPr>
              <a:buFontTx/>
              <a:buChar char="-"/>
            </a:pP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 ретикулярная формация</a:t>
            </a:r>
          </a:p>
          <a:p>
            <a:pPr>
              <a:buFontTx/>
              <a:buChar char="-"/>
            </a:pPr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 диэнцефальные отделы</a:t>
            </a:r>
          </a:p>
          <a:p>
            <a:pPr>
              <a:buFontTx/>
              <a:buChar char="-"/>
            </a:pP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 лимбическая система</a:t>
            </a:r>
          </a:p>
          <a:p>
            <a:pPr>
              <a:buFontTx/>
              <a:buChar char="-"/>
            </a:pPr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медиобазальные отделы коры лобных и височных долей</a:t>
            </a:r>
            <a:endParaRPr lang="ru-RU" sz="2400" spc="1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86215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Блок приёма, переработки и хранения </a:t>
            </a:r>
            <a:r>
              <a:rPr lang="ru-RU" sz="40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7" name="Picture 5" descr="C:\Documents and Settings\user\My Documents\Downloads\Screenshot_20211011_213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3214710" cy="49589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2143116"/>
            <a:ext cx="35719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spc="150" dirty="0">
                <a:latin typeface="Times New Roman" pitchFamily="18" charset="0"/>
                <a:cs typeface="Times New Roman" pitchFamily="18" charset="0"/>
              </a:rPr>
              <a:t>Все виды восприятия, зрительная, слуховая и двигательная память, пространственные представления, умение понимать логико-грамматические конструкции, воображение – все эти функции обеспечиваются именно этим блоком головного мозга.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36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программирования, регуляции и контроля</a:t>
            </a:r>
            <a:endParaRPr lang="ru-RU" sz="3600" b="1" spc="1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user\My Documents\Downloads\Screenshot_20211011_213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3214710" cy="4932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2357430"/>
            <a:ext cx="30003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15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800" spc="150" dirty="0">
                <a:latin typeface="Times New Roman" pitchFamily="18" charset="0"/>
                <a:cs typeface="Times New Roman" pitchFamily="18" charset="0"/>
              </a:rPr>
              <a:t>в себя моторные, премоторные и лобную кору мозга с её корковыми и подкорковыми связями.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358214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40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слабости </a:t>
            </a:r>
            <a:r>
              <a:rPr lang="ru-RU" sz="40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энергетического блока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42976" y="1643050"/>
            <a:ext cx="764386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15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дефицит - процессы регуляции активности.</a:t>
            </a:r>
          </a:p>
          <a:p>
            <a:endParaRPr lang="ru-RU" sz="2400" i="1" spc="1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i="1" spc="150" dirty="0" smtClean="0">
                <a:latin typeface="Times New Roman" pitchFamily="18" charset="0"/>
                <a:cs typeface="Times New Roman" pitchFamily="18" charset="0"/>
              </a:rPr>
              <a:t>Проявления</a:t>
            </a:r>
            <a:r>
              <a:rPr lang="ru-RU" sz="2400" i="1" spc="15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spc="15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1)  Истощаемость</a:t>
            </a:r>
          </a:p>
          <a:p>
            <a:pPr>
              <a:lnSpc>
                <a:spcPct val="150000"/>
              </a:lnSpc>
            </a:pP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2) Утомляемость</a:t>
            </a:r>
          </a:p>
          <a:p>
            <a:pPr>
              <a:lnSpc>
                <a:spcPct val="150000"/>
              </a:lnSpc>
            </a:pPr>
            <a:r>
              <a:rPr lang="ru-RU" sz="2400" spc="15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) Низкая работоспособность</a:t>
            </a:r>
          </a:p>
          <a:p>
            <a:pPr>
              <a:lnSpc>
                <a:spcPct val="150000"/>
              </a:lnSpc>
            </a:pPr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4) Нарушение внимания, памяти</a:t>
            </a:r>
          </a:p>
          <a:p>
            <a:pPr>
              <a:lnSpc>
                <a:spcPct val="150000"/>
              </a:lnSpc>
            </a:pPr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5) Эмоциональная лабильность</a:t>
            </a:r>
          </a:p>
          <a:p>
            <a:pPr>
              <a:lnSpc>
                <a:spcPct val="150000"/>
              </a:lnSpc>
            </a:pPr>
            <a:r>
              <a:rPr lang="ru-RU" sz="2400" spc="150" dirty="0">
                <a:latin typeface="Times New Roman" pitchFamily="18" charset="0"/>
                <a:cs typeface="Times New Roman" pitchFamily="18" charset="0"/>
              </a:rPr>
              <a:t>6) Трудности включения в деятельность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269</TotalTime>
  <Words>402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Нейропсихологические приёмы в коррекции нарушений речи слабовидящих обучающихся младшего школьного возраста </vt:lpstr>
      <vt:lpstr>Символ науки - мозг</vt:lpstr>
      <vt:lpstr>Слайд 3</vt:lpstr>
      <vt:lpstr>Слайд 4</vt:lpstr>
      <vt:lpstr>Блоки мозга по А. Р. Лурия</vt:lpstr>
      <vt:lpstr>Энергетический блок</vt:lpstr>
      <vt:lpstr>Блок приёма, переработки и хранения информации </vt:lpstr>
      <vt:lpstr>Блок программирования, регуляции и контроля</vt:lpstr>
      <vt:lpstr>Признаки слабости энергетического блока </vt:lpstr>
      <vt:lpstr>Направления работы</vt:lpstr>
      <vt:lpstr>Развитие межполушарного взаимодействия</vt:lpstr>
      <vt:lpstr>Признаки слабости второго блока мозга </vt:lpstr>
      <vt:lpstr>Направления работы: </vt:lpstr>
      <vt:lpstr>Игры на зрительный гнозис </vt:lpstr>
      <vt:lpstr>Игры на слуховой гнозис</vt:lpstr>
      <vt:lpstr>Игры на пространство</vt:lpstr>
      <vt:lpstr>Признаки слабости третьего блока мозга</vt:lpstr>
      <vt:lpstr>Направления работы </vt:lpstr>
      <vt:lpstr>Выводы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Нейропсихологические приёмы в коррекции нарушений речи слабовидящих обучающихся младшего школьного возраста. </dc:title>
  <dc:creator>temp</dc:creator>
  <cp:lastModifiedBy>temp</cp:lastModifiedBy>
  <cp:revision>27</cp:revision>
  <dcterms:created xsi:type="dcterms:W3CDTF">2021-10-12T13:04:26Z</dcterms:created>
  <dcterms:modified xsi:type="dcterms:W3CDTF">2021-10-12T17:34:25Z</dcterms:modified>
</cp:coreProperties>
</file>