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9" r:id="rId9"/>
    <p:sldId id="266" r:id="rId10"/>
    <p:sldId id="267" r:id="rId11"/>
    <p:sldId id="268" r:id="rId12"/>
    <p:sldId id="271" r:id="rId13"/>
    <p:sldId id="272"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B42CC-6ACB-4173-BEE1-EE06ADEBCE6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D58B2112-6807-4D68-8BCF-6AD97D53E9DF}">
      <dgm:prSet phldrT="[Текст]" custT="1"/>
      <dgm:spPr/>
      <dgm:t>
        <a:bodyPr/>
        <a:lstStyle/>
        <a:p>
          <a:r>
            <a:rPr lang="ru-RU" sz="6000" dirty="0"/>
            <a:t>Семья </a:t>
          </a:r>
        </a:p>
      </dgm:t>
    </dgm:pt>
    <dgm:pt modelId="{EDDCB614-5572-415E-8405-9D6572474B85}" type="parTrans" cxnId="{5AA6E23E-E855-441A-A362-3DA784410878}">
      <dgm:prSet/>
      <dgm:spPr/>
      <dgm:t>
        <a:bodyPr/>
        <a:lstStyle/>
        <a:p>
          <a:endParaRPr lang="ru-RU"/>
        </a:p>
      </dgm:t>
    </dgm:pt>
    <dgm:pt modelId="{B1FA06D8-64EB-4A00-969C-20E5F4443764}" type="sibTrans" cxnId="{5AA6E23E-E855-441A-A362-3DA784410878}">
      <dgm:prSet/>
      <dgm:spPr/>
      <dgm:t>
        <a:bodyPr/>
        <a:lstStyle/>
        <a:p>
          <a:endParaRPr lang="ru-RU"/>
        </a:p>
      </dgm:t>
    </dgm:pt>
    <dgm:pt modelId="{4032D557-64EF-4259-A438-E03D7004E3EB}">
      <dgm:prSet phldrT="[Текст]"/>
      <dgm:spPr/>
      <dgm:t>
        <a:bodyPr/>
        <a:lstStyle/>
        <a:p>
          <a:r>
            <a:rPr lang="ru-RU" dirty="0"/>
            <a:t>Традиционная </a:t>
          </a:r>
        </a:p>
      </dgm:t>
    </dgm:pt>
    <dgm:pt modelId="{43500BBB-C86D-4F5B-966F-4280944944B4}" type="parTrans" cxnId="{A5D97BA6-7842-450B-B19B-A126EC5BFE48}">
      <dgm:prSet/>
      <dgm:spPr/>
      <dgm:t>
        <a:bodyPr/>
        <a:lstStyle/>
        <a:p>
          <a:endParaRPr lang="ru-RU"/>
        </a:p>
      </dgm:t>
    </dgm:pt>
    <dgm:pt modelId="{3DCC9A3E-579D-42DB-9D4E-ED11375CCF1C}" type="sibTrans" cxnId="{A5D97BA6-7842-450B-B19B-A126EC5BFE48}">
      <dgm:prSet/>
      <dgm:spPr/>
      <dgm:t>
        <a:bodyPr/>
        <a:lstStyle/>
        <a:p>
          <a:endParaRPr lang="ru-RU"/>
        </a:p>
      </dgm:t>
    </dgm:pt>
    <dgm:pt modelId="{A44A6349-0464-4ECE-8E71-A722C995F848}">
      <dgm:prSet phldrT="[Текст]"/>
      <dgm:spPr/>
      <dgm:t>
        <a:bodyPr/>
        <a:lstStyle/>
        <a:p>
          <a:r>
            <a:rPr lang="ru-RU" dirty="0"/>
            <a:t>Средняя </a:t>
          </a:r>
        </a:p>
      </dgm:t>
    </dgm:pt>
    <dgm:pt modelId="{703E1440-B4D5-43E8-ABF2-AAFB9D42EAAC}" type="parTrans" cxnId="{5D00EEF1-51A9-4436-9700-D5E36E5C56F9}">
      <dgm:prSet/>
      <dgm:spPr/>
      <dgm:t>
        <a:bodyPr/>
        <a:lstStyle/>
        <a:p>
          <a:endParaRPr lang="ru-RU"/>
        </a:p>
      </dgm:t>
    </dgm:pt>
    <dgm:pt modelId="{8489D360-7008-431E-AC1D-B581604BFD63}" type="sibTrans" cxnId="{5D00EEF1-51A9-4436-9700-D5E36E5C56F9}">
      <dgm:prSet/>
      <dgm:spPr/>
      <dgm:t>
        <a:bodyPr/>
        <a:lstStyle/>
        <a:p>
          <a:endParaRPr lang="ru-RU"/>
        </a:p>
      </dgm:t>
    </dgm:pt>
    <dgm:pt modelId="{B41FF6BF-A51B-4A1C-97C2-3FC5D8D51D31}">
      <dgm:prSet/>
      <dgm:spPr/>
      <dgm:t>
        <a:bodyPr/>
        <a:lstStyle/>
        <a:p>
          <a:r>
            <a:rPr lang="ru-RU" dirty="0"/>
            <a:t>Мультимедиа </a:t>
          </a:r>
        </a:p>
      </dgm:t>
    </dgm:pt>
    <dgm:pt modelId="{1A566ECF-9F11-45EF-B0B0-400ECFEAB8ED}" type="parTrans" cxnId="{D52E341F-0C91-47C1-81EC-5E11C64FBF43}">
      <dgm:prSet/>
      <dgm:spPr/>
      <dgm:t>
        <a:bodyPr/>
        <a:lstStyle/>
        <a:p>
          <a:endParaRPr lang="ru-RU"/>
        </a:p>
      </dgm:t>
    </dgm:pt>
    <dgm:pt modelId="{EE4073E7-79E2-4C8A-8F2F-9AB7861F6E79}" type="sibTrans" cxnId="{D52E341F-0C91-47C1-81EC-5E11C64FBF43}">
      <dgm:prSet/>
      <dgm:spPr/>
      <dgm:t>
        <a:bodyPr/>
        <a:lstStyle/>
        <a:p>
          <a:endParaRPr lang="ru-RU"/>
        </a:p>
      </dgm:t>
    </dgm:pt>
    <dgm:pt modelId="{E419EF85-B779-41E0-B526-0ED321EF2C2A}" type="pres">
      <dgm:prSet presAssocID="{477B42CC-6ACB-4173-BEE1-EE06ADEBCE67}" presName="diagram" presStyleCnt="0">
        <dgm:presLayoutVars>
          <dgm:chPref val="1"/>
          <dgm:dir/>
          <dgm:animOne val="branch"/>
          <dgm:animLvl val="lvl"/>
          <dgm:resizeHandles val="exact"/>
        </dgm:presLayoutVars>
      </dgm:prSet>
      <dgm:spPr/>
      <dgm:t>
        <a:bodyPr/>
        <a:lstStyle/>
        <a:p>
          <a:endParaRPr lang="ru-RU"/>
        </a:p>
      </dgm:t>
    </dgm:pt>
    <dgm:pt modelId="{4B459383-2C24-47D1-865B-899F9108B938}" type="pres">
      <dgm:prSet presAssocID="{D58B2112-6807-4D68-8BCF-6AD97D53E9DF}" presName="root1" presStyleCnt="0"/>
      <dgm:spPr/>
    </dgm:pt>
    <dgm:pt modelId="{1B312765-1996-49C0-BEEB-9E80CCCD325C}" type="pres">
      <dgm:prSet presAssocID="{D58B2112-6807-4D68-8BCF-6AD97D53E9DF}" presName="LevelOneTextNode" presStyleLbl="node0" presStyleIdx="0" presStyleCnt="1" custScaleX="185968">
        <dgm:presLayoutVars>
          <dgm:chPref val="3"/>
        </dgm:presLayoutVars>
      </dgm:prSet>
      <dgm:spPr/>
      <dgm:t>
        <a:bodyPr/>
        <a:lstStyle/>
        <a:p>
          <a:endParaRPr lang="ru-RU"/>
        </a:p>
      </dgm:t>
    </dgm:pt>
    <dgm:pt modelId="{E0FD1FD9-94E9-447F-850C-DE4AAC09461B}" type="pres">
      <dgm:prSet presAssocID="{D58B2112-6807-4D68-8BCF-6AD97D53E9DF}" presName="level2hierChild" presStyleCnt="0"/>
      <dgm:spPr/>
    </dgm:pt>
    <dgm:pt modelId="{E855D1EC-C81B-4FB0-86B9-223A30E38FFD}" type="pres">
      <dgm:prSet presAssocID="{43500BBB-C86D-4F5B-966F-4280944944B4}" presName="conn2-1" presStyleLbl="parChTrans1D2" presStyleIdx="0" presStyleCnt="3"/>
      <dgm:spPr/>
      <dgm:t>
        <a:bodyPr/>
        <a:lstStyle/>
        <a:p>
          <a:endParaRPr lang="ru-RU"/>
        </a:p>
      </dgm:t>
    </dgm:pt>
    <dgm:pt modelId="{10B6A9D4-30C2-497A-A363-1DB503648B8C}" type="pres">
      <dgm:prSet presAssocID="{43500BBB-C86D-4F5B-966F-4280944944B4}" presName="connTx" presStyleLbl="parChTrans1D2" presStyleIdx="0" presStyleCnt="3"/>
      <dgm:spPr/>
      <dgm:t>
        <a:bodyPr/>
        <a:lstStyle/>
        <a:p>
          <a:endParaRPr lang="ru-RU"/>
        </a:p>
      </dgm:t>
    </dgm:pt>
    <dgm:pt modelId="{7CC43222-516B-418F-B9ED-1E5405F34DAE}" type="pres">
      <dgm:prSet presAssocID="{4032D557-64EF-4259-A438-E03D7004E3EB}" presName="root2" presStyleCnt="0"/>
      <dgm:spPr/>
    </dgm:pt>
    <dgm:pt modelId="{4F559D2D-42BE-4F00-95F4-D1971CA7F855}" type="pres">
      <dgm:prSet presAssocID="{4032D557-64EF-4259-A438-E03D7004E3EB}" presName="LevelTwoTextNode" presStyleLbl="node2" presStyleIdx="0" presStyleCnt="3" custScaleX="322569" custLinFactNeighborY="-26314">
        <dgm:presLayoutVars>
          <dgm:chPref val="3"/>
        </dgm:presLayoutVars>
      </dgm:prSet>
      <dgm:spPr/>
      <dgm:t>
        <a:bodyPr/>
        <a:lstStyle/>
        <a:p>
          <a:endParaRPr lang="ru-RU"/>
        </a:p>
      </dgm:t>
    </dgm:pt>
    <dgm:pt modelId="{DC224F43-A974-4F62-A04A-D3265D80F3DD}" type="pres">
      <dgm:prSet presAssocID="{4032D557-64EF-4259-A438-E03D7004E3EB}" presName="level3hierChild" presStyleCnt="0"/>
      <dgm:spPr/>
    </dgm:pt>
    <dgm:pt modelId="{FAF397BE-EF63-4D71-8336-942E198C8573}" type="pres">
      <dgm:prSet presAssocID="{1A566ECF-9F11-45EF-B0B0-400ECFEAB8ED}" presName="conn2-1" presStyleLbl="parChTrans1D2" presStyleIdx="1" presStyleCnt="3"/>
      <dgm:spPr/>
      <dgm:t>
        <a:bodyPr/>
        <a:lstStyle/>
        <a:p>
          <a:endParaRPr lang="ru-RU"/>
        </a:p>
      </dgm:t>
    </dgm:pt>
    <dgm:pt modelId="{66FD3DC9-5054-4E81-ABE4-69934B9BF9EA}" type="pres">
      <dgm:prSet presAssocID="{1A566ECF-9F11-45EF-B0B0-400ECFEAB8ED}" presName="connTx" presStyleLbl="parChTrans1D2" presStyleIdx="1" presStyleCnt="3"/>
      <dgm:spPr/>
      <dgm:t>
        <a:bodyPr/>
        <a:lstStyle/>
        <a:p>
          <a:endParaRPr lang="ru-RU"/>
        </a:p>
      </dgm:t>
    </dgm:pt>
    <dgm:pt modelId="{2457F4CF-A01A-4C0C-9D53-C37A3538CA4E}" type="pres">
      <dgm:prSet presAssocID="{B41FF6BF-A51B-4A1C-97C2-3FC5D8D51D31}" presName="root2" presStyleCnt="0"/>
      <dgm:spPr/>
    </dgm:pt>
    <dgm:pt modelId="{DB258C18-6451-47E2-A3C0-5D72CA1A5027}" type="pres">
      <dgm:prSet presAssocID="{B41FF6BF-A51B-4A1C-97C2-3FC5D8D51D31}" presName="LevelTwoTextNode" presStyleLbl="node2" presStyleIdx="1" presStyleCnt="3" custScaleX="322570" custLinFactY="15251" custLinFactNeighborY="100000">
        <dgm:presLayoutVars>
          <dgm:chPref val="3"/>
        </dgm:presLayoutVars>
      </dgm:prSet>
      <dgm:spPr/>
      <dgm:t>
        <a:bodyPr/>
        <a:lstStyle/>
        <a:p>
          <a:endParaRPr lang="ru-RU"/>
        </a:p>
      </dgm:t>
    </dgm:pt>
    <dgm:pt modelId="{16AFDB3B-2E90-498C-89F7-8EF441C368BE}" type="pres">
      <dgm:prSet presAssocID="{B41FF6BF-A51B-4A1C-97C2-3FC5D8D51D31}" presName="level3hierChild" presStyleCnt="0"/>
      <dgm:spPr/>
    </dgm:pt>
    <dgm:pt modelId="{AB02121C-5E26-4D6D-9901-7A198EF6C255}" type="pres">
      <dgm:prSet presAssocID="{703E1440-B4D5-43E8-ABF2-AAFB9D42EAAC}" presName="conn2-1" presStyleLbl="parChTrans1D2" presStyleIdx="2" presStyleCnt="3"/>
      <dgm:spPr/>
      <dgm:t>
        <a:bodyPr/>
        <a:lstStyle/>
        <a:p>
          <a:endParaRPr lang="ru-RU"/>
        </a:p>
      </dgm:t>
    </dgm:pt>
    <dgm:pt modelId="{AA1E4B35-0968-4EA7-BDC1-D357BAA222C7}" type="pres">
      <dgm:prSet presAssocID="{703E1440-B4D5-43E8-ABF2-AAFB9D42EAAC}" presName="connTx" presStyleLbl="parChTrans1D2" presStyleIdx="2" presStyleCnt="3"/>
      <dgm:spPr/>
      <dgm:t>
        <a:bodyPr/>
        <a:lstStyle/>
        <a:p>
          <a:endParaRPr lang="ru-RU"/>
        </a:p>
      </dgm:t>
    </dgm:pt>
    <dgm:pt modelId="{9B196C15-A32F-4A74-8252-D7449E2603FE}" type="pres">
      <dgm:prSet presAssocID="{A44A6349-0464-4ECE-8E71-A722C995F848}" presName="root2" presStyleCnt="0"/>
      <dgm:spPr/>
    </dgm:pt>
    <dgm:pt modelId="{8B8A0CF0-E7A7-4230-8802-16B11D9B583D}" type="pres">
      <dgm:prSet presAssocID="{A44A6349-0464-4ECE-8E71-A722C995F848}" presName="LevelTwoTextNode" presStyleLbl="node2" presStyleIdx="2" presStyleCnt="3" custScaleX="322570" custLinFactY="-21913" custLinFactNeighborY="-100000">
        <dgm:presLayoutVars>
          <dgm:chPref val="3"/>
        </dgm:presLayoutVars>
      </dgm:prSet>
      <dgm:spPr/>
      <dgm:t>
        <a:bodyPr/>
        <a:lstStyle/>
        <a:p>
          <a:endParaRPr lang="ru-RU"/>
        </a:p>
      </dgm:t>
    </dgm:pt>
    <dgm:pt modelId="{6045A51F-B496-4713-B718-9414B3BB6D78}" type="pres">
      <dgm:prSet presAssocID="{A44A6349-0464-4ECE-8E71-A722C995F848}" presName="level3hierChild" presStyleCnt="0"/>
      <dgm:spPr/>
    </dgm:pt>
  </dgm:ptLst>
  <dgm:cxnLst>
    <dgm:cxn modelId="{E52E217F-7DEE-4258-BB57-35131D87C96E}" type="presOf" srcId="{703E1440-B4D5-43E8-ABF2-AAFB9D42EAAC}" destId="{AB02121C-5E26-4D6D-9901-7A198EF6C255}" srcOrd="0" destOrd="0" presId="urn:microsoft.com/office/officeart/2005/8/layout/hierarchy2"/>
    <dgm:cxn modelId="{D89DE086-B657-4CF8-BA05-B596D4D34D42}" type="presOf" srcId="{43500BBB-C86D-4F5B-966F-4280944944B4}" destId="{E855D1EC-C81B-4FB0-86B9-223A30E38FFD}" srcOrd="0" destOrd="0" presId="urn:microsoft.com/office/officeart/2005/8/layout/hierarchy2"/>
    <dgm:cxn modelId="{F08F304A-C3C2-46B5-9DBA-5EF9CE504D5E}" type="presOf" srcId="{4032D557-64EF-4259-A438-E03D7004E3EB}" destId="{4F559D2D-42BE-4F00-95F4-D1971CA7F855}" srcOrd="0" destOrd="0" presId="urn:microsoft.com/office/officeart/2005/8/layout/hierarchy2"/>
    <dgm:cxn modelId="{5D00EEF1-51A9-4436-9700-D5E36E5C56F9}" srcId="{D58B2112-6807-4D68-8BCF-6AD97D53E9DF}" destId="{A44A6349-0464-4ECE-8E71-A722C995F848}" srcOrd="2" destOrd="0" parTransId="{703E1440-B4D5-43E8-ABF2-AAFB9D42EAAC}" sibTransId="{8489D360-7008-431E-AC1D-B581604BFD63}"/>
    <dgm:cxn modelId="{711E894F-9C88-4CFC-888A-FD0FA270D4B4}" type="presOf" srcId="{1A566ECF-9F11-45EF-B0B0-400ECFEAB8ED}" destId="{FAF397BE-EF63-4D71-8336-942E198C8573}" srcOrd="0" destOrd="0" presId="urn:microsoft.com/office/officeart/2005/8/layout/hierarchy2"/>
    <dgm:cxn modelId="{1F8BF035-65B6-4C30-9F79-3FE33BC9C43F}" type="presOf" srcId="{43500BBB-C86D-4F5B-966F-4280944944B4}" destId="{10B6A9D4-30C2-497A-A363-1DB503648B8C}" srcOrd="1" destOrd="0" presId="urn:microsoft.com/office/officeart/2005/8/layout/hierarchy2"/>
    <dgm:cxn modelId="{02A3D9C4-DACB-4370-B67B-2592785455C9}" type="presOf" srcId="{477B42CC-6ACB-4173-BEE1-EE06ADEBCE67}" destId="{E419EF85-B779-41E0-B526-0ED321EF2C2A}" srcOrd="0" destOrd="0" presId="urn:microsoft.com/office/officeart/2005/8/layout/hierarchy2"/>
    <dgm:cxn modelId="{6A556729-6954-4587-8457-3B2D8E2DD628}" type="presOf" srcId="{B41FF6BF-A51B-4A1C-97C2-3FC5D8D51D31}" destId="{DB258C18-6451-47E2-A3C0-5D72CA1A5027}" srcOrd="0" destOrd="0" presId="urn:microsoft.com/office/officeart/2005/8/layout/hierarchy2"/>
    <dgm:cxn modelId="{C1C21C18-8D05-48FC-8FD9-10E3C7667E23}" type="presOf" srcId="{703E1440-B4D5-43E8-ABF2-AAFB9D42EAAC}" destId="{AA1E4B35-0968-4EA7-BDC1-D357BAA222C7}" srcOrd="1" destOrd="0" presId="urn:microsoft.com/office/officeart/2005/8/layout/hierarchy2"/>
    <dgm:cxn modelId="{79A202D6-0BAB-423C-AF3F-00B8477BB3BB}" type="presOf" srcId="{A44A6349-0464-4ECE-8E71-A722C995F848}" destId="{8B8A0CF0-E7A7-4230-8802-16B11D9B583D}" srcOrd="0" destOrd="0" presId="urn:microsoft.com/office/officeart/2005/8/layout/hierarchy2"/>
    <dgm:cxn modelId="{205BB2E0-C0B3-4AFA-A663-8F9ADD00F2F5}" type="presOf" srcId="{D58B2112-6807-4D68-8BCF-6AD97D53E9DF}" destId="{1B312765-1996-49C0-BEEB-9E80CCCD325C}" srcOrd="0" destOrd="0" presId="urn:microsoft.com/office/officeart/2005/8/layout/hierarchy2"/>
    <dgm:cxn modelId="{AD3FA8F1-44B7-4C7C-899A-E9848F674FB1}" type="presOf" srcId="{1A566ECF-9F11-45EF-B0B0-400ECFEAB8ED}" destId="{66FD3DC9-5054-4E81-ABE4-69934B9BF9EA}" srcOrd="1" destOrd="0" presId="urn:microsoft.com/office/officeart/2005/8/layout/hierarchy2"/>
    <dgm:cxn modelId="{5AA6E23E-E855-441A-A362-3DA784410878}" srcId="{477B42CC-6ACB-4173-BEE1-EE06ADEBCE67}" destId="{D58B2112-6807-4D68-8BCF-6AD97D53E9DF}" srcOrd="0" destOrd="0" parTransId="{EDDCB614-5572-415E-8405-9D6572474B85}" sibTransId="{B1FA06D8-64EB-4A00-969C-20E5F4443764}"/>
    <dgm:cxn modelId="{A5D97BA6-7842-450B-B19B-A126EC5BFE48}" srcId="{D58B2112-6807-4D68-8BCF-6AD97D53E9DF}" destId="{4032D557-64EF-4259-A438-E03D7004E3EB}" srcOrd="0" destOrd="0" parTransId="{43500BBB-C86D-4F5B-966F-4280944944B4}" sibTransId="{3DCC9A3E-579D-42DB-9D4E-ED11375CCF1C}"/>
    <dgm:cxn modelId="{D52E341F-0C91-47C1-81EC-5E11C64FBF43}" srcId="{D58B2112-6807-4D68-8BCF-6AD97D53E9DF}" destId="{B41FF6BF-A51B-4A1C-97C2-3FC5D8D51D31}" srcOrd="1" destOrd="0" parTransId="{1A566ECF-9F11-45EF-B0B0-400ECFEAB8ED}" sibTransId="{EE4073E7-79E2-4C8A-8F2F-9AB7861F6E79}"/>
    <dgm:cxn modelId="{F56A17E1-CFA0-4F6A-84E9-61AA7391CFD4}" type="presParOf" srcId="{E419EF85-B779-41E0-B526-0ED321EF2C2A}" destId="{4B459383-2C24-47D1-865B-899F9108B938}" srcOrd="0" destOrd="0" presId="urn:microsoft.com/office/officeart/2005/8/layout/hierarchy2"/>
    <dgm:cxn modelId="{E4D89702-E86D-41EA-8259-1EEF7A588D7A}" type="presParOf" srcId="{4B459383-2C24-47D1-865B-899F9108B938}" destId="{1B312765-1996-49C0-BEEB-9E80CCCD325C}" srcOrd="0" destOrd="0" presId="urn:microsoft.com/office/officeart/2005/8/layout/hierarchy2"/>
    <dgm:cxn modelId="{70A6D7B8-BE49-445A-8E57-0D127B4F66EC}" type="presParOf" srcId="{4B459383-2C24-47D1-865B-899F9108B938}" destId="{E0FD1FD9-94E9-447F-850C-DE4AAC09461B}" srcOrd="1" destOrd="0" presId="urn:microsoft.com/office/officeart/2005/8/layout/hierarchy2"/>
    <dgm:cxn modelId="{E444D411-A381-4CFB-9B2B-13F5111F53FF}" type="presParOf" srcId="{E0FD1FD9-94E9-447F-850C-DE4AAC09461B}" destId="{E855D1EC-C81B-4FB0-86B9-223A30E38FFD}" srcOrd="0" destOrd="0" presId="urn:microsoft.com/office/officeart/2005/8/layout/hierarchy2"/>
    <dgm:cxn modelId="{4661406A-678F-4321-80D9-D30D929E80C7}" type="presParOf" srcId="{E855D1EC-C81B-4FB0-86B9-223A30E38FFD}" destId="{10B6A9D4-30C2-497A-A363-1DB503648B8C}" srcOrd="0" destOrd="0" presId="urn:microsoft.com/office/officeart/2005/8/layout/hierarchy2"/>
    <dgm:cxn modelId="{18A4ED3C-6A97-416A-BAA8-D586A4BE869B}" type="presParOf" srcId="{E0FD1FD9-94E9-447F-850C-DE4AAC09461B}" destId="{7CC43222-516B-418F-B9ED-1E5405F34DAE}" srcOrd="1" destOrd="0" presId="urn:microsoft.com/office/officeart/2005/8/layout/hierarchy2"/>
    <dgm:cxn modelId="{C716E2AC-831B-4EE9-A8CE-9D93327429E8}" type="presParOf" srcId="{7CC43222-516B-418F-B9ED-1E5405F34DAE}" destId="{4F559D2D-42BE-4F00-95F4-D1971CA7F855}" srcOrd="0" destOrd="0" presId="urn:microsoft.com/office/officeart/2005/8/layout/hierarchy2"/>
    <dgm:cxn modelId="{FEC378B9-91C8-4B0F-B658-8BBD549D250D}" type="presParOf" srcId="{7CC43222-516B-418F-B9ED-1E5405F34DAE}" destId="{DC224F43-A974-4F62-A04A-D3265D80F3DD}" srcOrd="1" destOrd="0" presId="urn:microsoft.com/office/officeart/2005/8/layout/hierarchy2"/>
    <dgm:cxn modelId="{673FECB7-16F0-4F60-AC94-57574C7EFD78}" type="presParOf" srcId="{E0FD1FD9-94E9-447F-850C-DE4AAC09461B}" destId="{FAF397BE-EF63-4D71-8336-942E198C8573}" srcOrd="2" destOrd="0" presId="urn:microsoft.com/office/officeart/2005/8/layout/hierarchy2"/>
    <dgm:cxn modelId="{A49A8F59-5DDD-401E-8389-BB7452D7227A}" type="presParOf" srcId="{FAF397BE-EF63-4D71-8336-942E198C8573}" destId="{66FD3DC9-5054-4E81-ABE4-69934B9BF9EA}" srcOrd="0" destOrd="0" presId="urn:microsoft.com/office/officeart/2005/8/layout/hierarchy2"/>
    <dgm:cxn modelId="{833D7C61-EDF2-47CE-9AE5-1AE293A47C19}" type="presParOf" srcId="{E0FD1FD9-94E9-447F-850C-DE4AAC09461B}" destId="{2457F4CF-A01A-4C0C-9D53-C37A3538CA4E}" srcOrd="3" destOrd="0" presId="urn:microsoft.com/office/officeart/2005/8/layout/hierarchy2"/>
    <dgm:cxn modelId="{6E02416A-97D9-44F6-B0C5-7FC209ADB1C5}" type="presParOf" srcId="{2457F4CF-A01A-4C0C-9D53-C37A3538CA4E}" destId="{DB258C18-6451-47E2-A3C0-5D72CA1A5027}" srcOrd="0" destOrd="0" presId="urn:microsoft.com/office/officeart/2005/8/layout/hierarchy2"/>
    <dgm:cxn modelId="{2CEE5168-1827-41BC-8C0C-4173CED8EE27}" type="presParOf" srcId="{2457F4CF-A01A-4C0C-9D53-C37A3538CA4E}" destId="{16AFDB3B-2E90-498C-89F7-8EF441C368BE}" srcOrd="1" destOrd="0" presId="urn:microsoft.com/office/officeart/2005/8/layout/hierarchy2"/>
    <dgm:cxn modelId="{3A5D8B89-895F-4922-B682-5B6F3A803C87}" type="presParOf" srcId="{E0FD1FD9-94E9-447F-850C-DE4AAC09461B}" destId="{AB02121C-5E26-4D6D-9901-7A198EF6C255}" srcOrd="4" destOrd="0" presId="urn:microsoft.com/office/officeart/2005/8/layout/hierarchy2"/>
    <dgm:cxn modelId="{11819B42-72C6-4920-86B0-09F266C8661A}" type="presParOf" srcId="{AB02121C-5E26-4D6D-9901-7A198EF6C255}" destId="{AA1E4B35-0968-4EA7-BDC1-D357BAA222C7}" srcOrd="0" destOrd="0" presId="urn:microsoft.com/office/officeart/2005/8/layout/hierarchy2"/>
    <dgm:cxn modelId="{26059F4A-1EB6-4867-95CF-4C6CA492DFA5}" type="presParOf" srcId="{E0FD1FD9-94E9-447F-850C-DE4AAC09461B}" destId="{9B196C15-A32F-4A74-8252-D7449E2603FE}" srcOrd="5" destOrd="0" presId="urn:microsoft.com/office/officeart/2005/8/layout/hierarchy2"/>
    <dgm:cxn modelId="{ED2D1401-3A2A-4E1D-845B-6682C09B4025}" type="presParOf" srcId="{9B196C15-A32F-4A74-8252-D7449E2603FE}" destId="{8B8A0CF0-E7A7-4230-8802-16B11D9B583D}" srcOrd="0" destOrd="0" presId="urn:microsoft.com/office/officeart/2005/8/layout/hierarchy2"/>
    <dgm:cxn modelId="{CA52B020-B731-4420-AD33-176228458618}" type="presParOf" srcId="{9B196C15-A32F-4A74-8252-D7449E2603FE}" destId="{6045A51F-B496-4713-B718-9414B3BB6D7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12765-1996-49C0-BEEB-9E80CCCD325C}">
      <dsp:nvSpPr>
        <dsp:cNvPr id="0" name=""/>
        <dsp:cNvSpPr/>
      </dsp:nvSpPr>
      <dsp:spPr>
        <a:xfrm>
          <a:off x="6509" y="1221949"/>
          <a:ext cx="3250631" cy="8739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ru-RU" sz="6000" kern="1200" dirty="0"/>
            <a:t>Семья </a:t>
          </a:r>
        </a:p>
      </dsp:txBody>
      <dsp:txXfrm>
        <a:off x="32107" y="1247547"/>
        <a:ext cx="3199435" cy="822779"/>
      </dsp:txXfrm>
    </dsp:sp>
    <dsp:sp modelId="{E855D1EC-C81B-4FB0-86B9-223A30E38FFD}">
      <dsp:nvSpPr>
        <dsp:cNvPr id="0" name=""/>
        <dsp:cNvSpPr/>
      </dsp:nvSpPr>
      <dsp:spPr>
        <a:xfrm rot="17986652">
          <a:off x="2902811" y="1024255"/>
          <a:ext cx="1407840" cy="47414"/>
        </a:xfrm>
        <a:custGeom>
          <a:avLst/>
          <a:gdLst/>
          <a:ahLst/>
          <a:cxnLst/>
          <a:rect l="0" t="0" r="0" b="0"/>
          <a:pathLst>
            <a:path>
              <a:moveTo>
                <a:pt x="0" y="23707"/>
              </a:moveTo>
              <a:lnTo>
                <a:pt x="1407840" y="2370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571535" y="1012766"/>
        <a:ext cx="70392" cy="70392"/>
      </dsp:txXfrm>
    </dsp:sp>
    <dsp:sp modelId="{4F559D2D-42BE-4F00-95F4-D1971CA7F855}">
      <dsp:nvSpPr>
        <dsp:cNvPr id="0" name=""/>
        <dsp:cNvSpPr/>
      </dsp:nvSpPr>
      <dsp:spPr>
        <a:xfrm>
          <a:off x="3956321" y="0"/>
          <a:ext cx="5638351" cy="8739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ru-RU" sz="5200" kern="1200" dirty="0"/>
            <a:t>Традиционная </a:t>
          </a:r>
        </a:p>
      </dsp:txBody>
      <dsp:txXfrm>
        <a:off x="3981919" y="25598"/>
        <a:ext cx="5587155" cy="822779"/>
      </dsp:txXfrm>
    </dsp:sp>
    <dsp:sp modelId="{FAF397BE-EF63-4D71-8336-942E198C8573}">
      <dsp:nvSpPr>
        <dsp:cNvPr id="0" name=""/>
        <dsp:cNvSpPr/>
      </dsp:nvSpPr>
      <dsp:spPr>
        <a:xfrm rot="3314043">
          <a:off x="2993657" y="2138863"/>
          <a:ext cx="1226147" cy="47414"/>
        </a:xfrm>
        <a:custGeom>
          <a:avLst/>
          <a:gdLst/>
          <a:ahLst/>
          <a:cxnLst/>
          <a:rect l="0" t="0" r="0" b="0"/>
          <a:pathLst>
            <a:path>
              <a:moveTo>
                <a:pt x="0" y="23707"/>
              </a:moveTo>
              <a:lnTo>
                <a:pt x="1226147" y="2370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576077" y="2131916"/>
        <a:ext cx="61307" cy="61307"/>
      </dsp:txXfrm>
    </dsp:sp>
    <dsp:sp modelId="{DB258C18-6451-47E2-A3C0-5D72CA1A5027}">
      <dsp:nvSpPr>
        <dsp:cNvPr id="0" name=""/>
        <dsp:cNvSpPr/>
      </dsp:nvSpPr>
      <dsp:spPr>
        <a:xfrm>
          <a:off x="3956321" y="2229215"/>
          <a:ext cx="5638368" cy="8739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ru-RU" sz="5200" kern="1200" dirty="0"/>
            <a:t>Мультимедиа </a:t>
          </a:r>
        </a:p>
      </dsp:txBody>
      <dsp:txXfrm>
        <a:off x="3981919" y="2254813"/>
        <a:ext cx="5587172" cy="822779"/>
      </dsp:txXfrm>
    </dsp:sp>
    <dsp:sp modelId="{AB02121C-5E26-4D6D-9901-7A198EF6C255}">
      <dsp:nvSpPr>
        <dsp:cNvPr id="0" name=""/>
        <dsp:cNvSpPr/>
      </dsp:nvSpPr>
      <dsp:spPr>
        <a:xfrm rot="21303672">
          <a:off x="3255838" y="1605021"/>
          <a:ext cx="701786" cy="47414"/>
        </a:xfrm>
        <a:custGeom>
          <a:avLst/>
          <a:gdLst/>
          <a:ahLst/>
          <a:cxnLst/>
          <a:rect l="0" t="0" r="0" b="0"/>
          <a:pathLst>
            <a:path>
              <a:moveTo>
                <a:pt x="0" y="23707"/>
              </a:moveTo>
              <a:lnTo>
                <a:pt x="701786" y="2370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589186" y="1611183"/>
        <a:ext cx="35089" cy="35089"/>
      </dsp:txXfrm>
    </dsp:sp>
    <dsp:sp modelId="{8B8A0CF0-E7A7-4230-8802-16B11D9B583D}">
      <dsp:nvSpPr>
        <dsp:cNvPr id="0" name=""/>
        <dsp:cNvSpPr/>
      </dsp:nvSpPr>
      <dsp:spPr>
        <a:xfrm>
          <a:off x="3956321" y="1161531"/>
          <a:ext cx="5638368" cy="8739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ru-RU" sz="5200" kern="1200" dirty="0"/>
            <a:t>Средняя </a:t>
          </a:r>
        </a:p>
      </dsp:txBody>
      <dsp:txXfrm>
        <a:off x="3981919" y="1187129"/>
        <a:ext cx="5587172" cy="8227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4143F6B-1846-421B-B17A-8C2E5A420444}" type="datetimeFigureOut">
              <a:rPr lang="ru-RU" smtClean="0"/>
              <a:t>17.01.2022</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31B446D8-7009-464B-AEA8-FA2BBCEA33A2}" type="slidenum">
              <a:rPr lang="ru-RU" smtClean="0"/>
              <a:t>‹#›</a:t>
            </a:fld>
            <a:endParaRPr lang="ru-RU"/>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1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4143F6B-1846-421B-B17A-8C2E5A420444}"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B446D8-7009-464B-AEA8-FA2BBCEA33A2}" type="slidenum">
              <a:rPr lang="ru-RU" smtClean="0"/>
              <a:t>‹#›</a:t>
            </a:fld>
            <a:endParaRPr lang="ru-RU"/>
          </a:p>
        </p:txBody>
      </p:sp>
    </p:spTree>
    <p:extLst>
      <p:ext uri="{BB962C8B-B14F-4D97-AF65-F5344CB8AC3E}">
        <p14:creationId xmlns:p14="http://schemas.microsoft.com/office/powerpoint/2010/main" val="54047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143F6B-1846-421B-B17A-8C2E5A42044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B446D8-7009-464B-AEA8-FA2BBCEA33A2}" type="slidenum">
              <a:rPr lang="ru-RU" smtClean="0"/>
              <a:t>‹#›</a:t>
            </a:fld>
            <a:endParaRPr lang="ru-RU"/>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388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143F6B-1846-421B-B17A-8C2E5A42044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B446D8-7009-464B-AEA8-FA2BBCEA33A2}"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899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143F6B-1846-421B-B17A-8C2E5A42044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B446D8-7009-464B-AEA8-FA2BBCEA33A2}" type="slidenum">
              <a:rPr lang="ru-RU" smtClean="0"/>
              <a:t>‹#›</a:t>
            </a:fld>
            <a:endParaRPr lang="ru-RU"/>
          </a:p>
        </p:txBody>
      </p:sp>
    </p:spTree>
    <p:extLst>
      <p:ext uri="{BB962C8B-B14F-4D97-AF65-F5344CB8AC3E}">
        <p14:creationId xmlns:p14="http://schemas.microsoft.com/office/powerpoint/2010/main" val="1948496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143F6B-1846-421B-B17A-8C2E5A42044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B446D8-7009-464B-AEA8-FA2BBCEA33A2}"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125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143F6B-1846-421B-B17A-8C2E5A42044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B446D8-7009-464B-AEA8-FA2BBCEA33A2}" type="slidenum">
              <a:rPr lang="ru-RU" smtClean="0"/>
              <a:t>‹#›</a:t>
            </a:fld>
            <a:endParaRPr lang="ru-RU"/>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826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4143F6B-1846-421B-B17A-8C2E5A42044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B446D8-7009-464B-AEA8-FA2BBCEA33A2}" type="slidenum">
              <a:rPr lang="ru-RU" smtClean="0"/>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438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4143F6B-1846-421B-B17A-8C2E5A42044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B446D8-7009-464B-AEA8-FA2BBCEA33A2}" type="slidenum">
              <a:rPr lang="ru-RU" smtClean="0"/>
              <a:t>‹#›</a:t>
            </a:fld>
            <a:endParaRPr lang="ru-RU"/>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84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4143F6B-1846-421B-B17A-8C2E5A42044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B446D8-7009-464B-AEA8-FA2BBCEA33A2}" type="slidenum">
              <a:rPr lang="ru-RU" smtClean="0"/>
              <a:t>‹#›</a:t>
            </a:fld>
            <a:endParaRPr lang="ru-RU"/>
          </a:p>
        </p:txBody>
      </p:sp>
    </p:spTree>
    <p:extLst>
      <p:ext uri="{BB962C8B-B14F-4D97-AF65-F5344CB8AC3E}">
        <p14:creationId xmlns:p14="http://schemas.microsoft.com/office/powerpoint/2010/main" val="206490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143F6B-1846-421B-B17A-8C2E5A420444}"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B446D8-7009-464B-AEA8-FA2BBCEA33A2}" type="slidenum">
              <a:rPr lang="ru-RU" smtClean="0"/>
              <a:t>‹#›</a:t>
            </a:fld>
            <a:endParaRPr lang="ru-RU"/>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757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4143F6B-1846-421B-B17A-8C2E5A420444}"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B446D8-7009-464B-AEA8-FA2BBCEA33A2}" type="slidenum">
              <a:rPr lang="ru-RU" smtClean="0"/>
              <a:t>‹#›</a:t>
            </a:fld>
            <a:endParaRPr lang="ru-RU"/>
          </a:p>
        </p:txBody>
      </p:sp>
    </p:spTree>
    <p:extLst>
      <p:ext uri="{BB962C8B-B14F-4D97-AF65-F5344CB8AC3E}">
        <p14:creationId xmlns:p14="http://schemas.microsoft.com/office/powerpoint/2010/main" val="131919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4143F6B-1846-421B-B17A-8C2E5A420444}" type="datetimeFigureOut">
              <a:rPr lang="ru-RU" smtClean="0"/>
              <a:t>17.01.2022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B446D8-7009-464B-AEA8-FA2BBCEA33A2}" type="slidenum">
              <a:rPr lang="ru-RU" smtClean="0"/>
              <a:t>‹#›</a:t>
            </a:fld>
            <a:endParaRPr lang="ru-RU"/>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295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4143F6B-1846-421B-B17A-8C2E5A420444}" type="datetimeFigureOut">
              <a:rPr lang="ru-RU" smtClean="0"/>
              <a:t>17.01.2022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B446D8-7009-464B-AEA8-FA2BBCEA33A2}" type="slidenum">
              <a:rPr lang="ru-RU" smtClean="0"/>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513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43F6B-1846-421B-B17A-8C2E5A420444}" type="datetimeFigureOut">
              <a:rPr lang="ru-RU" smtClean="0"/>
              <a:t>17.01.2022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1B446D8-7009-464B-AEA8-FA2BBCEA33A2}" type="slidenum">
              <a:rPr lang="ru-RU" smtClean="0"/>
              <a:t>‹#›</a:t>
            </a:fld>
            <a:endParaRPr lang="ru-RU"/>
          </a:p>
        </p:txBody>
      </p:sp>
    </p:spTree>
    <p:extLst>
      <p:ext uri="{BB962C8B-B14F-4D97-AF65-F5344CB8AC3E}">
        <p14:creationId xmlns:p14="http://schemas.microsoft.com/office/powerpoint/2010/main" val="249863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4143F6B-1846-421B-B17A-8C2E5A420444}"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B446D8-7009-464B-AEA8-FA2BBCEA33A2}" type="slidenum">
              <a:rPr lang="ru-RU" smtClean="0"/>
              <a:t>‹#›</a:t>
            </a:fld>
            <a:endParaRPr lang="ru-RU"/>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53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4143F6B-1846-421B-B17A-8C2E5A420444}"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B446D8-7009-464B-AEA8-FA2BBCEA33A2}" type="slidenum">
              <a:rPr lang="ru-RU" smtClean="0"/>
              <a:t>‹#›</a:t>
            </a:fld>
            <a:endParaRPr lang="ru-RU"/>
          </a:p>
        </p:txBody>
      </p:sp>
    </p:spTree>
    <p:extLst>
      <p:ext uri="{BB962C8B-B14F-4D97-AF65-F5344CB8AC3E}">
        <p14:creationId xmlns:p14="http://schemas.microsoft.com/office/powerpoint/2010/main" val="74679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143F6B-1846-421B-B17A-8C2E5A420444}" type="datetimeFigureOut">
              <a:rPr lang="ru-RU" smtClean="0"/>
              <a:t>17.01.2022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B446D8-7009-464B-AEA8-FA2BBCEA33A2}" type="slidenum">
              <a:rPr lang="ru-RU" smtClean="0"/>
              <a:t>‹#›</a:t>
            </a:fld>
            <a:endParaRPr lang="ru-RU"/>
          </a:p>
        </p:txBody>
      </p:sp>
    </p:spTree>
    <p:extLst>
      <p:ext uri="{BB962C8B-B14F-4D97-AF65-F5344CB8AC3E}">
        <p14:creationId xmlns:p14="http://schemas.microsoft.com/office/powerpoint/2010/main" val="29132653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id.su/" TargetMode="External"/><Relationship Id="rId2" Type="http://schemas.openxmlformats.org/officeDocument/2006/relationships/hyperlink" Target="http://childpsy.ru/organizations/20715/"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helpline@detionline.com." TargetMode="External"/><Relationship Id="rId4" Type="http://schemas.openxmlformats.org/officeDocument/2006/relationships/hyperlink" Target="http://www.detionlin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0B0075-F676-4851-9AC4-DCADF2F302AD}"/>
              </a:ext>
            </a:extLst>
          </p:cNvPr>
          <p:cNvSpPr>
            <a:spLocks noGrp="1"/>
          </p:cNvSpPr>
          <p:nvPr>
            <p:ph type="ctrTitle"/>
          </p:nvPr>
        </p:nvSpPr>
        <p:spPr/>
        <p:txBody>
          <a:bodyPr/>
          <a:lstStyle/>
          <a:p>
            <a:r>
              <a:rPr lang="ru-RU" sz="3600" b="1" dirty="0"/>
              <a:t>Роль семьи в формировании компьютерной грамотности и культуры детей и подростков</a:t>
            </a:r>
          </a:p>
        </p:txBody>
      </p:sp>
      <p:sp>
        <p:nvSpPr>
          <p:cNvPr id="3" name="Подзаголовок 2">
            <a:extLst>
              <a:ext uri="{FF2B5EF4-FFF2-40B4-BE49-F238E27FC236}">
                <a16:creationId xmlns:a16="http://schemas.microsoft.com/office/drawing/2014/main" id="{D92D46C2-F264-4584-B832-1F01D5275B2B}"/>
              </a:ext>
            </a:extLst>
          </p:cNvPr>
          <p:cNvSpPr>
            <a:spLocks noGrp="1"/>
          </p:cNvSpPr>
          <p:nvPr>
            <p:ph type="subTitle" idx="1"/>
          </p:nvPr>
        </p:nvSpPr>
        <p:spPr/>
        <p:txBody>
          <a:bodyPr>
            <a:normAutofit lnSpcReduction="10000"/>
          </a:bodyPr>
          <a:lstStyle/>
          <a:p>
            <a:endParaRPr lang="ru-RU" dirty="0"/>
          </a:p>
          <a:p>
            <a:pPr algn="r"/>
            <a:r>
              <a:rPr lang="ru-RU" dirty="0"/>
              <a:t>Зарипова Лилия Айратовна </a:t>
            </a:r>
          </a:p>
          <a:p>
            <a:pPr algn="r"/>
            <a:r>
              <a:rPr lang="ru-RU" dirty="0"/>
              <a:t>МБОУ «С(К)ОШ №57 г. Челябинска»</a:t>
            </a:r>
          </a:p>
        </p:txBody>
      </p:sp>
    </p:spTree>
    <p:extLst>
      <p:ext uri="{BB962C8B-B14F-4D97-AF65-F5344CB8AC3E}">
        <p14:creationId xmlns:p14="http://schemas.microsoft.com/office/powerpoint/2010/main" val="347134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0BD72E-6EFB-4028-A6D2-308A88586732}"/>
              </a:ext>
            </a:extLst>
          </p:cNvPr>
          <p:cNvSpPr>
            <a:spLocks noGrp="1"/>
          </p:cNvSpPr>
          <p:nvPr>
            <p:ph type="title"/>
          </p:nvPr>
        </p:nvSpPr>
        <p:spPr/>
        <p:txBody>
          <a:bodyPr/>
          <a:lstStyle/>
          <a:p>
            <a:endParaRPr lang="ru-RU" dirty="0"/>
          </a:p>
        </p:txBody>
      </p:sp>
      <p:pic>
        <p:nvPicPr>
          <p:cNvPr id="9" name="Объект 8">
            <a:extLst>
              <a:ext uri="{FF2B5EF4-FFF2-40B4-BE49-F238E27FC236}">
                <a16:creationId xmlns:a16="http://schemas.microsoft.com/office/drawing/2014/main" id="{9FC771E9-0911-4625-BE66-06A93BE885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8160" y="549000"/>
            <a:ext cx="7690013" cy="5760000"/>
          </a:xfrm>
        </p:spPr>
      </p:pic>
    </p:spTree>
    <p:extLst>
      <p:ext uri="{BB962C8B-B14F-4D97-AF65-F5344CB8AC3E}">
        <p14:creationId xmlns:p14="http://schemas.microsoft.com/office/powerpoint/2010/main" val="282664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BECB6-6F2A-4D52-95AD-958C62B448D3}"/>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ECAC0CFE-9D2E-4C4F-BF8A-44261ED184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8000" y="549000"/>
            <a:ext cx="9216000" cy="5760000"/>
          </a:xfrm>
        </p:spPr>
      </p:pic>
    </p:spTree>
    <p:extLst>
      <p:ext uri="{BB962C8B-B14F-4D97-AF65-F5344CB8AC3E}">
        <p14:creationId xmlns:p14="http://schemas.microsoft.com/office/powerpoint/2010/main" val="197862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9970AC-C330-40D4-853C-D8C964EE2D24}"/>
              </a:ext>
            </a:extLst>
          </p:cNvPr>
          <p:cNvSpPr>
            <a:spLocks noGrp="1"/>
          </p:cNvSpPr>
          <p:nvPr>
            <p:ph type="title"/>
          </p:nvPr>
        </p:nvSpPr>
        <p:spPr/>
        <p:txBody>
          <a:bodyPr>
            <a:normAutofit fontScale="90000"/>
          </a:bodyPr>
          <a:lstStyle/>
          <a:p>
            <a:r>
              <a:rPr lang="ru-RU" b="1" dirty="0"/>
              <a:t>Факторы положительного влияния </a:t>
            </a:r>
            <a:br>
              <a:rPr lang="ru-RU" b="1" dirty="0"/>
            </a:br>
            <a:r>
              <a:rPr lang="ru-RU" b="1" dirty="0"/>
              <a:t>информационных технологий на семью</a:t>
            </a:r>
            <a:br>
              <a:rPr lang="ru-RU" b="1" dirty="0"/>
            </a:br>
            <a:endParaRPr lang="ru-RU" b="1" dirty="0"/>
          </a:p>
        </p:txBody>
      </p:sp>
      <p:sp>
        <p:nvSpPr>
          <p:cNvPr id="3" name="Объект 2">
            <a:extLst>
              <a:ext uri="{FF2B5EF4-FFF2-40B4-BE49-F238E27FC236}">
                <a16:creationId xmlns:a16="http://schemas.microsoft.com/office/drawing/2014/main" id="{31260716-B17E-4471-A75B-9C7750286334}"/>
              </a:ext>
            </a:extLst>
          </p:cNvPr>
          <p:cNvSpPr>
            <a:spLocks noGrp="1"/>
          </p:cNvSpPr>
          <p:nvPr>
            <p:ph idx="1"/>
          </p:nvPr>
        </p:nvSpPr>
        <p:spPr/>
        <p:txBody>
          <a:bodyPr>
            <a:normAutofit/>
          </a:bodyPr>
          <a:lstStyle/>
          <a:p>
            <a:r>
              <a:rPr lang="ru-RU" dirty="0"/>
              <a:t>•	Содействие дистанционной коммуникации с близкими и друзьями;</a:t>
            </a:r>
          </a:p>
          <a:p>
            <a:r>
              <a:rPr lang="ru-RU" dirty="0"/>
              <a:t>•	Улучшение взаимного понимания благодаря сообщениям в форме фото и видео;</a:t>
            </a:r>
          </a:p>
          <a:p>
            <a:r>
              <a:rPr lang="ru-RU" dirty="0"/>
              <a:t>•	Организация совместного досуга и развлечений членов семьи;</a:t>
            </a:r>
          </a:p>
          <a:p>
            <a:r>
              <a:rPr lang="ru-RU" dirty="0"/>
              <a:t>•	Широкий и быстрый доступ к знаниям;</a:t>
            </a:r>
          </a:p>
          <a:p>
            <a:r>
              <a:rPr lang="ru-RU" dirty="0"/>
              <a:t>•	Оптимизация времени и использования денежных средств.</a:t>
            </a:r>
          </a:p>
          <a:p>
            <a:endParaRPr lang="ru-RU" dirty="0"/>
          </a:p>
        </p:txBody>
      </p:sp>
    </p:spTree>
    <p:extLst>
      <p:ext uri="{BB962C8B-B14F-4D97-AF65-F5344CB8AC3E}">
        <p14:creationId xmlns:p14="http://schemas.microsoft.com/office/powerpoint/2010/main" val="253681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8EA9CC-239A-4EEC-9E40-6356338CFA93}"/>
              </a:ext>
            </a:extLst>
          </p:cNvPr>
          <p:cNvSpPr>
            <a:spLocks noGrp="1"/>
          </p:cNvSpPr>
          <p:nvPr>
            <p:ph type="title"/>
          </p:nvPr>
        </p:nvSpPr>
        <p:spPr/>
        <p:txBody>
          <a:bodyPr>
            <a:normAutofit fontScale="90000"/>
          </a:bodyPr>
          <a:lstStyle/>
          <a:p>
            <a:r>
              <a:rPr lang="ru-RU" b="1" dirty="0"/>
              <a:t>Факторы отрицательного влияния информационных технологий на семью</a:t>
            </a:r>
            <a:r>
              <a:rPr lang="ru-RU" dirty="0"/>
              <a:t/>
            </a:r>
            <a:br>
              <a:rPr lang="ru-RU" dirty="0"/>
            </a:br>
            <a:endParaRPr lang="ru-RU" dirty="0"/>
          </a:p>
        </p:txBody>
      </p:sp>
      <p:sp>
        <p:nvSpPr>
          <p:cNvPr id="3" name="Объект 2">
            <a:extLst>
              <a:ext uri="{FF2B5EF4-FFF2-40B4-BE49-F238E27FC236}">
                <a16:creationId xmlns:a16="http://schemas.microsoft.com/office/drawing/2014/main" id="{2B6603C7-88E0-49AD-85BE-E40BBF2E33AF}"/>
              </a:ext>
            </a:extLst>
          </p:cNvPr>
          <p:cNvSpPr>
            <a:spLocks noGrp="1"/>
          </p:cNvSpPr>
          <p:nvPr>
            <p:ph idx="1"/>
          </p:nvPr>
        </p:nvSpPr>
        <p:spPr/>
        <p:txBody>
          <a:bodyPr>
            <a:normAutofit fontScale="85000" lnSpcReduction="10000"/>
          </a:bodyPr>
          <a:lstStyle/>
          <a:p>
            <a:r>
              <a:rPr lang="ru-RU" dirty="0"/>
              <a:t>•	Чрезмерное использование коммуникационных технологий позволяет каждому члену семьи жить в «своем собственном мире». Качественное пространство семейного общения сильно уменьшается. Да, во многом ситуационное использование новых технологий полезно, как показано выше. Но изменение самой модели общения наносит серьезный ущерб семье как основе социального устройства.</a:t>
            </a:r>
          </a:p>
          <a:p>
            <a:r>
              <a:rPr lang="ru-RU" dirty="0"/>
              <a:t>•	Приобретение цифровой зависимости, часто связанное с ухудшением психики, трансформацией характера, появлением замкнутости и отчужденности.</a:t>
            </a:r>
          </a:p>
          <a:p>
            <a:r>
              <a:rPr lang="ru-RU" dirty="0"/>
              <a:t>•	Недопонимание из-за виртуализации контакта через мессенджеры, при котором информация не может быть окрашена также эмоционально, как при вербальном общении.</a:t>
            </a:r>
          </a:p>
          <a:p>
            <a:endParaRPr lang="ru-RU" dirty="0"/>
          </a:p>
        </p:txBody>
      </p:sp>
    </p:spTree>
    <p:extLst>
      <p:ext uri="{BB962C8B-B14F-4D97-AF65-F5344CB8AC3E}">
        <p14:creationId xmlns:p14="http://schemas.microsoft.com/office/powerpoint/2010/main" val="199269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34C549-4AF2-4FD5-8E89-971337CF2E5B}"/>
              </a:ext>
            </a:extLst>
          </p:cNvPr>
          <p:cNvSpPr>
            <a:spLocks noGrp="1"/>
          </p:cNvSpPr>
          <p:nvPr>
            <p:ph type="title"/>
          </p:nvPr>
        </p:nvSpPr>
        <p:spPr/>
        <p:txBody>
          <a:bodyPr/>
          <a:lstStyle/>
          <a:p>
            <a:endParaRPr lang="ru-RU"/>
          </a:p>
        </p:txBody>
      </p:sp>
      <p:sp>
        <p:nvSpPr>
          <p:cNvPr id="4" name="Rectangle 1">
            <a:extLst>
              <a:ext uri="{FF2B5EF4-FFF2-40B4-BE49-F238E27FC236}">
                <a16:creationId xmlns:a16="http://schemas.microsoft.com/office/drawing/2014/main" id="{C6F81C10-EF8A-4F7B-A2E2-3F0C0965A1ED}"/>
              </a:ext>
            </a:extLst>
          </p:cNvPr>
          <p:cNvSpPr>
            <a:spLocks noGrp="1" noChangeArrowheads="1"/>
          </p:cNvSpPr>
          <p:nvPr>
            <p:ph idx="1"/>
          </p:nvPr>
        </p:nvSpPr>
        <p:spPr bwMode="auto">
          <a:xfrm>
            <a:off x="1576755" y="895119"/>
            <a:ext cx="8513293"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0" i="0" strike="noStrike" cap="none" normalizeH="0" baseline="0" dirty="0">
                <a:ln>
                  <a:noFill/>
                </a:ln>
                <a:solidFill>
                  <a:srgbClr val="122744"/>
                </a:solidFill>
                <a:effectLst/>
                <a:latin typeface="Times New Roman" panose="02020603050405020304" pitchFamily="18" charset="0"/>
                <a:cs typeface="Times New Roman" panose="02020603050405020304" pitchFamily="18" charset="0"/>
              </a:rPr>
              <a:t>Линия помощи "Дети Онлайн" </a:t>
            </a: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один из проектов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0" i="0" strike="noStrike" cap="none" normalizeH="0" baseline="0" dirty="0">
                <a:ln>
                  <a:noFill/>
                </a:ln>
                <a:solidFill>
                  <a:srgbClr val="143057"/>
                </a:solidFill>
                <a:effectLst/>
                <a:latin typeface="Times New Roman" panose="02020603050405020304" pitchFamily="18" charset="0"/>
                <a:cs typeface="Times New Roman" panose="02020603050405020304" pitchFamily="18" charset="0"/>
                <a:hlinkClick r:id="rId2"/>
              </a:rPr>
              <a:t>Фонда Развития Интернет</a:t>
            </a: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Информацию о деятельности Фонда можно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найти на сайте </a:t>
            </a:r>
            <a:r>
              <a:rPr kumimoji="0" lang="ru-RU" altLang="ru-RU" sz="2800" b="0" i="0" strike="noStrike" cap="none" normalizeH="0" baseline="0" dirty="0">
                <a:ln>
                  <a:noFill/>
                </a:ln>
                <a:solidFill>
                  <a:srgbClr val="143057"/>
                </a:solidFill>
                <a:effectLst/>
                <a:latin typeface="Times New Roman" panose="02020603050405020304" pitchFamily="18" charset="0"/>
                <a:cs typeface="Times New Roman" panose="02020603050405020304" pitchFamily="18" charset="0"/>
                <a:hlinkClick r:id="rId3"/>
              </a:rPr>
              <a:t>www.fid.su</a:t>
            </a: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Звонок на Линию помощи "Дети онлайн"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по телефону </a:t>
            </a:r>
            <a:r>
              <a:rPr kumimoji="0" lang="ru-RU" altLang="ru-RU" sz="2800" b="0" i="0" strike="noStrike" cap="none" normalizeH="0" baseline="0" dirty="0">
                <a:ln>
                  <a:noFill/>
                </a:ln>
                <a:solidFill>
                  <a:srgbClr val="122744"/>
                </a:solidFill>
                <a:effectLst/>
                <a:latin typeface="Times New Roman" panose="02020603050405020304" pitchFamily="18" charset="0"/>
                <a:cs typeface="Times New Roman" panose="02020603050405020304" pitchFamily="18" charset="0"/>
              </a:rPr>
              <a:t>8-800-25-000-15</a:t>
            </a: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бесплатный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по всей территории РФ.</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Звонки принимаются с 9 до 18 часов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по московскому времени.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Обратиться на Линию помощи можно также через</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сайт </a:t>
            </a:r>
            <a:r>
              <a:rPr kumimoji="0" lang="ru-RU" altLang="ru-RU" sz="2800" b="0" i="0" strike="noStrike" cap="none" normalizeH="0" baseline="0" dirty="0">
                <a:ln>
                  <a:noFill/>
                </a:ln>
                <a:solidFill>
                  <a:srgbClr val="143057"/>
                </a:solidFill>
                <a:effectLst/>
                <a:latin typeface="Times New Roman" panose="02020603050405020304" pitchFamily="18" charset="0"/>
                <a:cs typeface="Times New Roman" panose="02020603050405020304" pitchFamily="18" charset="0"/>
                <a:hlinkClick r:id="rId4"/>
              </a:rPr>
              <a:t>www.detionline.com</a:t>
            </a: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или написав на электронный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адрес: </a:t>
            </a:r>
            <a:r>
              <a:rPr kumimoji="0" lang="ru-RU" altLang="ru-RU" sz="2800" b="0" i="0" strike="noStrike" cap="none" normalizeH="0" baseline="0" dirty="0">
                <a:ln>
                  <a:noFill/>
                </a:ln>
                <a:solidFill>
                  <a:srgbClr val="143057"/>
                </a:solidFill>
                <a:effectLst/>
                <a:latin typeface="Times New Roman" panose="02020603050405020304" pitchFamily="18" charset="0"/>
                <a:cs typeface="Times New Roman" panose="02020603050405020304" pitchFamily="18" charset="0"/>
                <a:hlinkClick r:id="rId5"/>
              </a:rPr>
              <a:t>helpline@detionline.com</a:t>
            </a:r>
            <a:r>
              <a:rPr kumimoji="0" lang="ru-RU" altLang="ru-RU" sz="32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32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ru-RU" altLang="ru-RU" sz="32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32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ru-RU" altLang="ru-RU" sz="32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CC5D5FB5-6692-44C2-8775-46B89CF167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450" y="3355842"/>
            <a:ext cx="1485900" cy="971550"/>
          </a:xfrm>
          <a:prstGeom prst="rect">
            <a:avLst/>
          </a:prstGeom>
        </p:spPr>
      </p:pic>
      <p:pic>
        <p:nvPicPr>
          <p:cNvPr id="8" name="Рисунок 7">
            <a:extLst>
              <a:ext uri="{FF2B5EF4-FFF2-40B4-BE49-F238E27FC236}">
                <a16:creationId xmlns:a16="http://schemas.microsoft.com/office/drawing/2014/main" id="{0E27360F-4F47-4EA6-A35C-63F263F163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8453" y="3126105"/>
            <a:ext cx="1485900" cy="971550"/>
          </a:xfrm>
          <a:prstGeom prst="rect">
            <a:avLst/>
          </a:prstGeom>
        </p:spPr>
      </p:pic>
    </p:spTree>
    <p:extLst>
      <p:ext uri="{BB962C8B-B14F-4D97-AF65-F5344CB8AC3E}">
        <p14:creationId xmlns:p14="http://schemas.microsoft.com/office/powerpoint/2010/main" val="184360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DA48BD-BFD0-44D2-A6A0-4450B2F9D38F}"/>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E7FA6327-F0C3-4995-AEEE-5A1D84F07C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800" y="549000"/>
            <a:ext cx="9830400" cy="5760000"/>
          </a:xfrm>
        </p:spPr>
      </p:pic>
    </p:spTree>
    <p:extLst>
      <p:ext uri="{BB962C8B-B14F-4D97-AF65-F5344CB8AC3E}">
        <p14:creationId xmlns:p14="http://schemas.microsoft.com/office/powerpoint/2010/main" val="277552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9E42A2-84CD-4ABE-985B-529608E77C0E}"/>
              </a:ext>
            </a:extLst>
          </p:cNvPr>
          <p:cNvSpPr>
            <a:spLocks noGrp="1"/>
          </p:cNvSpPr>
          <p:nvPr>
            <p:ph type="title"/>
          </p:nvPr>
        </p:nvSpPr>
        <p:spPr/>
        <p:txBody>
          <a:bodyPr/>
          <a:lstStyle/>
          <a:p>
            <a:r>
              <a:rPr lang="ru-RU" b="1" dirty="0"/>
              <a:t>Ресурсный потенциал семьи</a:t>
            </a:r>
          </a:p>
        </p:txBody>
      </p:sp>
      <p:sp>
        <p:nvSpPr>
          <p:cNvPr id="4" name="Объект 3">
            <a:extLst>
              <a:ext uri="{FF2B5EF4-FFF2-40B4-BE49-F238E27FC236}">
                <a16:creationId xmlns:a16="http://schemas.microsoft.com/office/drawing/2014/main" id="{A15D7D7B-BE41-4BDA-9CAE-15AEAF011AAE}"/>
              </a:ext>
            </a:extLst>
          </p:cNvPr>
          <p:cNvSpPr>
            <a:spLocks noGrp="1"/>
          </p:cNvSpPr>
          <p:nvPr>
            <p:ph idx="1"/>
          </p:nvPr>
        </p:nvSpPr>
        <p:spPr/>
        <p:txBody>
          <a:bodyPr/>
          <a:lstStyle/>
          <a:p>
            <a:r>
              <a:rPr lang="ru-RU" dirty="0"/>
              <a:t>1) информационный фонд семьи (совокупность профессиональной информации, массивов общеобразовательных и культурных знаний, житейской, справочной, развлекательной информации);</a:t>
            </a:r>
          </a:p>
          <a:p>
            <a:r>
              <a:rPr lang="ru-RU" dirty="0"/>
              <a:t>2) информационно-технологические возможности семьи (компьютеры и другие средства электронной, цифровой обработки информации, Интернет, электронная почта, мобильные телефоны, другое информационное оборудование, технологии, программные продукты).</a:t>
            </a:r>
          </a:p>
          <a:p>
            <a:endParaRPr lang="ru-RU" dirty="0"/>
          </a:p>
        </p:txBody>
      </p:sp>
    </p:spTree>
    <p:extLst>
      <p:ext uri="{BB962C8B-B14F-4D97-AF65-F5344CB8AC3E}">
        <p14:creationId xmlns:p14="http://schemas.microsoft.com/office/powerpoint/2010/main" val="364437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73AAB1-2E52-4610-8379-D31BD00BA859}"/>
              </a:ext>
            </a:extLst>
          </p:cNvPr>
          <p:cNvSpPr>
            <a:spLocks noGrp="1"/>
          </p:cNvSpPr>
          <p:nvPr>
            <p:ph type="title"/>
          </p:nvPr>
        </p:nvSpPr>
        <p:spPr>
          <a:xfrm>
            <a:off x="1295400" y="982662"/>
            <a:ext cx="9601196" cy="1303867"/>
          </a:xfrm>
        </p:spPr>
        <p:txBody>
          <a:bodyPr>
            <a:normAutofit fontScale="90000"/>
          </a:bodyPr>
          <a:lstStyle/>
          <a:p>
            <a:r>
              <a:rPr lang="ru-RU" b="1" dirty="0"/>
              <a:t>Тип семьи (по степени проникновения технологий коммуникации)</a:t>
            </a:r>
          </a:p>
        </p:txBody>
      </p:sp>
      <p:graphicFrame>
        <p:nvGraphicFramePr>
          <p:cNvPr id="4" name="Объект 3">
            <a:extLst>
              <a:ext uri="{FF2B5EF4-FFF2-40B4-BE49-F238E27FC236}">
                <a16:creationId xmlns:a16="http://schemas.microsoft.com/office/drawing/2014/main" id="{874B0B38-1A8D-4F4E-8B6A-918B614363E6}"/>
              </a:ext>
            </a:extLst>
          </p:cNvPr>
          <p:cNvGraphicFramePr>
            <a:graphicFrameLocks noGrp="1"/>
          </p:cNvGraphicFramePr>
          <p:nvPr>
            <p:ph idx="1"/>
            <p:extLst>
              <p:ext uri="{D42A27DB-BD31-4B8C-83A1-F6EECF244321}">
                <p14:modId xmlns:p14="http://schemas.microsoft.com/office/powerpoint/2010/main" val="2674676071"/>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184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17">
            <a:extLst>
              <a:ext uri="{FF2B5EF4-FFF2-40B4-BE49-F238E27FC236}">
                <a16:creationId xmlns:a16="http://schemas.microsoft.com/office/drawing/2014/main" id="{9BECAA54-678C-4502-A6B2-476D77830ED1}"/>
              </a:ext>
            </a:extLst>
          </p:cNvPr>
          <p:cNvSpPr>
            <a:spLocks noGrp="1"/>
          </p:cNvSpPr>
          <p:nvPr>
            <p:ph type="title"/>
          </p:nvPr>
        </p:nvSpPr>
        <p:spPr>
          <a:xfrm>
            <a:off x="1213108" y="745646"/>
            <a:ext cx="9601196" cy="483811"/>
          </a:xfrm>
        </p:spPr>
        <p:txBody>
          <a:bodyPr>
            <a:normAutofit fontScale="90000"/>
          </a:bodyPr>
          <a:lstStyle/>
          <a:p>
            <a:pPr marL="0" indent="0"/>
            <a:r>
              <a:rPr lang="ru-RU" b="1" dirty="0"/>
              <a:t>Анкета «Мой ребенок и Интернет»</a:t>
            </a:r>
          </a:p>
        </p:txBody>
      </p:sp>
      <p:sp>
        <p:nvSpPr>
          <p:cNvPr id="4" name="Объект 3">
            <a:extLst>
              <a:ext uri="{FF2B5EF4-FFF2-40B4-BE49-F238E27FC236}">
                <a16:creationId xmlns:a16="http://schemas.microsoft.com/office/drawing/2014/main" id="{F95EB371-03FA-4398-B3D8-C050F947967D}"/>
              </a:ext>
            </a:extLst>
          </p:cNvPr>
          <p:cNvSpPr>
            <a:spLocks noGrp="1"/>
          </p:cNvSpPr>
          <p:nvPr>
            <p:ph sz="half" idx="1"/>
          </p:nvPr>
        </p:nvSpPr>
        <p:spPr>
          <a:xfrm>
            <a:off x="1298448" y="1229457"/>
            <a:ext cx="4718304" cy="4640991"/>
          </a:xfrm>
        </p:spPr>
        <p:txBody>
          <a:bodyPr>
            <a:normAutofit fontScale="25000" lnSpcReduction="20000"/>
          </a:bodyPr>
          <a:lstStyle/>
          <a:p>
            <a:pPr marL="0" lvl="0" indent="0">
              <a:buNone/>
            </a:pPr>
            <a:r>
              <a:rPr lang="ru-RU" sz="3600" dirty="0"/>
              <a:t>1. Есть ли у Вас компьютер?</a:t>
            </a:r>
          </a:p>
          <a:p>
            <a:pPr marL="0" indent="0">
              <a:buNone/>
            </a:pPr>
            <a:r>
              <a:rPr lang="ru-RU" sz="3600" dirty="0"/>
              <a:t>Да                  Нет</a:t>
            </a:r>
          </a:p>
          <a:p>
            <a:pPr marL="0" lvl="0" indent="0">
              <a:buNone/>
            </a:pPr>
            <a:r>
              <a:rPr lang="ru-RU" sz="3600" dirty="0"/>
              <a:t>2. Умеете ли вы пользоваться компьютером?</a:t>
            </a:r>
          </a:p>
          <a:p>
            <a:pPr marL="0" indent="0">
              <a:buNone/>
            </a:pPr>
            <a:r>
              <a:rPr lang="ru-RU" sz="3600" dirty="0"/>
              <a:t>Да                  Нет</a:t>
            </a:r>
          </a:p>
          <a:p>
            <a:pPr marL="0" lvl="0" indent="0">
              <a:buNone/>
            </a:pPr>
            <a:r>
              <a:rPr lang="ru-RU" sz="3600" dirty="0"/>
              <a:t>3. Как часто ваш ребенок сидит за компьютером?</a:t>
            </a:r>
          </a:p>
          <a:p>
            <a:r>
              <a:rPr lang="ru-RU" sz="3600" dirty="0"/>
              <a:t>каждый день</a:t>
            </a:r>
          </a:p>
          <a:p>
            <a:r>
              <a:rPr lang="ru-RU" sz="3600" dirty="0"/>
              <a:t>один раз в неделю</a:t>
            </a:r>
          </a:p>
          <a:p>
            <a:r>
              <a:rPr lang="ru-RU" sz="3600" dirty="0"/>
              <a:t>другое (напишите свой ответ)_____________________________________</a:t>
            </a:r>
          </a:p>
          <a:p>
            <a:pPr marL="0" lvl="0" indent="0">
              <a:buNone/>
            </a:pPr>
            <a:r>
              <a:rPr lang="ru-RU" sz="3600" dirty="0"/>
              <a:t>4. Сколько времени ваш ребенок проводит за компьютером в день?</a:t>
            </a:r>
          </a:p>
          <a:p>
            <a:r>
              <a:rPr lang="ru-RU" sz="3600" dirty="0"/>
              <a:t>один час</a:t>
            </a:r>
          </a:p>
          <a:p>
            <a:r>
              <a:rPr lang="ru-RU" sz="3600" dirty="0"/>
              <a:t>два часа</a:t>
            </a:r>
          </a:p>
          <a:p>
            <a:r>
              <a:rPr lang="ru-RU" sz="3600" dirty="0"/>
              <a:t>другое (напишите свой ответ)_____________________________________</a:t>
            </a:r>
          </a:p>
          <a:p>
            <a:pPr marL="0" lvl="0" indent="0">
              <a:buNone/>
            </a:pPr>
            <a:r>
              <a:rPr lang="ru-RU" sz="3600" dirty="0"/>
              <a:t>5. Подключен Ваш компьютер к Интернету?</a:t>
            </a:r>
          </a:p>
          <a:p>
            <a:pPr marL="0" lvl="0" indent="0">
              <a:buNone/>
            </a:pPr>
            <a:r>
              <a:rPr lang="ru-RU" sz="3600" dirty="0"/>
              <a:t>Да                     Нет</a:t>
            </a:r>
          </a:p>
          <a:p>
            <a:pPr marL="0" lvl="0" indent="0">
              <a:buNone/>
            </a:pPr>
            <a:r>
              <a:rPr lang="ru-RU" sz="3600" dirty="0"/>
              <a:t>6. Контролируете ли вы выход вашего ребенка в Интернет?</a:t>
            </a:r>
          </a:p>
          <a:p>
            <a:pPr marL="0" lvl="0" indent="0">
              <a:buNone/>
            </a:pPr>
            <a:r>
              <a:rPr lang="ru-RU" sz="3600" dirty="0"/>
              <a:t>Нет                   Да</a:t>
            </a:r>
          </a:p>
          <a:p>
            <a:pPr marL="0" lvl="0" indent="0">
              <a:buNone/>
            </a:pPr>
            <a:r>
              <a:rPr lang="ru-RU" sz="3600" dirty="0"/>
              <a:t>вместе с ребенком</a:t>
            </a:r>
          </a:p>
          <a:p>
            <a:pPr marL="0" lvl="0" indent="0">
              <a:buNone/>
            </a:pPr>
            <a:r>
              <a:rPr lang="ru-RU" sz="3600" dirty="0"/>
              <a:t>7. Стоит ли на Вашем компьютере Фильтр (запрет на посещение нежелательных и опасных сайтов)?</a:t>
            </a:r>
          </a:p>
          <a:p>
            <a:pPr marL="0" lvl="0" indent="0">
              <a:buNone/>
            </a:pPr>
            <a:r>
              <a:rPr lang="ru-RU" sz="3600" dirty="0"/>
              <a:t>Да                     Нет</a:t>
            </a:r>
          </a:p>
          <a:p>
            <a:pPr marL="0" lvl="0" indent="0">
              <a:buNone/>
            </a:pPr>
            <a:r>
              <a:rPr lang="ru-RU" sz="3600" dirty="0"/>
              <a:t>8. Есть ли у вашего ребенка мобильный телефон?</a:t>
            </a:r>
          </a:p>
          <a:p>
            <a:pPr marL="0" lvl="0" indent="0">
              <a:buNone/>
            </a:pPr>
            <a:r>
              <a:rPr lang="ru-RU" sz="3600" dirty="0"/>
              <a:t>Да                     Нет</a:t>
            </a:r>
          </a:p>
          <a:p>
            <a:pPr marL="0" lvl="0" indent="0">
              <a:buNone/>
            </a:pPr>
            <a:r>
              <a:rPr lang="ru-RU" sz="3600" dirty="0"/>
              <a:t>9. Подключен мобильный телефон вашего ребенка к Интернету?</a:t>
            </a:r>
          </a:p>
          <a:p>
            <a:pPr marL="0" lvl="0" indent="0">
              <a:buNone/>
            </a:pPr>
            <a:r>
              <a:rPr lang="ru-RU" sz="3600" dirty="0"/>
              <a:t>Да                        Нет</a:t>
            </a:r>
          </a:p>
          <a:p>
            <a:pPr marL="0" lvl="0" indent="0">
              <a:buNone/>
            </a:pPr>
            <a:endParaRPr lang="ru-RU" sz="3600" dirty="0"/>
          </a:p>
          <a:p>
            <a:endParaRPr lang="ru-RU" dirty="0"/>
          </a:p>
        </p:txBody>
      </p:sp>
      <p:sp>
        <p:nvSpPr>
          <p:cNvPr id="19" name="Объект 18">
            <a:extLst>
              <a:ext uri="{FF2B5EF4-FFF2-40B4-BE49-F238E27FC236}">
                <a16:creationId xmlns:a16="http://schemas.microsoft.com/office/drawing/2014/main" id="{63988164-B777-4999-B633-7AF66F61ADDC}"/>
              </a:ext>
            </a:extLst>
          </p:cNvPr>
          <p:cNvSpPr>
            <a:spLocks noGrp="1"/>
          </p:cNvSpPr>
          <p:nvPr>
            <p:ph sz="half" idx="2"/>
          </p:nvPr>
        </p:nvSpPr>
        <p:spPr>
          <a:xfrm>
            <a:off x="6096000" y="1304157"/>
            <a:ext cx="4718304" cy="4491591"/>
          </a:xfrm>
        </p:spPr>
        <p:txBody>
          <a:bodyPr>
            <a:normAutofit fontScale="25000" lnSpcReduction="20000"/>
          </a:bodyPr>
          <a:lstStyle/>
          <a:p>
            <a:pPr marL="0" lvl="0" indent="0">
              <a:buNone/>
            </a:pPr>
            <a:r>
              <a:rPr lang="ru-RU" sz="3600" dirty="0"/>
              <a:t>10. Подключен ли мобильный телефон вашего ребенка к безопасному (детскому) Интернету ?</a:t>
            </a:r>
          </a:p>
          <a:p>
            <a:pPr marL="0" indent="0">
              <a:buNone/>
            </a:pPr>
            <a:r>
              <a:rPr lang="ru-RU" sz="3600" dirty="0"/>
              <a:t>Да                         Нет</a:t>
            </a:r>
          </a:p>
          <a:p>
            <a:pPr marL="0" lvl="0" indent="0">
              <a:buNone/>
            </a:pPr>
            <a:r>
              <a:rPr lang="ru-RU" sz="3600" dirty="0"/>
              <a:t>11. Как часто ваш ребенок выходит в Интернет с мобильного телефона?</a:t>
            </a:r>
          </a:p>
          <a:p>
            <a:r>
              <a:rPr lang="ru-RU" sz="3600" dirty="0"/>
              <a:t>каждый день 1-2 часа</a:t>
            </a:r>
          </a:p>
          <a:p>
            <a:r>
              <a:rPr lang="ru-RU" sz="3600" dirty="0"/>
              <a:t>весь день</a:t>
            </a:r>
          </a:p>
          <a:p>
            <a:r>
              <a:rPr lang="ru-RU" sz="3600" dirty="0"/>
              <a:t>не знаю</a:t>
            </a:r>
          </a:p>
          <a:p>
            <a:r>
              <a:rPr lang="ru-RU" sz="3600" dirty="0"/>
              <a:t>другое (напишите свой ответ)_____________________________________</a:t>
            </a:r>
          </a:p>
          <a:p>
            <a:pPr marL="0" lvl="0" indent="0">
              <a:buNone/>
            </a:pPr>
            <a:r>
              <a:rPr lang="ru-RU" sz="3600" dirty="0"/>
              <a:t>12. В каких целях ваш ребенок использует Интернет?</a:t>
            </a:r>
          </a:p>
          <a:p>
            <a:r>
              <a:rPr lang="ru-RU" sz="3600" dirty="0"/>
              <a:t>поиск информации</a:t>
            </a:r>
          </a:p>
          <a:p>
            <a:r>
              <a:rPr lang="ru-RU" sz="3600" dirty="0"/>
              <a:t>общение с друзьями</a:t>
            </a:r>
          </a:p>
          <a:p>
            <a:r>
              <a:rPr lang="ru-RU" sz="3600" dirty="0"/>
              <a:t>игры</a:t>
            </a:r>
          </a:p>
          <a:p>
            <a:r>
              <a:rPr lang="ru-RU" sz="3600" dirty="0"/>
              <a:t>другое (напишите свой ответ)_____________________________________</a:t>
            </a:r>
          </a:p>
          <a:p>
            <a:pPr marL="0" lvl="0" indent="0">
              <a:buNone/>
            </a:pPr>
            <a:r>
              <a:rPr lang="ru-RU" sz="3600" dirty="0"/>
              <a:t>13. Какие сайты ваш ребенок посещает чаще всего?</a:t>
            </a:r>
          </a:p>
          <a:p>
            <a:r>
              <a:rPr lang="ru-RU" sz="3600" dirty="0"/>
              <a:t>не знаю</a:t>
            </a:r>
          </a:p>
          <a:p>
            <a:r>
              <a:rPr lang="ru-RU" sz="3600" dirty="0"/>
              <a:t>если знаете, то напишите какие _____________________________________</a:t>
            </a:r>
          </a:p>
          <a:p>
            <a:pPr marL="0" lvl="0" indent="0">
              <a:buNone/>
            </a:pPr>
            <a:r>
              <a:rPr lang="ru-RU" sz="3600" dirty="0"/>
              <a:t>14. Знаете ли вы какая опасность может подстерегать вашего ребенка в Интернете?</a:t>
            </a:r>
          </a:p>
          <a:p>
            <a:pPr marL="0" indent="0">
              <a:buNone/>
            </a:pPr>
            <a:r>
              <a:rPr lang="ru-RU" sz="3600" dirty="0"/>
              <a:t>Да                     Нет</a:t>
            </a:r>
          </a:p>
          <a:p>
            <a:pPr marL="0" lvl="0" indent="0">
              <a:buNone/>
            </a:pPr>
            <a:r>
              <a:rPr lang="ru-RU" sz="3600" dirty="0"/>
              <a:t>15. Объясняете ли вы своему ребенку, как безопасно пользоваться Интернетом?</a:t>
            </a:r>
          </a:p>
          <a:p>
            <a:pPr marL="0" lvl="0" indent="0">
              <a:buNone/>
            </a:pPr>
            <a:r>
              <a:rPr lang="ru-RU" sz="3600" dirty="0"/>
              <a:t>Да                     Нет</a:t>
            </a:r>
          </a:p>
          <a:p>
            <a:pPr marL="0" lvl="0" indent="0">
              <a:buNone/>
            </a:pPr>
            <a:r>
              <a:rPr lang="ru-RU" sz="3600" dirty="0"/>
              <a:t>16. Изменилось ли поведение ребенка после начала использования компьютера?</a:t>
            </a:r>
          </a:p>
          <a:p>
            <a:pPr>
              <a:lnSpc>
                <a:spcPct val="120000"/>
              </a:lnSpc>
            </a:pPr>
            <a:r>
              <a:rPr lang="ru-RU" sz="3600" dirty="0"/>
              <a:t>да, в лучшую сторону</a:t>
            </a:r>
          </a:p>
          <a:p>
            <a:pPr>
              <a:lnSpc>
                <a:spcPct val="120000"/>
              </a:lnSpc>
            </a:pPr>
            <a:r>
              <a:rPr lang="ru-RU" sz="3600" dirty="0"/>
              <a:t>да, в худшую сторону</a:t>
            </a:r>
          </a:p>
          <a:p>
            <a:pPr>
              <a:lnSpc>
                <a:spcPct val="120000"/>
              </a:lnSpc>
            </a:pPr>
            <a:r>
              <a:rPr lang="ru-RU" sz="3600" dirty="0"/>
              <a:t>не изменилось</a:t>
            </a:r>
          </a:p>
          <a:p>
            <a:pPr marL="0" indent="0" algn="ctr">
              <a:buNone/>
            </a:pPr>
            <a:endParaRPr lang="ru-RU" sz="6000" dirty="0"/>
          </a:p>
          <a:p>
            <a:pPr marL="0" indent="0" algn="ctr">
              <a:buNone/>
            </a:pPr>
            <a:endParaRPr lang="ru-RU" sz="6000" dirty="0"/>
          </a:p>
          <a:p>
            <a:endParaRPr lang="ru-RU" dirty="0"/>
          </a:p>
        </p:txBody>
      </p:sp>
    </p:spTree>
    <p:extLst>
      <p:ext uri="{BB962C8B-B14F-4D97-AF65-F5344CB8AC3E}">
        <p14:creationId xmlns:p14="http://schemas.microsoft.com/office/powerpoint/2010/main" val="114723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A47A9C-B9D2-4543-8721-908E1DF3F1F1}"/>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4494300C-4507-4C79-ADC8-BD6775894B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973" y="549000"/>
            <a:ext cx="9535999" cy="5760000"/>
          </a:xfrm>
        </p:spPr>
      </p:pic>
    </p:spTree>
    <p:extLst>
      <p:ext uri="{BB962C8B-B14F-4D97-AF65-F5344CB8AC3E}">
        <p14:creationId xmlns:p14="http://schemas.microsoft.com/office/powerpoint/2010/main" val="271700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063F99-598D-4E6B-944C-B9AAED9D63D2}"/>
              </a:ext>
            </a:extLst>
          </p:cNvPr>
          <p:cNvSpPr>
            <a:spLocks noGrp="1"/>
          </p:cNvSpPr>
          <p:nvPr>
            <p:ph type="title"/>
          </p:nvPr>
        </p:nvSpPr>
        <p:spPr/>
        <p:txBody>
          <a:bodyPr/>
          <a:lstStyle/>
          <a:p>
            <a:r>
              <a:rPr lang="ru-RU" b="1" dirty="0">
                <a:solidFill>
                  <a:schemeClr val="tx1"/>
                </a:solidFill>
              </a:rPr>
              <a:t>Пять правил для родителей</a:t>
            </a:r>
          </a:p>
        </p:txBody>
      </p:sp>
      <p:sp>
        <p:nvSpPr>
          <p:cNvPr id="3" name="Объект 2">
            <a:extLst>
              <a:ext uri="{FF2B5EF4-FFF2-40B4-BE49-F238E27FC236}">
                <a16:creationId xmlns:a16="http://schemas.microsoft.com/office/drawing/2014/main" id="{D7B11069-C24B-454C-9BBE-10DCFCEBFE5C}"/>
              </a:ext>
            </a:extLst>
          </p:cNvPr>
          <p:cNvSpPr>
            <a:spLocks noGrp="1"/>
          </p:cNvSpPr>
          <p:nvPr>
            <p:ph idx="1"/>
          </p:nvPr>
        </p:nvSpPr>
        <p:spPr>
          <a:xfrm>
            <a:off x="1295401" y="2556932"/>
            <a:ext cx="9601196" cy="3858382"/>
          </a:xfrm>
        </p:spPr>
        <p:txBody>
          <a:bodyPr>
            <a:normAutofit fontScale="85000" lnSpcReduction="20000"/>
          </a:bodyPr>
          <a:lstStyle/>
          <a:p>
            <a:pPr marL="0" indent="0">
              <a:buNone/>
            </a:pPr>
            <a:r>
              <a:rPr lang="ru-RU" sz="3300" dirty="0"/>
              <a:t>1. Разместите компьютер в общей комнате.</a:t>
            </a:r>
          </a:p>
          <a:p>
            <a:pPr marL="0" indent="0">
              <a:buNone/>
            </a:pPr>
            <a:r>
              <a:rPr lang="ru-RU" sz="3300" dirty="0"/>
              <a:t>2. Используйте будильник, чтобы ограничить время пребывания ребенка в Сети.</a:t>
            </a:r>
          </a:p>
          <a:p>
            <a:pPr marL="0" indent="0">
              <a:buNone/>
            </a:pPr>
            <a:r>
              <a:rPr lang="ru-RU" sz="3300" dirty="0"/>
              <a:t>3. Используйте технические способы защиты компьютера.</a:t>
            </a:r>
          </a:p>
          <a:p>
            <a:pPr marL="0" indent="0">
              <a:buNone/>
            </a:pPr>
            <a:r>
              <a:rPr lang="ru-RU" sz="3300" dirty="0"/>
              <a:t>4. Обязательно обсуждайте с детьми все вопросы, которые возникают у них в процессе использования Сети.</a:t>
            </a:r>
          </a:p>
          <a:p>
            <a:pPr marL="0" indent="0">
              <a:buNone/>
            </a:pPr>
            <a:r>
              <a:rPr lang="ru-RU" sz="3300" dirty="0"/>
              <a:t>5. Создайте «Семейные Интернет-правила», которые будут способствовать онлайн-безопасности для детей.</a:t>
            </a:r>
          </a:p>
          <a:p>
            <a:endParaRPr lang="ru-RU" dirty="0"/>
          </a:p>
        </p:txBody>
      </p:sp>
    </p:spTree>
    <p:extLst>
      <p:ext uri="{BB962C8B-B14F-4D97-AF65-F5344CB8AC3E}">
        <p14:creationId xmlns:p14="http://schemas.microsoft.com/office/powerpoint/2010/main" val="72766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100EE1-8D5B-42FC-AC95-F51168ADCE64}"/>
              </a:ext>
            </a:extLst>
          </p:cNvPr>
          <p:cNvSpPr>
            <a:spLocks noGrp="1"/>
          </p:cNvSpPr>
          <p:nvPr>
            <p:ph type="title"/>
          </p:nvPr>
        </p:nvSpPr>
        <p:spPr/>
        <p:txBody>
          <a:bodyPr/>
          <a:lstStyle/>
          <a:p>
            <a:r>
              <a:rPr lang="ru-RU" b="1" dirty="0"/>
              <a:t>Семейные Интернет-правила</a:t>
            </a:r>
          </a:p>
        </p:txBody>
      </p:sp>
      <p:sp>
        <p:nvSpPr>
          <p:cNvPr id="3" name="Объект 2">
            <a:extLst>
              <a:ext uri="{FF2B5EF4-FFF2-40B4-BE49-F238E27FC236}">
                <a16:creationId xmlns:a16="http://schemas.microsoft.com/office/drawing/2014/main" id="{6CFD2401-2E95-4507-B124-85DC4B307B1F}"/>
              </a:ext>
            </a:extLst>
          </p:cNvPr>
          <p:cNvSpPr>
            <a:spLocks noGrp="1"/>
          </p:cNvSpPr>
          <p:nvPr>
            <p:ph idx="1"/>
          </p:nvPr>
        </p:nvSpPr>
        <p:spPr/>
        <p:txBody>
          <a:bodyPr>
            <a:normAutofit fontScale="92500" lnSpcReduction="20000"/>
          </a:bodyPr>
          <a:lstStyle/>
          <a:p>
            <a:pPr lvl="0"/>
            <a:r>
              <a:rPr lang="ru-RU" dirty="0"/>
              <a:t>Какие сайты могут посещать ваши дети и что они могут там делать;</a:t>
            </a:r>
          </a:p>
          <a:p>
            <a:pPr lvl="0"/>
            <a:r>
              <a:rPr lang="ru-RU" dirty="0"/>
              <a:t>Сколько времени дети могут проводить в Интернет;</a:t>
            </a:r>
          </a:p>
          <a:p>
            <a:pPr lvl="0"/>
            <a:r>
              <a:rPr lang="ru-RU" dirty="0"/>
              <a:t>Что делать, если ваших детей что-то беспокоит при посещении Интернет;</a:t>
            </a:r>
          </a:p>
          <a:p>
            <a:pPr lvl="0"/>
            <a:r>
              <a:rPr lang="ru-RU" dirty="0"/>
              <a:t>Как защитить личные данные;</a:t>
            </a:r>
          </a:p>
          <a:p>
            <a:pPr lvl="0"/>
            <a:r>
              <a:rPr lang="ru-RU" dirty="0"/>
              <a:t>Как следить за безопасностью;</a:t>
            </a:r>
          </a:p>
          <a:p>
            <a:pPr lvl="0"/>
            <a:r>
              <a:rPr lang="ru-RU" dirty="0"/>
              <a:t>Как вести себя вежливо;</a:t>
            </a:r>
          </a:p>
          <a:p>
            <a:pPr lvl="0"/>
            <a:r>
              <a:rPr lang="ru-RU" dirty="0"/>
              <a:t>Как пользоваться чатами, группами новостей и службами мгновенных сообщений</a:t>
            </a:r>
          </a:p>
        </p:txBody>
      </p:sp>
    </p:spTree>
    <p:extLst>
      <p:ext uri="{BB962C8B-B14F-4D97-AF65-F5344CB8AC3E}">
        <p14:creationId xmlns:p14="http://schemas.microsoft.com/office/powerpoint/2010/main" val="188062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6998D0-ADDB-4C25-BC5A-D763862C4AB4}"/>
              </a:ext>
            </a:extLst>
          </p:cNvPr>
          <p:cNvSpPr>
            <a:spLocks noGrp="1"/>
          </p:cNvSpPr>
          <p:nvPr>
            <p:ph type="title"/>
          </p:nvPr>
        </p:nvSpPr>
        <p:spPr/>
        <p:txBody>
          <a:bodyPr/>
          <a:lstStyle/>
          <a:p>
            <a:r>
              <a:rPr lang="ru-RU" b="1" dirty="0"/>
              <a:t>Программы родительского контроля</a:t>
            </a:r>
          </a:p>
        </p:txBody>
      </p:sp>
      <p:sp>
        <p:nvSpPr>
          <p:cNvPr id="3" name="Объект 2">
            <a:extLst>
              <a:ext uri="{FF2B5EF4-FFF2-40B4-BE49-F238E27FC236}">
                <a16:creationId xmlns:a16="http://schemas.microsoft.com/office/drawing/2014/main" id="{BF664CA0-D17C-47D9-8CBA-4755522455C8}"/>
              </a:ext>
            </a:extLst>
          </p:cNvPr>
          <p:cNvSpPr>
            <a:spLocks noGrp="1"/>
          </p:cNvSpPr>
          <p:nvPr>
            <p:ph idx="1"/>
          </p:nvPr>
        </p:nvSpPr>
        <p:spPr/>
        <p:txBody>
          <a:bodyPr>
            <a:normAutofit/>
          </a:bodyPr>
          <a:lstStyle/>
          <a:p>
            <a:r>
              <a:rPr lang="ru-RU" sz="3200" dirty="0"/>
              <a:t>«Дополнительная безопасность» в </a:t>
            </a:r>
            <a:r>
              <a:rPr lang="ru-RU" sz="3200" dirty="0" err="1"/>
              <a:t>Windows</a:t>
            </a:r>
            <a:r>
              <a:rPr lang="ru-RU" sz="3200" dirty="0"/>
              <a:t> 7</a:t>
            </a:r>
          </a:p>
          <a:p>
            <a:r>
              <a:rPr lang="ru-RU" sz="3200" dirty="0"/>
              <a:t>«Семейная безопасность» в </a:t>
            </a:r>
            <a:r>
              <a:rPr lang="ru-RU" sz="3200" dirty="0" err="1"/>
              <a:t>Windows</a:t>
            </a:r>
            <a:r>
              <a:rPr lang="ru-RU" sz="3200" dirty="0"/>
              <a:t> </a:t>
            </a:r>
            <a:r>
              <a:rPr lang="ru-RU" sz="3200" dirty="0" err="1"/>
              <a:t>Live</a:t>
            </a:r>
            <a:r>
              <a:rPr lang="ru-RU" sz="3200" dirty="0"/>
              <a:t> </a:t>
            </a:r>
          </a:p>
          <a:p>
            <a:r>
              <a:rPr lang="ru-RU" sz="3200" dirty="0"/>
              <a:t>«Родительский контроль» в </a:t>
            </a:r>
            <a:r>
              <a:rPr lang="ru-RU" sz="3200" dirty="0" err="1"/>
              <a:t>Windows</a:t>
            </a:r>
            <a:r>
              <a:rPr lang="ru-RU" sz="3200" dirty="0"/>
              <a:t> </a:t>
            </a:r>
            <a:r>
              <a:rPr lang="ru-RU" sz="3200" dirty="0" err="1"/>
              <a:t>Vista</a:t>
            </a:r>
            <a:r>
              <a:rPr lang="ru-RU" sz="3200" dirty="0"/>
              <a:t> </a:t>
            </a:r>
          </a:p>
          <a:p>
            <a:r>
              <a:rPr lang="ru-RU" sz="3200" dirty="0"/>
              <a:t>«Родительский контроль» в </a:t>
            </a:r>
            <a:r>
              <a:rPr lang="ru-RU" sz="3200" dirty="0" err="1"/>
              <a:t>Kaspersky</a:t>
            </a:r>
            <a:r>
              <a:rPr lang="ru-RU" sz="3200" dirty="0"/>
              <a:t> </a:t>
            </a:r>
            <a:r>
              <a:rPr lang="ru-RU" sz="3200" dirty="0" err="1"/>
              <a:t>Cristal</a:t>
            </a:r>
            <a:endParaRPr lang="ru-RU" sz="3200" dirty="0"/>
          </a:p>
        </p:txBody>
      </p:sp>
    </p:spTree>
    <p:extLst>
      <p:ext uri="{BB962C8B-B14F-4D97-AF65-F5344CB8AC3E}">
        <p14:creationId xmlns:p14="http://schemas.microsoft.com/office/powerpoint/2010/main" val="411857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71</TotalTime>
  <Words>548</Words>
  <Application>Microsoft Office PowerPoint</Application>
  <PresentationFormat>Широкоэкранный</PresentationFormat>
  <Paragraphs>100</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Garamond</vt:lpstr>
      <vt:lpstr>Times New Roman</vt:lpstr>
      <vt:lpstr>Натуральные материалы</vt:lpstr>
      <vt:lpstr>Роль семьи в формировании компьютерной грамотности и культуры детей и подростков</vt:lpstr>
      <vt:lpstr>Презентация PowerPoint</vt:lpstr>
      <vt:lpstr>Ресурсный потенциал семьи</vt:lpstr>
      <vt:lpstr>Тип семьи (по степени проникновения технологий коммуникации)</vt:lpstr>
      <vt:lpstr>Анкета «Мой ребенок и Интернет»</vt:lpstr>
      <vt:lpstr>Презентация PowerPoint</vt:lpstr>
      <vt:lpstr>Пять правил для родителей</vt:lpstr>
      <vt:lpstr>Семейные Интернет-правила</vt:lpstr>
      <vt:lpstr>Программы родительского контроля</vt:lpstr>
      <vt:lpstr>Презентация PowerPoint</vt:lpstr>
      <vt:lpstr>Презентация PowerPoint</vt:lpstr>
      <vt:lpstr>Факторы положительного влияния  информационных технологий на семью </vt:lpstr>
      <vt:lpstr>Факторы отрицательного влияния информационных технологий на семью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семьи в формировании компьютерной грамотности и культуры детей и подростков</dc:title>
  <dc:creator>PC</dc:creator>
  <cp:lastModifiedBy>User</cp:lastModifiedBy>
  <cp:revision>14</cp:revision>
  <dcterms:created xsi:type="dcterms:W3CDTF">2021-12-06T07:45:44Z</dcterms:created>
  <dcterms:modified xsi:type="dcterms:W3CDTF">2022-01-17T06:47:49Z</dcterms:modified>
</cp:coreProperties>
</file>