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7" r:id="rId3"/>
    <p:sldId id="272" r:id="rId4"/>
    <p:sldId id="261" r:id="rId5"/>
    <p:sldId id="383" r:id="rId6"/>
    <p:sldId id="391" r:id="rId7"/>
    <p:sldId id="392" r:id="rId8"/>
    <p:sldId id="393" r:id="rId9"/>
    <p:sldId id="394" r:id="rId10"/>
    <p:sldId id="275" r:id="rId11"/>
    <p:sldId id="334" r:id="rId12"/>
    <p:sldId id="342" r:id="rId13"/>
    <p:sldId id="294" r:id="rId14"/>
    <p:sldId id="377" r:id="rId15"/>
    <p:sldId id="352" r:id="rId16"/>
    <p:sldId id="347" r:id="rId17"/>
    <p:sldId id="379" r:id="rId18"/>
    <p:sldId id="354" r:id="rId19"/>
    <p:sldId id="375" r:id="rId20"/>
    <p:sldId id="337" r:id="rId21"/>
    <p:sldId id="350" r:id="rId22"/>
    <p:sldId id="345" r:id="rId23"/>
    <p:sldId id="385" r:id="rId24"/>
    <p:sldId id="296" r:id="rId25"/>
    <p:sldId id="300" r:id="rId26"/>
    <p:sldId id="356" r:id="rId27"/>
    <p:sldId id="357" r:id="rId28"/>
    <p:sldId id="339" r:id="rId29"/>
    <p:sldId id="301" r:id="rId30"/>
    <p:sldId id="359" r:id="rId31"/>
    <p:sldId id="302" r:id="rId32"/>
    <p:sldId id="387" r:id="rId33"/>
    <p:sldId id="304" r:id="rId34"/>
    <p:sldId id="365" r:id="rId35"/>
    <p:sldId id="362" r:id="rId36"/>
    <p:sldId id="367" r:id="rId37"/>
    <p:sldId id="372" r:id="rId38"/>
    <p:sldId id="373" r:id="rId39"/>
    <p:sldId id="341" r:id="rId40"/>
    <p:sldId id="397" r:id="rId41"/>
    <p:sldId id="398" r:id="rId4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00"/>
    <a:srgbClr val="9966FF"/>
    <a:srgbClr val="99CCFF"/>
    <a:srgbClr val="CCCCFF"/>
    <a:srgbClr val="9999FF"/>
    <a:srgbClr val="9900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8" autoAdjust="0"/>
    <p:restoredTop sz="83667" autoAdjust="0"/>
  </p:normalViewPr>
  <p:slideViewPr>
    <p:cSldViewPr>
      <p:cViewPr varScale="1">
        <p:scale>
          <a:sx n="88" d="100"/>
          <a:sy n="88" d="100"/>
        </p:scale>
        <p:origin x="10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F4D4C85-774F-4E9E-8E77-85C2D0CD5DC9}" type="datetimeFigureOut">
              <a:rPr lang="ru-RU"/>
              <a:pPr>
                <a:defRPr/>
              </a:pPr>
              <a:t>17.10.2020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4210BB0-BA2A-41D7-B4BB-12E32BA121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F332CE-70F6-48E8-83B5-D97941A6DEF9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E9161C-2F87-433B-B1C2-1841D6A1974F}" type="slidenum">
              <a:rPr lang="ru-RU" altLang="ru-RU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B92D14B-1AE7-4575-B880-AF0A23843595}" type="slidenum">
              <a:rPr lang="ru-RU" altLang="ru-RU"/>
              <a:pPr/>
              <a:t>36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671D6D-C65C-473E-91F8-15F059F5282E}" type="slidenum">
              <a:rPr lang="ru-RU" altLang="ru-RU"/>
              <a:pPr/>
              <a:t>40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8FBFB-D4AF-4A2B-A891-4284687EE4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277026"/>
      </p:ext>
    </p:extLst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D5B8E-BF69-4FDE-BDEF-6D2F2D01E7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0577763"/>
      </p:ext>
    </p:extLst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521EF-D097-46A6-99A8-DBA16CB62F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322092"/>
      </p:ext>
    </p:extLst>
  </p:cSld>
  <p:clrMapOvr>
    <a:masterClrMapping/>
  </p:clrMapOvr>
  <p:transition spd="slow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0140E-8961-4319-82CB-FDE0AAD7F7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2279153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12047-11E4-4047-9731-C5FA9B42B0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195577"/>
      </p:ext>
    </p:extLst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2B44E-8D71-4C3E-AE03-496D7832BF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296772"/>
      </p:ext>
    </p:extLst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FFFAB-4D41-4DEF-8CFB-F9C4CDB272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0956415"/>
      </p:ext>
    </p:extLst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CD453-DBF0-4FEA-AF91-91B12909BB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4925153"/>
      </p:ext>
    </p:extLst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9C040C-D9F8-4021-9B10-E2F7F5736D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7812983"/>
      </p:ext>
    </p:extLst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968AF-05B7-4A8E-8FF7-9769F93715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0766912"/>
      </p:ext>
    </p:extLst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E053DA-289C-451E-BD67-BA93888FA2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411260"/>
      </p:ext>
    </p:extLst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AF8F3-C09B-4080-898F-6899329A4F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8954306"/>
      </p:ext>
    </p:extLst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18CF0EA-361B-4136-AF8F-315F331B4F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" TargetMode="External"/><Relationship Id="rId2" Type="http://schemas.openxmlformats.org/officeDocument/2006/relationships/hyperlink" Target="http://www.planetaskazok.ru/oseevavalskzst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oples.ru/art/literature/prose/children/valentina_oseev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549275"/>
            <a:ext cx="8208963" cy="2087563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опыт </a:t>
            </a:r>
            <a:b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метода кейс - иллюстрации при формировании жизненных компетенций </a:t>
            </a:r>
            <a:b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 ОВЗ</a:t>
            </a:r>
            <a:endParaRPr lang="ru-RU" altLang="ru-RU" sz="3600" b="1" i="1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445125"/>
            <a:ext cx="8137525" cy="1152525"/>
          </a:xfrm>
        </p:spPr>
        <p:txBody>
          <a:bodyPr/>
          <a:lstStyle/>
          <a:p>
            <a:pPr algn="r" eaLnBrk="1" hangingPunct="1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Гордова  Елена Николаевна</a:t>
            </a:r>
          </a:p>
          <a:p>
            <a:pPr algn="r" eaLnBrk="1" hangingPunct="1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логопед,</a:t>
            </a:r>
          </a:p>
          <a:p>
            <a:pPr algn="r" eaLnBrk="1" hangingPunct="1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24 г. Челябинска»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2843213" y="3355975"/>
            <a:ext cx="5978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ru-RU" altLang="ru-RU" sz="2800" i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«Цель обучения ребёнка состоит</a:t>
            </a:r>
          </a:p>
          <a:p>
            <a:pPr algn="r"/>
            <a:r>
              <a:rPr lang="ru-RU" altLang="ru-RU" sz="2800" i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том, чтобы сделать его способным</a:t>
            </a:r>
          </a:p>
          <a:p>
            <a:pPr algn="r"/>
            <a:r>
              <a:rPr lang="ru-RU" altLang="ru-RU" sz="2800" i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развиваться дальше без помощи учителя».</a:t>
            </a:r>
          </a:p>
          <a:p>
            <a:pPr algn="r"/>
            <a:r>
              <a:rPr lang="ru-RU" altLang="ru-RU" sz="2800" i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(Э. Хаббард)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92275" y="333375"/>
            <a:ext cx="6696075" cy="785813"/>
          </a:xfrm>
        </p:spPr>
        <p:txBody>
          <a:bodyPr/>
          <a:lstStyle/>
          <a:p>
            <a:pPr eaLnBrk="1" hangingPunct="1"/>
            <a:r>
              <a:rPr lang="ru-RU" altLang="ru-RU" sz="3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задачи</a:t>
            </a:r>
            <a:br>
              <a:rPr lang="ru-RU" altLang="ru-RU" sz="3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200" b="1" i="1" u="sng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2133600"/>
            <a:ext cx="83915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  <a:ea typeface="Segoe UI" pitchFamily="34" charset="0"/>
              <a:cs typeface="Times New Roman" pitchFamily="18" charset="0"/>
            </a:endParaRPr>
          </a:p>
        </p:txBody>
      </p:sp>
      <p:sp>
        <p:nvSpPr>
          <p:cNvPr id="11268" name="Прямоугольник 5"/>
          <p:cNvSpPr>
            <a:spLocks noChangeArrowheads="1"/>
          </p:cNvSpPr>
          <p:nvPr/>
        </p:nvSpPr>
        <p:spPr bwMode="auto">
          <a:xfrm>
            <a:off x="468313" y="725488"/>
            <a:ext cx="8280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alt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Хотите, чтобы ваши дети: 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не ожидали готовых знаний, а сами их вырабатывали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 чтобы ученики не просто слушали, а слышали друг друга и учителя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 чтобы соотносили теорию с реальной жизнью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могли формулировать вопрос и аргументировать ответ</a:t>
            </a:r>
          </a:p>
          <a:p>
            <a:pPr algn="just">
              <a:lnSpc>
                <a:spcPct val="115000"/>
              </a:lnSpc>
              <a:buSzPts val="1000"/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делать собственные выводы и отстаивать своё мнение</a:t>
            </a:r>
          </a:p>
          <a:p>
            <a:pPr algn="ctr"/>
            <a:r>
              <a:rPr lang="ru-RU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мы идём к вам!</a:t>
            </a:r>
            <a:r>
              <a:rPr lang="ru-RU" altLang="ru-RU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323850" y="1341438"/>
            <a:ext cx="8496300" cy="4525962"/>
          </a:xfrm>
        </p:spPr>
        <p:txBody>
          <a:bodyPr/>
          <a:lstStyle/>
          <a:p>
            <a:pPr marL="742950" indent="-742950"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1. Развитие представлений о собственных </a:t>
            </a:r>
          </a:p>
          <a:p>
            <a:pPr marL="742950" indent="-742950"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возможностях и ограничениях, о насущно </a:t>
            </a:r>
          </a:p>
          <a:p>
            <a:pPr marL="742950" indent="-742950"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необходимом жизнеобеспечении</a:t>
            </a:r>
          </a:p>
          <a:p>
            <a:pPr marL="742950" indent="-742950"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2. Овладение навыками коммуникации </a:t>
            </a:r>
          </a:p>
          <a:p>
            <a:pPr marL="742950" indent="-742950"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3. Дифференциация и осмысление </a:t>
            </a:r>
          </a:p>
          <a:p>
            <a:pPr marL="742950" indent="-742950"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картины мира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713" y="333375"/>
            <a:ext cx="7920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200" b="1" i="1" dirty="0">
                <a:solidFill>
                  <a:srgbClr val="002060"/>
                </a:solidFill>
                <a:latin typeface="+mn-lt"/>
              </a:rPr>
              <a:t>Жизненные  компетенции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37063"/>
            <a:ext cx="383381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229600" cy="1143000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В.А. Осеевой «Хорошее» </a:t>
            </a:r>
          </a:p>
        </p:txBody>
      </p:sp>
      <p:pic>
        <p:nvPicPr>
          <p:cNvPr id="133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765175"/>
            <a:ext cx="8066087" cy="5886450"/>
          </a:xfrm>
          <a:noFill/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36588" y="333375"/>
            <a:ext cx="8507412" cy="1143000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Первый этап: </a:t>
            </a:r>
            <a:br>
              <a:rPr lang="ru-RU" altLang="ru-RU" sz="3200" b="1" i="1" smtClean="0">
                <a:solidFill>
                  <a:srgbClr val="002060"/>
                </a:solidFill>
              </a:rPr>
            </a:br>
            <a:r>
              <a:rPr lang="ru-RU" altLang="ru-RU" sz="3200" b="1" i="1" smtClean="0">
                <a:solidFill>
                  <a:srgbClr val="002060"/>
                </a:solidFill>
              </a:rPr>
              <a:t>предварительная работа</a:t>
            </a:r>
            <a:r>
              <a:rPr lang="ru-RU" altLang="ru-RU" sz="3200" i="1" smtClean="0"/>
              <a:t>.</a:t>
            </a:r>
            <a:r>
              <a:rPr lang="ru-RU" altLang="ru-RU" sz="3200" b="1" i="1" smtClean="0"/>
              <a:t> </a:t>
            </a:r>
            <a:endParaRPr lang="ru-RU" altLang="ru-RU" sz="3200" i="1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250825" y="1989138"/>
            <a:ext cx="8893175" cy="446405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Рассуждения, общения. 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Дети учатся выполнять и  решать реальные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жизненные проблемы, оценивая поведение 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людей, оказавшихся в различных  ситуациях. 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Учатся не только сочувствию и милосердию, 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но и умению находить достойный выход из 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трудных обстоятельств</a:t>
            </a:r>
            <a:r>
              <a:rPr lang="ru-RU" altLang="ru-RU" smtClean="0"/>
              <a:t>. </a:t>
            </a:r>
            <a:r>
              <a:rPr lang="ru-RU" altLang="ru-RU" smtClean="0">
                <a:solidFill>
                  <a:srgbClr val="002060"/>
                </a:solidFill>
              </a:rPr>
              <a:t/>
            </a:r>
            <a:br>
              <a:rPr lang="ru-RU" altLang="ru-RU" smtClean="0">
                <a:solidFill>
                  <a:srgbClr val="002060"/>
                </a:solidFill>
              </a:rPr>
            </a:br>
            <a:endParaRPr lang="ru-RU" altLang="ru-RU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50825" y="-242888"/>
            <a:ext cx="8662988" cy="1143001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«Выбираем хорошие поступки»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44164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92150"/>
            <a:ext cx="3313112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6038" y="1341438"/>
            <a:ext cx="3571875" cy="4760912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4892675" cy="3743325"/>
          </a:xfrm>
          <a:noFill/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76475"/>
            <a:ext cx="328295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-1189038" y="-242888"/>
            <a:ext cx="8229601" cy="1143001"/>
          </a:xfrm>
        </p:spPr>
        <p:txBody>
          <a:bodyPr/>
          <a:lstStyle/>
          <a:p>
            <a:r>
              <a:rPr lang="ru-RU" altLang="ru-RU" sz="3200" smtClean="0"/>
              <a:t> </a:t>
            </a:r>
            <a:r>
              <a:rPr lang="ru-RU" altLang="ru-RU" sz="3200" b="1" i="1" smtClean="0">
                <a:solidFill>
                  <a:srgbClr val="002060"/>
                </a:solidFill>
              </a:rPr>
              <a:t>«Словарь вежливых слов»</a:t>
            </a:r>
          </a:p>
        </p:txBody>
      </p:sp>
      <p:pic>
        <p:nvPicPr>
          <p:cNvPr id="17411" name="Picture 6" descr="C:\Documents and Settings\Ученик\Рабочий стол\доча\таня\IMG_20200303_1132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81075"/>
            <a:ext cx="3959225" cy="5276850"/>
          </a:xfrm>
          <a:noFill/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20713"/>
            <a:ext cx="3843338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199">
            <a:off x="4379913" y="3533775"/>
            <a:ext cx="339407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 bwMode="auto">
          <a:xfrm>
            <a:off x="5651500" y="981075"/>
            <a:ext cx="1081088" cy="28733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4716463" y="4149725"/>
            <a:ext cx="935037" cy="14287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 bwMode="auto">
          <a:xfrm>
            <a:off x="4500563" y="5229225"/>
            <a:ext cx="935037" cy="1444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1763713" y="1844675"/>
            <a:ext cx="1800225" cy="7143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31800" y="0"/>
            <a:ext cx="8712200" cy="6858000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400" u="sng" smtClean="0">
                <a:solidFill>
                  <a:srgbClr val="002060"/>
                </a:solidFill>
              </a:rPr>
              <a:t>Синонимы:</a:t>
            </a:r>
            <a:r>
              <a:rPr lang="ru-RU" altLang="ru-RU" sz="2400" smtClean="0">
                <a:solidFill>
                  <a:srgbClr val="002060"/>
                </a:solidFill>
              </a:rPr>
              <a:t>  «Хорошее» – отличное, прекрасное,</a:t>
            </a: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классное, славное </a:t>
            </a:r>
          </a:p>
          <a:p>
            <a:pPr>
              <a:buFontTx/>
              <a:buNone/>
            </a:pPr>
            <a:r>
              <a:rPr lang="ru-RU" altLang="ru-RU" sz="2400" u="sng" smtClean="0">
                <a:solidFill>
                  <a:srgbClr val="002060"/>
                </a:solidFill>
              </a:rPr>
              <a:t>Антонимы:</a:t>
            </a:r>
            <a:r>
              <a:rPr lang="ru-RU" altLang="ru-RU" sz="2400" smtClean="0">
                <a:solidFill>
                  <a:srgbClr val="002060"/>
                </a:solidFill>
              </a:rPr>
              <a:t> </a:t>
            </a: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Хорошо  – плохо</a:t>
            </a:r>
            <a:r>
              <a:rPr lang="ru-RU" altLang="ru-RU" sz="2400" u="sng" smtClean="0">
                <a:solidFill>
                  <a:srgbClr val="002060"/>
                </a:solidFill>
              </a:rPr>
              <a:t> </a:t>
            </a:r>
            <a:endParaRPr lang="ru-RU" altLang="ru-RU" sz="2400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Доброта  – злость</a:t>
            </a:r>
            <a:endParaRPr lang="ru-RU" altLang="ru-RU" sz="2400" b="1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Отзывчивый – равнодушный </a:t>
            </a:r>
          </a:p>
          <a:p>
            <a:pPr>
              <a:buFontTx/>
              <a:buNone/>
            </a:pPr>
            <a:r>
              <a:rPr lang="ru-RU" altLang="ru-RU" sz="2400" u="sng" smtClean="0">
                <a:solidFill>
                  <a:srgbClr val="002060"/>
                </a:solidFill>
              </a:rPr>
              <a:t>Подбираем пословицы, поговорки о дружбе</a:t>
            </a:r>
            <a:r>
              <a:rPr lang="ru-RU" altLang="ru-RU" sz="2400" smtClean="0">
                <a:solidFill>
                  <a:srgbClr val="002060"/>
                </a:solidFill>
              </a:rPr>
              <a:t>:</a:t>
            </a: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Кто скоро помог, тот дважды помог</a:t>
            </a: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Всякая помощь дорога  вовремя.</a:t>
            </a: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Хорошее заключается не в фантазии, а в реальных</a:t>
            </a: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поступках.</a:t>
            </a: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Плохо жить без забот, худо жить без доброго слова.</a:t>
            </a: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И собака добро помнит. </a:t>
            </a:r>
          </a:p>
          <a:p>
            <a:pPr>
              <a:buFontTx/>
              <a:buNone/>
            </a:pPr>
            <a:r>
              <a:rPr lang="ru-RU" altLang="ru-RU" sz="2400" u="sng" smtClean="0">
                <a:solidFill>
                  <a:srgbClr val="002060"/>
                </a:solidFill>
              </a:rPr>
              <a:t>Ведется работа с родителями: </a:t>
            </a:r>
            <a:endParaRPr lang="ru-RU" altLang="ru-RU" sz="2400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Дети дома пишут  мини – сочинение: «Добрый поступок».</a:t>
            </a:r>
          </a:p>
          <a:p>
            <a:endParaRPr lang="ru-RU" altLang="ru-RU" sz="2400" smtClean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Творчество В.А.Осеевой</a:t>
            </a:r>
            <a:endParaRPr lang="ru-RU" sz="32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268413"/>
            <a:ext cx="3970337" cy="5294312"/>
          </a:xfrm>
          <a:noFill/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403225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Песня: «Если добрый ты»</a:t>
            </a:r>
            <a:endParaRPr lang="ru-RU" sz="32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483" name="Picture 3" descr="C:\Documents and Settings\Ученик\Рабочий стол\доча\таня\IMG-d764cd693225269dd4ad8fecfb76e5d6-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57338"/>
            <a:ext cx="8045450" cy="4525962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3561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Содержимое 3"/>
          <p:cNvSpPr>
            <a:spLocks noGrp="1"/>
          </p:cNvSpPr>
          <p:nvPr>
            <p:ph idx="1"/>
          </p:nvPr>
        </p:nvSpPr>
        <p:spPr>
          <a:xfrm>
            <a:off x="539750" y="2060575"/>
            <a:ext cx="8353425" cy="4265613"/>
          </a:xfr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alt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sz="3600" smtClean="0"/>
              <a:t>   </a:t>
            </a:r>
            <a:r>
              <a:rPr lang="ru-RU" altLang="ru-RU" sz="3400" smtClean="0">
                <a:solidFill>
                  <a:srgbClr val="002060"/>
                </a:solidFill>
              </a:rPr>
              <a:t>«Кейс – технология» – это  технология обучения на основе реальных или вымышленных ситуаций, направленная не столько на освоение знаний, сколько на формирование у ребёнка новых качеств и умений.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04813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6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Что такое  </a:t>
            </a:r>
          </a:p>
          <a:p>
            <a:pPr eaLnBrk="1" hangingPunct="1">
              <a:defRPr/>
            </a:pPr>
            <a:r>
              <a:rPr lang="ru-RU" altLang="ru-RU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кейс-технология? 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374062" cy="11430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Конкурс рисунков «Наши добрые дела»</a:t>
            </a:r>
            <a:endParaRPr lang="ru-RU" sz="32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816350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916113"/>
            <a:ext cx="4513262" cy="338455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Беседа:  «Учусь общаться» </a:t>
            </a:r>
            <a:endParaRPr lang="ru-RU" sz="32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253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6938" y="1125538"/>
            <a:ext cx="4051300" cy="5400675"/>
          </a:xfrm>
          <a:noFill/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412115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755188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Второй этап:</a:t>
            </a:r>
            <a:r>
              <a:rPr lang="ru-RU" sz="32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подготовительный (вводный)</a:t>
            </a:r>
            <a:r>
              <a:rPr lang="ru-RU" sz="3200" i="1" dirty="0" smtClean="0">
                <a:latin typeface="+mn-lt"/>
              </a:rPr>
              <a:t/>
            </a:r>
            <a:br>
              <a:rPr lang="ru-RU" sz="3200" i="1" dirty="0" smtClean="0">
                <a:latin typeface="+mn-lt"/>
              </a:rPr>
            </a:br>
            <a:endParaRPr lang="ru-RU" sz="3200" i="1" dirty="0" smtClean="0">
              <a:latin typeface="+mn-lt"/>
            </a:endParaRP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503238" y="1052513"/>
            <a:ext cx="8640762" cy="4525962"/>
          </a:xfrm>
        </p:spPr>
        <p:txBody>
          <a:bodyPr/>
          <a:lstStyle/>
          <a:p>
            <a:pPr>
              <a:buFontTx/>
              <a:buNone/>
            </a:pPr>
            <a:endParaRPr lang="ru-RU" altLang="ru-RU" sz="2800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ru-RU" altLang="ru-RU" sz="2400" smtClean="0"/>
              <a:t/>
            </a:r>
            <a:br>
              <a:rPr lang="ru-RU" altLang="ru-RU" sz="2400" smtClean="0"/>
            </a:br>
            <a:endParaRPr lang="ru-RU" altLang="ru-RU" sz="2400" smtClean="0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7788"/>
            <a:ext cx="4611687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755188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Второй этап:</a:t>
            </a:r>
            <a:r>
              <a:rPr lang="ru-RU" sz="32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подготовительный</a:t>
            </a:r>
            <a:r>
              <a:rPr lang="ru-RU" sz="3200" i="1" dirty="0" smtClean="0">
                <a:latin typeface="+mn-lt"/>
              </a:rPr>
              <a:t/>
            </a:r>
            <a:br>
              <a:rPr lang="ru-RU" sz="3200" i="1" dirty="0" smtClean="0">
                <a:latin typeface="+mn-lt"/>
              </a:rPr>
            </a:br>
            <a:endParaRPr lang="ru-RU" sz="3200" i="1" dirty="0" smtClean="0">
              <a:latin typeface="+mn-lt"/>
            </a:endParaRPr>
          </a:p>
        </p:txBody>
      </p:sp>
      <p:sp>
        <p:nvSpPr>
          <p:cNvPr id="19460" name="Содержимое 2"/>
          <p:cNvSpPr>
            <a:spLocks noGrp="1"/>
          </p:cNvSpPr>
          <p:nvPr>
            <p:ph idx="1"/>
          </p:nvPr>
        </p:nvSpPr>
        <p:spPr>
          <a:xfrm>
            <a:off x="468313" y="1628775"/>
            <a:ext cx="8137525" cy="452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Формирование положительного отношения к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ситуации, вычленение проблемы.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 Дети с</a:t>
            </a:r>
            <a:r>
              <a:rPr lang="ru-RU" sz="2800" kern="1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лушают текст. Знакомятся с реальной </a:t>
            </a:r>
          </a:p>
          <a:p>
            <a:pPr>
              <a:buFontTx/>
              <a:buNone/>
              <a:defRPr/>
            </a:pPr>
            <a:r>
              <a:rPr lang="ru-RU" sz="2800" kern="12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ситуацией. Принимают данную ситуацию.</a:t>
            </a:r>
          </a:p>
          <a:p>
            <a:pPr>
              <a:buFontTx/>
              <a:buNone/>
              <a:defRPr/>
            </a:pPr>
            <a:endParaRPr lang="ru-RU" sz="2800" kern="12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>
              <a:buFontTx/>
              <a:buNone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Вопросы: 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Какое  время суток в рассказе? </a:t>
            </a:r>
          </a:p>
          <a:p>
            <a:pPr marL="514350" indent="-514350"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Что был за денёк?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2. Что делал Юра утром?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3. Какое желание утром появилось у Юрки? </a:t>
            </a:r>
          </a:p>
          <a:p>
            <a:pPr>
              <a:buFontTx/>
              <a:buNone/>
              <a:defRPr/>
            </a:pPr>
            <a:endParaRPr lang="ru-RU" kern="12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lang="ru-RU" sz="2800" dirty="0" smtClean="0">
              <a:solidFill>
                <a:srgbClr val="002060"/>
              </a:solidFill>
            </a:endParaRPr>
          </a:p>
          <a:p>
            <a:pPr>
              <a:buFontTx/>
              <a:buNone/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16338"/>
            <a:ext cx="22320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29600" cy="1143000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Третий этап: </a:t>
            </a:r>
            <a:br>
              <a:rPr lang="ru-RU" altLang="ru-RU" sz="3200" b="1" i="1" smtClean="0">
                <a:solidFill>
                  <a:srgbClr val="002060"/>
                </a:solidFill>
              </a:rPr>
            </a:br>
            <a:r>
              <a:rPr lang="ru-RU" altLang="ru-RU" sz="3200" b="1" i="1" smtClean="0">
                <a:solidFill>
                  <a:srgbClr val="002060"/>
                </a:solidFill>
              </a:rPr>
              <a:t>мотивационный</a:t>
            </a:r>
          </a:p>
        </p:txBody>
      </p:sp>
      <p:sp>
        <p:nvSpPr>
          <p:cNvPr id="20484" name="Содержимое 2"/>
          <p:cNvSpPr>
            <a:spLocks noGrp="1"/>
          </p:cNvSpPr>
          <p:nvPr>
            <p:ph idx="1"/>
          </p:nvPr>
        </p:nvSpPr>
        <p:spPr>
          <a:xfrm>
            <a:off x="395288" y="1773238"/>
            <a:ext cx="82296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Выявление причинно – следственных  связей,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условий, влияний.  </a:t>
            </a:r>
            <a:r>
              <a:rPr lang="ru-RU" sz="2800" dirty="0" smtClean="0">
                <a:solidFill>
                  <a:srgbClr val="002060"/>
                </a:solidFill>
              </a:rPr>
              <a:t>Дети совместно с логопедом 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Выделяют проблему. Концентрируются  на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поиске решений в данной ситуации,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Предполагают  то или иное действие,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выбирается верное решение </a:t>
            </a:r>
          </a:p>
          <a:p>
            <a:pPr>
              <a:buFontTx/>
              <a:buNone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Вопросы: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Почему у Юры появилось желание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сделать, что-то хорошее? </a:t>
            </a:r>
          </a:p>
          <a:p>
            <a:pPr>
              <a:buFontTx/>
              <a:buNone/>
              <a:defRPr/>
            </a:pPr>
            <a:endParaRPr lang="ru-RU" sz="28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lang="ru-RU" sz="2800" dirty="0" smtClean="0">
              <a:solidFill>
                <a:srgbClr val="002060"/>
              </a:solidFill>
            </a:endParaRP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4292600"/>
            <a:ext cx="22320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68313" y="1052513"/>
            <a:ext cx="8229600" cy="1143000"/>
          </a:xfrm>
        </p:spPr>
        <p:txBody>
          <a:bodyPr/>
          <a:lstStyle/>
          <a:p>
            <a:r>
              <a:rPr lang="ru-RU" altLang="ru-RU" sz="3600" b="1" i="1" smtClean="0">
                <a:solidFill>
                  <a:srgbClr val="002060"/>
                </a:solidFill>
              </a:rPr>
              <a:t>Четвёртый этап: </a:t>
            </a:r>
            <a:br>
              <a:rPr lang="ru-RU" altLang="ru-RU" sz="3600" b="1" i="1" smtClean="0">
                <a:solidFill>
                  <a:srgbClr val="002060"/>
                </a:solidFill>
              </a:rPr>
            </a:br>
            <a:r>
              <a:rPr lang="ru-RU" altLang="ru-RU" sz="3600" b="1" i="1" smtClean="0">
                <a:solidFill>
                  <a:srgbClr val="002060"/>
                </a:solidFill>
              </a:rPr>
              <a:t>поисковый </a:t>
            </a:r>
            <a:r>
              <a:rPr lang="ru-RU" altLang="ru-RU" sz="3200" i="1" smtClean="0">
                <a:solidFill>
                  <a:srgbClr val="002060"/>
                </a:solidFill>
              </a:rPr>
              <a:t/>
            </a:r>
            <a:br>
              <a:rPr lang="ru-RU" altLang="ru-RU" sz="3200" i="1" smtClean="0">
                <a:solidFill>
                  <a:srgbClr val="002060"/>
                </a:solidFill>
              </a:rPr>
            </a:b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468313" y="2060575"/>
            <a:ext cx="8496300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3600" smtClean="0">
                <a:solidFill>
                  <a:srgbClr val="002060"/>
                </a:solidFill>
              </a:rPr>
              <a:t>Этап поиска верных вариантов, при</a:t>
            </a:r>
          </a:p>
          <a:p>
            <a:pPr>
              <a:buFontTx/>
              <a:buNone/>
            </a:pPr>
            <a:r>
              <a:rPr lang="ru-RU" altLang="ru-RU" sz="3600" smtClean="0">
                <a:solidFill>
                  <a:srgbClr val="002060"/>
                </a:solidFill>
              </a:rPr>
              <a:t>помощи ключевых вопросов, логопед</a:t>
            </a:r>
          </a:p>
          <a:p>
            <a:pPr>
              <a:buFontTx/>
              <a:buNone/>
            </a:pPr>
            <a:r>
              <a:rPr lang="ru-RU" altLang="ru-RU" sz="3600" smtClean="0">
                <a:solidFill>
                  <a:srgbClr val="002060"/>
                </a:solidFill>
              </a:rPr>
              <a:t>направляет детей на вычленение</a:t>
            </a:r>
          </a:p>
          <a:p>
            <a:pPr>
              <a:buFontTx/>
              <a:buNone/>
            </a:pPr>
            <a:r>
              <a:rPr lang="ru-RU" altLang="ru-RU" sz="3600" smtClean="0">
                <a:solidFill>
                  <a:srgbClr val="002060"/>
                </a:solidFill>
              </a:rPr>
              <a:t>проблемы и её решение :  </a:t>
            </a:r>
          </a:p>
          <a:p>
            <a:pPr>
              <a:buFontTx/>
              <a:buNone/>
            </a:pPr>
            <a:r>
              <a:rPr lang="ru-RU" altLang="ru-RU" sz="3600" smtClean="0">
                <a:solidFill>
                  <a:srgbClr val="002060"/>
                </a:solidFill>
              </a:rPr>
              <a:t>«Хотите узнать, что  было дальше?».</a:t>
            </a:r>
          </a:p>
          <a:p>
            <a:pPr>
              <a:buFontTx/>
              <a:buNone/>
            </a:pPr>
            <a:endParaRPr lang="ru-RU" altLang="ru-RU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88913"/>
            <a:ext cx="5256213" cy="643255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8212138" cy="6157913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idx="1"/>
          </p:nvPr>
        </p:nvSpPr>
        <p:spPr>
          <a:xfrm>
            <a:off x="457200" y="476250"/>
            <a:ext cx="8686800" cy="609441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800" b="1" i="1" smtClean="0">
                <a:solidFill>
                  <a:srgbClr val="002060"/>
                </a:solidFill>
              </a:rPr>
              <a:t>  Вопросы:</a:t>
            </a:r>
          </a:p>
          <a:p>
            <a:pPr>
              <a:buFontTx/>
              <a:buNone/>
            </a:pPr>
            <a:endParaRPr lang="ru-RU" altLang="ru-RU" sz="2800" u="sng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1. О каких делах мечтал Юра?</a:t>
            </a: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2. А как поступал Юра на самом деле? Хорошо</a:t>
            </a: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или плохо?</a:t>
            </a: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3. О чём просила сестра? Что ответил Юра?</a:t>
            </a: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Почему сестра заплакала? </a:t>
            </a: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4. О чём просила няня? Что ответил Юра? </a:t>
            </a: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Почему няня огорчилась? </a:t>
            </a: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5. Что хотел Трезорка? Как с ним поступил Юра?</a:t>
            </a:r>
          </a:p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6. О чём Юра спросил маму?</a:t>
            </a:r>
            <a:endParaRPr lang="ru-RU" altLang="ru-RU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79388" y="476250"/>
            <a:ext cx="8229600" cy="1143000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Пятый этап: </a:t>
            </a:r>
            <a:br>
              <a:rPr lang="ru-RU" altLang="ru-RU" sz="3200" b="1" i="1" smtClean="0">
                <a:solidFill>
                  <a:srgbClr val="002060"/>
                </a:solidFill>
              </a:rPr>
            </a:br>
            <a:r>
              <a:rPr lang="ru-RU" altLang="ru-RU" sz="3200" b="1" i="1" smtClean="0">
                <a:solidFill>
                  <a:srgbClr val="002060"/>
                </a:solidFill>
              </a:rPr>
              <a:t>аналитический </a:t>
            </a:r>
            <a:r>
              <a:rPr lang="ru-RU" altLang="ru-RU" sz="6000" smtClean="0">
                <a:solidFill>
                  <a:schemeClr val="tx1"/>
                </a:solidFill>
              </a:rPr>
              <a:t/>
            </a:r>
            <a:br>
              <a:rPr lang="ru-RU" altLang="ru-RU" sz="6000" smtClean="0">
                <a:solidFill>
                  <a:schemeClr val="tx1"/>
                </a:solidFill>
              </a:rPr>
            </a:br>
            <a:endParaRPr lang="ru-RU" altLang="ru-RU" smtClean="0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539750" y="1484313"/>
            <a:ext cx="8172450" cy="4752975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800" smtClean="0">
                <a:solidFill>
                  <a:srgbClr val="002060"/>
                </a:solidFill>
              </a:rPr>
              <a:t> </a:t>
            </a:r>
            <a:r>
              <a:rPr lang="ru-RU" altLang="ru-RU" smtClean="0">
                <a:solidFill>
                  <a:srgbClr val="002060"/>
                </a:solidFill>
              </a:rPr>
              <a:t>Этап коллективного творческого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решения, формирования правила на 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основе пережитого обсуждения. 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Дети выбирают ответ, демонстрируют 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умения логически  мыслить.</a:t>
            </a:r>
            <a:endParaRPr lang="ru-RU" altLang="ru-RU" u="sng" smtClean="0">
              <a:solidFill>
                <a:srgbClr val="002060"/>
              </a:solidFill>
            </a:endParaRPr>
          </a:p>
          <a:p>
            <a:pPr>
              <a:buFontTx/>
              <a:buNone/>
            </a:pPr>
            <a:r>
              <a:rPr lang="ru-RU" altLang="ru-RU" b="1" i="1" smtClean="0">
                <a:solidFill>
                  <a:srgbClr val="002060"/>
                </a:solidFill>
              </a:rPr>
              <a:t>Вопросы: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Как вы думаете, а что  мама подсказала</a:t>
            </a:r>
          </a:p>
          <a:p>
            <a:pPr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Юре?</a:t>
            </a:r>
          </a:p>
          <a:p>
            <a:pPr>
              <a:buFontTx/>
              <a:buNone/>
            </a:pPr>
            <a:endParaRPr lang="ru-RU" altLang="ru-RU" sz="2800" smtClean="0">
              <a:solidFill>
                <a:srgbClr val="002060"/>
              </a:solidFill>
            </a:endParaRPr>
          </a:p>
          <a:p>
            <a:endParaRPr lang="ru-RU" altLang="ru-RU" sz="280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92600"/>
            <a:ext cx="349885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Прямоугольник 6"/>
          <p:cNvSpPr>
            <a:spLocks noChangeArrowheads="1"/>
          </p:cNvSpPr>
          <p:nvPr/>
        </p:nvSpPr>
        <p:spPr bwMode="auto">
          <a:xfrm>
            <a:off x="0" y="333375"/>
            <a:ext cx="8783638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algn="ctr" eaLnBrk="1" hangingPunct="1">
              <a:defRPr/>
            </a:pPr>
            <a:r>
              <a:rPr lang="ru-RU" sz="3600" b="1" i="1" dirty="0">
                <a:solidFill>
                  <a:srgbClr val="002060"/>
                </a:solidFill>
                <a:latin typeface="+mn-lt"/>
              </a:rPr>
              <a:t>«Кейс – технологии»</a:t>
            </a:r>
          </a:p>
          <a:p>
            <a:pPr marL="609600" indent="-609600" algn="ctr" eaLnBrk="1" hangingPunct="1">
              <a:defRPr/>
            </a:pPr>
            <a:endParaRPr lang="ru-RU" sz="2800" i="1" dirty="0">
              <a:solidFill>
                <a:srgbClr val="C00000"/>
              </a:solidFill>
              <a:latin typeface="Arial" charset="0"/>
            </a:endParaRPr>
          </a:p>
          <a:p>
            <a:pPr marL="609600" indent="-609600" algn="ctr" eaLnBrk="1" hangingPunct="1">
              <a:defRPr/>
            </a:pPr>
            <a:r>
              <a:rPr lang="ru-RU" sz="2800" i="1" dirty="0" err="1">
                <a:solidFill>
                  <a:srgbClr val="C00000"/>
                </a:solidFill>
                <a:latin typeface="Arial" charset="0"/>
              </a:rPr>
              <a:t>casus</a:t>
            </a:r>
            <a:r>
              <a:rPr lang="ru-RU" sz="2800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sz="2800" i="1" dirty="0">
                <a:solidFill>
                  <a:srgbClr val="002060"/>
                </a:solidFill>
                <a:latin typeface="Arial" charset="0"/>
              </a:rPr>
              <a:t>(лат.)– </a:t>
            </a:r>
            <a:r>
              <a:rPr lang="ru-RU" sz="2800" dirty="0">
                <a:solidFill>
                  <a:srgbClr val="002060"/>
                </a:solidFill>
                <a:latin typeface="Arial" charset="0"/>
              </a:rPr>
              <a:t>запутанный необычный случай </a:t>
            </a:r>
          </a:p>
          <a:p>
            <a:pPr marL="609600" indent="-609600" eaLnBrk="1" hangingPunct="1">
              <a:defRPr/>
            </a:pPr>
            <a:endParaRPr lang="ru-RU" sz="2800" dirty="0">
              <a:solidFill>
                <a:srgbClr val="002060"/>
              </a:solidFill>
              <a:latin typeface="Arial" charset="0"/>
            </a:endParaRPr>
          </a:p>
          <a:p>
            <a:pPr marL="609600" indent="-609600" algn="ctr" eaLnBrk="1" hangingPunct="1">
              <a:defRPr/>
            </a:pPr>
            <a:r>
              <a:rPr lang="ru-RU" sz="2800" dirty="0">
                <a:latin typeface="Arial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Arial" charset="0"/>
              </a:rPr>
              <a:t>case</a:t>
            </a:r>
            <a:r>
              <a:rPr lang="ru-RU" sz="2800" dirty="0">
                <a:solidFill>
                  <a:srgbClr val="C00000"/>
                </a:solidFill>
                <a:latin typeface="Arial" charset="0"/>
              </a:rPr>
              <a:t> 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анг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.) </a:t>
            </a:r>
            <a:r>
              <a:rPr lang="ru-RU" sz="2800" dirty="0">
                <a:solidFill>
                  <a:srgbClr val="002060"/>
                </a:solidFill>
                <a:latin typeface="Arial" charset="0"/>
              </a:rPr>
              <a:t>– портфель, кейс, чемоданчик для хранения различных бумаг, журналов – метод активного проблемного  обучения,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charset="0"/>
              </a:rPr>
              <a:t>разбор ситуации или конкретного случая. </a:t>
            </a:r>
          </a:p>
          <a:p>
            <a:pPr marL="609600" indent="-609600" algn="ctr" eaLnBrk="1" hangingPunct="1">
              <a:defRPr/>
            </a:pPr>
            <a:r>
              <a:rPr lang="ru-RU" sz="4400" dirty="0">
                <a:solidFill>
                  <a:srgbClr val="002060"/>
                </a:solidFill>
                <a:latin typeface="Arial" charset="0"/>
              </a:rPr>
              <a:t>  </a:t>
            </a:r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316706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174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8099425" cy="6326188"/>
          </a:xfrm>
          <a:noFill/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79388" y="620713"/>
            <a:ext cx="8229600" cy="1143000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    Шестой этап:</a:t>
            </a:r>
            <a:br>
              <a:rPr lang="ru-RU" altLang="ru-RU" sz="3200" b="1" i="1" smtClean="0">
                <a:solidFill>
                  <a:srgbClr val="002060"/>
                </a:solidFill>
              </a:rPr>
            </a:br>
            <a:r>
              <a:rPr lang="ru-RU" altLang="ru-RU" sz="3200" b="1" i="1" smtClean="0">
                <a:solidFill>
                  <a:srgbClr val="002060"/>
                </a:solidFill>
              </a:rPr>
              <a:t> итоговый</a:t>
            </a:r>
            <a:r>
              <a:rPr lang="ru-RU" altLang="ru-RU" sz="6000" smtClean="0">
                <a:solidFill>
                  <a:schemeClr val="tx1"/>
                </a:solidFill>
              </a:rPr>
              <a:t/>
            </a:r>
            <a:br>
              <a:rPr lang="ru-RU" altLang="ru-RU" sz="6000" smtClean="0">
                <a:solidFill>
                  <a:schemeClr val="tx1"/>
                </a:solidFill>
              </a:rPr>
            </a:br>
            <a:endParaRPr lang="ru-RU" altLang="ru-RU" smtClean="0"/>
          </a:p>
        </p:txBody>
      </p:sp>
      <p:sp>
        <p:nvSpPr>
          <p:cNvPr id="31748" name="Содержимое 2"/>
          <p:cNvSpPr>
            <a:spLocks noGrp="1"/>
          </p:cNvSpPr>
          <p:nvPr>
            <p:ph idx="1"/>
          </p:nvPr>
        </p:nvSpPr>
        <p:spPr>
          <a:xfrm>
            <a:off x="395288" y="1484313"/>
            <a:ext cx="8229600" cy="4525962"/>
          </a:xfrm>
        </p:spPr>
        <p:txBody>
          <a:bodyPr/>
          <a:lstStyle/>
          <a:p>
            <a:pPr>
              <a:buFontTx/>
              <a:buNone/>
              <a:defRPr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buFontTx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Этап формирования аналитических  </a:t>
            </a:r>
          </a:p>
          <a:p>
            <a:pPr>
              <a:buFontTx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способностей  детей путём обобщения  </a:t>
            </a:r>
          </a:p>
          <a:p>
            <a:pPr>
              <a:buFontTx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материала. </a:t>
            </a:r>
          </a:p>
          <a:p>
            <a:pPr>
              <a:buFontTx/>
              <a:buNone/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Вопросы: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</a:rPr>
              <a:t>Так что на самом деле посоветовала </a:t>
            </a:r>
          </a:p>
          <a:p>
            <a:pPr marL="514350" indent="-514350">
              <a:buFontTx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сделать  мама сыну? </a:t>
            </a:r>
          </a:p>
          <a:p>
            <a:pPr>
              <a:buFontTx/>
              <a:buNone/>
              <a:defRPr/>
            </a:pPr>
            <a:endParaRPr lang="ru-RU" sz="28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379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8099425" cy="6326188"/>
          </a:xfrm>
          <a:noFill/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684213" y="765175"/>
            <a:ext cx="8229600" cy="863600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Седьмой этап:</a:t>
            </a:r>
            <a:br>
              <a:rPr lang="ru-RU" altLang="ru-RU" sz="3200" b="1" i="1" smtClean="0">
                <a:solidFill>
                  <a:srgbClr val="002060"/>
                </a:solidFill>
              </a:rPr>
            </a:br>
            <a:r>
              <a:rPr lang="ru-RU" altLang="ru-RU" sz="3200" b="1" i="1" smtClean="0">
                <a:solidFill>
                  <a:srgbClr val="002060"/>
                </a:solidFill>
              </a:rPr>
              <a:t>оценочно – рефлексивный</a:t>
            </a:r>
            <a:br>
              <a:rPr lang="ru-RU" altLang="ru-RU" sz="3200" b="1" i="1" smtClean="0">
                <a:solidFill>
                  <a:srgbClr val="002060"/>
                </a:solidFill>
              </a:rPr>
            </a:br>
            <a:endParaRPr lang="ru-RU" altLang="ru-RU" sz="3200" b="1" i="1" smtClean="0">
              <a:solidFill>
                <a:srgbClr val="002060"/>
              </a:solidFill>
            </a:endParaRPr>
          </a:p>
        </p:txBody>
      </p:sp>
      <p:sp>
        <p:nvSpPr>
          <p:cNvPr id="38916" name="Содержимое 2"/>
          <p:cNvSpPr>
            <a:spLocks noGrp="1"/>
          </p:cNvSpPr>
          <p:nvPr>
            <p:ph idx="1"/>
          </p:nvPr>
        </p:nvSpPr>
        <p:spPr>
          <a:xfrm>
            <a:off x="539750" y="1844675"/>
            <a:ext cx="8243888" cy="452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Обсуждение  проблемы. Поиск ситуаций, в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которых можно применить знания и навыки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   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Вопросы: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А как бы вы поступили, если бы это </a:t>
            </a:r>
          </a:p>
          <a:p>
            <a:pPr marL="514350" indent="-514350"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произошло с вами?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2. А дома вы делаете хорошие дела? </a:t>
            </a:r>
          </a:p>
          <a:p>
            <a:pPr>
              <a:buFontTx/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3. Чему учит  рассказ В.А. Осеевой «Хорошее?</a:t>
            </a:r>
          </a:p>
          <a:p>
            <a:pPr>
              <a:buFontTx/>
              <a:buNone/>
              <a:defRPr/>
            </a:pPr>
            <a:endParaRPr lang="ru-RU" sz="26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908050"/>
            <a:ext cx="759936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Восьмой этап: Чтение рассказа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Чтение рассказа</a:t>
            </a: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52513"/>
            <a:ext cx="4013200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4176713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Видео - чтение</a:t>
            </a:r>
            <a:endParaRPr lang="ru-RU" sz="32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7891" name="Picture 2" descr="C:\Documents and Settings\Ученик\Рабочий стол\доча\таня\snapsho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981075"/>
            <a:ext cx="7632700" cy="4857750"/>
          </a:xfrm>
          <a:noFill/>
        </p:spPr>
      </p:pic>
      <p:sp>
        <p:nvSpPr>
          <p:cNvPr id="37892" name="Прямоугольник 4"/>
          <p:cNvSpPr>
            <a:spLocks noChangeArrowheads="1"/>
          </p:cNvSpPr>
          <p:nvPr/>
        </p:nvSpPr>
        <p:spPr bwMode="auto">
          <a:xfrm>
            <a:off x="971550" y="6021388"/>
            <a:ext cx="7632700" cy="71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893" name="Прямоугольник 5"/>
          <p:cNvSpPr>
            <a:spLocks noChangeArrowheads="1"/>
          </p:cNvSpPr>
          <p:nvPr/>
        </p:nvSpPr>
        <p:spPr bwMode="auto">
          <a:xfrm>
            <a:off x="900113" y="6021388"/>
            <a:ext cx="2655887" cy="635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894" name="Равнобедренный треугольник 7"/>
          <p:cNvSpPr>
            <a:spLocks noChangeArrowheads="1"/>
          </p:cNvSpPr>
          <p:nvPr/>
        </p:nvSpPr>
        <p:spPr bwMode="auto">
          <a:xfrm rot="5556669">
            <a:off x="1095376" y="6272212"/>
            <a:ext cx="347662" cy="29051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895" name="Равнобедренный треугольник 8"/>
          <p:cNvSpPr>
            <a:spLocks noChangeArrowheads="1"/>
          </p:cNvSpPr>
          <p:nvPr/>
        </p:nvSpPr>
        <p:spPr bwMode="auto">
          <a:xfrm rot="5556669">
            <a:off x="1589088" y="6281738"/>
            <a:ext cx="360362" cy="284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896" name="Прямоугольник 9"/>
          <p:cNvSpPr>
            <a:spLocks noChangeArrowheads="1"/>
          </p:cNvSpPr>
          <p:nvPr/>
        </p:nvSpPr>
        <p:spPr bwMode="auto">
          <a:xfrm>
            <a:off x="1979613" y="6237288"/>
            <a:ext cx="46037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897" name="Солнце 10"/>
          <p:cNvSpPr>
            <a:spLocks noChangeArrowheads="1"/>
          </p:cNvSpPr>
          <p:nvPr/>
        </p:nvSpPr>
        <p:spPr bwMode="auto">
          <a:xfrm>
            <a:off x="6659563" y="6237288"/>
            <a:ext cx="576262" cy="4318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" name="Рамка 12"/>
          <p:cNvSpPr/>
          <p:nvPr/>
        </p:nvSpPr>
        <p:spPr bwMode="auto">
          <a:xfrm>
            <a:off x="7451725" y="6308725"/>
            <a:ext cx="649288" cy="288925"/>
          </a:xfrm>
          <a:prstGeom prst="fram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37899" name="Двойные круглые скобки 13"/>
          <p:cNvSpPr>
            <a:spLocks noChangeArrowheads="1"/>
          </p:cNvSpPr>
          <p:nvPr/>
        </p:nvSpPr>
        <p:spPr bwMode="auto">
          <a:xfrm>
            <a:off x="8316913" y="6308725"/>
            <a:ext cx="358775" cy="288925"/>
          </a:xfrm>
          <a:prstGeom prst="bracketPair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900" name="Прямоугольник 15"/>
          <p:cNvSpPr>
            <a:spLocks noChangeArrowheads="1"/>
          </p:cNvSpPr>
          <p:nvPr/>
        </p:nvSpPr>
        <p:spPr bwMode="auto">
          <a:xfrm>
            <a:off x="2700338" y="6381750"/>
            <a:ext cx="1079500" cy="4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901" name="Равнобедренный треугольник 18"/>
          <p:cNvSpPr>
            <a:spLocks noChangeArrowheads="1"/>
          </p:cNvSpPr>
          <p:nvPr/>
        </p:nvSpPr>
        <p:spPr bwMode="auto">
          <a:xfrm rot="5556669" flipV="1">
            <a:off x="2228851" y="6223000"/>
            <a:ext cx="457200" cy="3587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902" name="Двойные круглые скобки 19"/>
          <p:cNvSpPr>
            <a:spLocks noChangeArrowheads="1"/>
          </p:cNvSpPr>
          <p:nvPr/>
        </p:nvSpPr>
        <p:spPr bwMode="auto">
          <a:xfrm>
            <a:off x="2195513" y="6308725"/>
            <a:ext cx="360362" cy="215900"/>
          </a:xfrm>
          <a:prstGeom prst="bracketPair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903" name="Овал 20"/>
          <p:cNvSpPr>
            <a:spLocks noChangeArrowheads="1"/>
          </p:cNvSpPr>
          <p:nvPr/>
        </p:nvSpPr>
        <p:spPr bwMode="auto">
          <a:xfrm>
            <a:off x="3779838" y="6308725"/>
            <a:ext cx="215900" cy="1444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3746500" cy="2808287"/>
          </a:xfrm>
          <a:noFill/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2997200"/>
            <a:ext cx="47625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Стрелка вниз 4"/>
          <p:cNvSpPr>
            <a:spLocks noChangeArrowheads="1"/>
          </p:cNvSpPr>
          <p:nvPr/>
        </p:nvSpPr>
        <p:spPr bwMode="auto">
          <a:xfrm rot="-5400000">
            <a:off x="1838326" y="2274887"/>
            <a:ext cx="1295400" cy="3171825"/>
          </a:xfrm>
          <a:prstGeom prst="downArrow">
            <a:avLst>
              <a:gd name="adj1" fmla="val 50000"/>
              <a:gd name="adj2" fmla="val 49979"/>
            </a:avLst>
          </a:prstGeom>
          <a:gradFill rotWithShape="0">
            <a:gsLst>
              <a:gs pos="0">
                <a:srgbClr val="9966FF"/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17" name="Прямоугольник 5"/>
          <p:cNvSpPr>
            <a:spLocks noChangeArrowheads="1"/>
          </p:cNvSpPr>
          <p:nvPr/>
        </p:nvSpPr>
        <p:spPr bwMode="auto">
          <a:xfrm>
            <a:off x="1055688" y="3549650"/>
            <a:ext cx="21288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/>
              <a:t>Проблема</a:t>
            </a:r>
          </a:p>
        </p:txBody>
      </p:sp>
      <p:sp>
        <p:nvSpPr>
          <p:cNvPr id="38918" name="Стрелка вниз 6"/>
          <p:cNvSpPr>
            <a:spLocks noChangeArrowheads="1"/>
          </p:cNvSpPr>
          <p:nvPr/>
        </p:nvSpPr>
        <p:spPr bwMode="auto">
          <a:xfrm rot="-5758582">
            <a:off x="2430463" y="3297238"/>
            <a:ext cx="1555750" cy="3467100"/>
          </a:xfrm>
          <a:prstGeom prst="downArrow">
            <a:avLst>
              <a:gd name="adj1" fmla="val 50000"/>
              <a:gd name="adj2" fmla="val 49967"/>
            </a:avLst>
          </a:prstGeom>
          <a:gradFill rotWithShape="0">
            <a:gsLst>
              <a:gs pos="0">
                <a:srgbClr val="9966FF"/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19" name="Прямоугольник 7"/>
          <p:cNvSpPr>
            <a:spLocks noChangeArrowheads="1"/>
          </p:cNvSpPr>
          <p:nvPr/>
        </p:nvSpPr>
        <p:spPr bwMode="auto">
          <a:xfrm rot="-380574">
            <a:off x="1584325" y="4664075"/>
            <a:ext cx="2852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Вспомогательная  </a:t>
            </a:r>
          </a:p>
          <a:p>
            <a:pPr eaLnBrk="1" hangingPunct="1"/>
            <a:r>
              <a:rPr lang="ru-RU" altLang="ru-RU" sz="2400"/>
              <a:t>информация</a:t>
            </a:r>
          </a:p>
        </p:txBody>
      </p:sp>
      <p:sp>
        <p:nvSpPr>
          <p:cNvPr id="38920" name="Стрелка вниз 8"/>
          <p:cNvSpPr>
            <a:spLocks noChangeArrowheads="1"/>
          </p:cNvSpPr>
          <p:nvPr/>
        </p:nvSpPr>
        <p:spPr bwMode="auto">
          <a:xfrm rot="-5758582">
            <a:off x="2707481" y="4872832"/>
            <a:ext cx="1184275" cy="2528888"/>
          </a:xfrm>
          <a:prstGeom prst="downArrow">
            <a:avLst>
              <a:gd name="adj1" fmla="val 50000"/>
              <a:gd name="adj2" fmla="val 50014"/>
            </a:avLst>
          </a:prstGeom>
          <a:gradFill rotWithShape="0">
            <a:gsLst>
              <a:gs pos="0">
                <a:srgbClr val="9966FF"/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8921" name="Прямоугольник 9"/>
          <p:cNvSpPr>
            <a:spLocks noChangeArrowheads="1"/>
          </p:cNvSpPr>
          <p:nvPr/>
        </p:nvSpPr>
        <p:spPr bwMode="auto">
          <a:xfrm rot="-380574">
            <a:off x="2219325" y="5892800"/>
            <a:ext cx="1604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/>
              <a:t>Задания</a:t>
            </a:r>
          </a:p>
        </p:txBody>
      </p:sp>
      <p:pic>
        <p:nvPicPr>
          <p:cNvPr id="389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36004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Прямоугольник 5"/>
          <p:cNvSpPr>
            <a:spLocks noChangeArrowheads="1"/>
          </p:cNvSpPr>
          <p:nvPr/>
        </p:nvSpPr>
        <p:spPr bwMode="auto">
          <a:xfrm>
            <a:off x="5076825" y="908050"/>
            <a:ext cx="32750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i="1">
                <a:solidFill>
                  <a:srgbClr val="002060"/>
                </a:solidFill>
              </a:rPr>
              <a:t>Кейс логопеда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068638"/>
            <a:ext cx="44037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43195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Стрелка вниз 3"/>
          <p:cNvSpPr>
            <a:spLocks noChangeArrowheads="1"/>
          </p:cNvSpPr>
          <p:nvPr/>
        </p:nvSpPr>
        <p:spPr bwMode="auto">
          <a:xfrm rot="-5400000">
            <a:off x="1840707" y="1983581"/>
            <a:ext cx="1290638" cy="3171825"/>
          </a:xfrm>
          <a:prstGeom prst="downArrow">
            <a:avLst>
              <a:gd name="adj1" fmla="val 50000"/>
              <a:gd name="adj2" fmla="val 49936"/>
            </a:avLst>
          </a:prstGeom>
          <a:gradFill rotWithShape="0">
            <a:gsLst>
              <a:gs pos="0">
                <a:srgbClr val="9966FF"/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1" name="Прямоугольник 4"/>
          <p:cNvSpPr>
            <a:spLocks noChangeArrowheads="1"/>
          </p:cNvSpPr>
          <p:nvPr/>
        </p:nvSpPr>
        <p:spPr bwMode="auto">
          <a:xfrm>
            <a:off x="1187450" y="3284538"/>
            <a:ext cx="2128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/>
              <a:t>Проблема</a:t>
            </a:r>
          </a:p>
        </p:txBody>
      </p:sp>
      <p:sp>
        <p:nvSpPr>
          <p:cNvPr id="39942" name="Стрелка вниз 5"/>
          <p:cNvSpPr>
            <a:spLocks noChangeArrowheads="1"/>
          </p:cNvSpPr>
          <p:nvPr/>
        </p:nvSpPr>
        <p:spPr bwMode="auto">
          <a:xfrm rot="-5758582">
            <a:off x="2287588" y="3081338"/>
            <a:ext cx="1555750" cy="3467100"/>
          </a:xfrm>
          <a:prstGeom prst="downArrow">
            <a:avLst>
              <a:gd name="adj1" fmla="val 50000"/>
              <a:gd name="adj2" fmla="val 49967"/>
            </a:avLst>
          </a:prstGeom>
          <a:gradFill rotWithShape="0">
            <a:gsLst>
              <a:gs pos="0">
                <a:srgbClr val="9966FF"/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3" name="Прямоугольник 6"/>
          <p:cNvSpPr>
            <a:spLocks noChangeArrowheads="1"/>
          </p:cNvSpPr>
          <p:nvPr/>
        </p:nvSpPr>
        <p:spPr bwMode="auto">
          <a:xfrm rot="-380574">
            <a:off x="1512888" y="4443413"/>
            <a:ext cx="27670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Вспомогательная </a:t>
            </a:r>
          </a:p>
          <a:p>
            <a:pPr eaLnBrk="1" hangingPunct="1"/>
            <a:r>
              <a:rPr lang="ru-RU" altLang="ru-RU" sz="2400"/>
              <a:t>информация</a:t>
            </a:r>
          </a:p>
        </p:txBody>
      </p:sp>
      <p:sp>
        <p:nvSpPr>
          <p:cNvPr id="39944" name="Стрелка вниз 7"/>
          <p:cNvSpPr>
            <a:spLocks noChangeArrowheads="1"/>
          </p:cNvSpPr>
          <p:nvPr/>
        </p:nvSpPr>
        <p:spPr bwMode="auto">
          <a:xfrm rot="-5758582">
            <a:off x="2634456" y="4872832"/>
            <a:ext cx="1184275" cy="2528888"/>
          </a:xfrm>
          <a:prstGeom prst="downArrow">
            <a:avLst>
              <a:gd name="adj1" fmla="val 50000"/>
              <a:gd name="adj2" fmla="val 50014"/>
            </a:avLst>
          </a:prstGeom>
          <a:gradFill rotWithShape="0">
            <a:gsLst>
              <a:gs pos="0">
                <a:srgbClr val="9966FF"/>
              </a:gs>
              <a:gs pos="100000">
                <a:srgbClr val="99CCFF"/>
              </a:gs>
            </a:gsLst>
            <a:path path="rect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5" name="Прямоугольник 8"/>
          <p:cNvSpPr>
            <a:spLocks noChangeArrowheads="1"/>
          </p:cNvSpPr>
          <p:nvPr/>
        </p:nvSpPr>
        <p:spPr bwMode="auto">
          <a:xfrm rot="-380574">
            <a:off x="2292350" y="5819775"/>
            <a:ext cx="1604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/>
              <a:t>Задания</a:t>
            </a:r>
          </a:p>
        </p:txBody>
      </p:sp>
      <p:sp>
        <p:nvSpPr>
          <p:cNvPr id="39946" name="Прямоугольник 5"/>
          <p:cNvSpPr>
            <a:spLocks noChangeArrowheads="1"/>
          </p:cNvSpPr>
          <p:nvPr/>
        </p:nvSpPr>
        <p:spPr bwMode="auto">
          <a:xfrm>
            <a:off x="5580063" y="908050"/>
            <a:ext cx="300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i="1">
                <a:solidFill>
                  <a:srgbClr val="002060"/>
                </a:solidFill>
              </a:rPr>
              <a:t>Кейс ребёнка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Литература</a:t>
            </a:r>
            <a:br>
              <a:rPr lang="ru-RU" sz="32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395288" y="981075"/>
            <a:ext cx="8569325" cy="5327650"/>
          </a:xfrm>
        </p:spPr>
        <p:txBody>
          <a:bodyPr/>
          <a:lstStyle/>
          <a:p>
            <a:pPr>
              <a:defRPr/>
            </a:pPr>
            <a:r>
              <a:rPr lang="ru-RU" sz="2000" dirty="0" err="1" smtClean="0">
                <a:latin typeface="+mj-lt"/>
              </a:rPr>
              <a:t>Бордовский</a:t>
            </a:r>
            <a:r>
              <a:rPr lang="ru-RU" sz="2000" dirty="0" smtClean="0">
                <a:latin typeface="+mj-lt"/>
              </a:rPr>
              <a:t>, Н.В. Современные образовательные технологи/Н.В. </a:t>
            </a:r>
            <a:r>
              <a:rPr lang="ru-RU" sz="2000" dirty="0" err="1" smtClean="0">
                <a:latin typeface="+mj-lt"/>
              </a:rPr>
              <a:t>Бордовский</a:t>
            </a:r>
            <a:r>
              <a:rPr lang="ru-RU" sz="2000" dirty="0" smtClean="0">
                <a:latin typeface="+mj-lt"/>
              </a:rPr>
              <a:t>.- Учебное пособие. М: 2010.</a:t>
            </a:r>
          </a:p>
          <a:p>
            <a:pPr>
              <a:defRPr/>
            </a:pPr>
            <a:r>
              <a:rPr lang="ru-RU" sz="2000" dirty="0" smtClean="0">
                <a:latin typeface="+mj-lt"/>
              </a:rPr>
              <a:t>Мухина, С.А. Современные инновационные технологии обучения/ С.А. Мухина.- М, 2008.. </a:t>
            </a:r>
          </a:p>
          <a:p>
            <a:pPr>
              <a:defRPr/>
            </a:pPr>
            <a:r>
              <a:rPr lang="ru-RU" sz="2000" dirty="0" smtClean="0">
                <a:latin typeface="+mj-lt"/>
              </a:rPr>
              <a:t>Сказки, рассказы и стихи В. Осеевой: </a:t>
            </a:r>
            <a:r>
              <a:rPr lang="en-US" sz="2000" u="sng" dirty="0" smtClean="0">
                <a:latin typeface="+mj-lt"/>
                <a:hlinkClick r:id="rId2"/>
              </a:rPr>
              <a:t>http</a:t>
            </a:r>
            <a:r>
              <a:rPr lang="ru-RU" sz="2000" u="sng" dirty="0" smtClean="0">
                <a:latin typeface="+mj-lt"/>
                <a:hlinkClick r:id="rId2"/>
              </a:rPr>
              <a:t>://</a:t>
            </a:r>
            <a:r>
              <a:rPr lang="en-US" sz="2000" u="sng" dirty="0" smtClean="0">
                <a:latin typeface="+mj-lt"/>
                <a:hlinkClick r:id="rId2"/>
              </a:rPr>
              <a:t>www</a:t>
            </a:r>
            <a:r>
              <a:rPr lang="ru-RU" sz="2000" u="sng" dirty="0" smtClean="0">
                <a:latin typeface="+mj-lt"/>
                <a:hlinkClick r:id="rId2"/>
              </a:rPr>
              <a:t>.</a:t>
            </a:r>
            <a:r>
              <a:rPr lang="en-US" sz="2000" u="sng" dirty="0" err="1" smtClean="0">
                <a:latin typeface="+mj-lt"/>
                <a:hlinkClick r:id="rId2"/>
              </a:rPr>
              <a:t>planetaskazok</a:t>
            </a:r>
            <a:r>
              <a:rPr lang="ru-RU" sz="2000" u="sng" dirty="0" smtClean="0">
                <a:latin typeface="+mj-lt"/>
                <a:hlinkClick r:id="rId2"/>
              </a:rPr>
              <a:t>.</a:t>
            </a:r>
            <a:r>
              <a:rPr lang="en-US" sz="2000" u="sng" dirty="0" err="1" smtClean="0">
                <a:latin typeface="+mj-lt"/>
                <a:hlinkClick r:id="rId2"/>
              </a:rPr>
              <a:t>ru</a:t>
            </a:r>
            <a:r>
              <a:rPr lang="ru-RU" sz="2000" u="sng" dirty="0" smtClean="0">
                <a:latin typeface="+mj-lt"/>
                <a:hlinkClick r:id="rId2"/>
              </a:rPr>
              <a:t>/</a:t>
            </a:r>
            <a:r>
              <a:rPr lang="en-US" sz="2000" u="sng" dirty="0" err="1" smtClean="0">
                <a:latin typeface="+mj-lt"/>
                <a:hlinkClick r:id="rId2"/>
              </a:rPr>
              <a:t>oseevavalskzsth</a:t>
            </a:r>
            <a:r>
              <a:rPr lang="ru-RU" sz="2000" dirty="0" smtClean="0">
                <a:latin typeface="+mj-lt"/>
              </a:rPr>
              <a:t> </a:t>
            </a:r>
          </a:p>
          <a:p>
            <a:pPr>
              <a:defRPr/>
            </a:pPr>
            <a:r>
              <a:rPr lang="ru-RU" sz="2000" dirty="0" err="1" smtClean="0">
                <a:latin typeface="+mj-lt"/>
              </a:rPr>
              <a:t>Яндекс-картинки</a:t>
            </a:r>
            <a:r>
              <a:rPr lang="ru-RU" sz="2000" dirty="0" smtClean="0">
                <a:latin typeface="+mj-lt"/>
              </a:rPr>
              <a:t>:  </a:t>
            </a:r>
            <a:r>
              <a:rPr lang="en-US" sz="2000" u="sng" dirty="0" smtClean="0">
                <a:latin typeface="+mj-lt"/>
                <a:hlinkClick r:id="rId3"/>
              </a:rPr>
              <a:t>https</a:t>
            </a:r>
            <a:r>
              <a:rPr lang="ru-RU" sz="2000" u="sng" dirty="0" smtClean="0">
                <a:latin typeface="+mj-lt"/>
                <a:hlinkClick r:id="rId3"/>
              </a:rPr>
              <a:t>://</a:t>
            </a:r>
            <a:r>
              <a:rPr lang="en-US" sz="2000" u="sng" dirty="0" err="1" smtClean="0">
                <a:latin typeface="+mj-lt"/>
                <a:hlinkClick r:id="rId3"/>
              </a:rPr>
              <a:t>yandex</a:t>
            </a:r>
            <a:r>
              <a:rPr lang="ru-RU" sz="2000" u="sng" dirty="0" smtClean="0">
                <a:latin typeface="+mj-lt"/>
                <a:hlinkClick r:id="rId3"/>
              </a:rPr>
              <a:t>.</a:t>
            </a:r>
            <a:r>
              <a:rPr lang="en-US" sz="2000" u="sng" dirty="0" err="1" smtClean="0">
                <a:latin typeface="+mj-lt"/>
                <a:hlinkClick r:id="rId3"/>
              </a:rPr>
              <a:t>ru</a:t>
            </a:r>
            <a:r>
              <a:rPr lang="ru-RU" sz="2000" u="sng" dirty="0" smtClean="0">
                <a:latin typeface="+mj-lt"/>
                <a:hlinkClick r:id="rId3"/>
              </a:rPr>
              <a:t>/</a:t>
            </a:r>
            <a:r>
              <a:rPr lang="en-US" sz="2000" u="sng" dirty="0" smtClean="0">
                <a:latin typeface="+mj-lt"/>
                <a:hlinkClick r:id="rId3"/>
              </a:rPr>
              <a:t>images</a:t>
            </a:r>
            <a:r>
              <a:rPr lang="ru-RU" sz="2000" u="sng" dirty="0" smtClean="0">
                <a:latin typeface="+mj-lt"/>
                <a:hlinkClick r:id="rId3"/>
              </a:rPr>
              <a:t>/</a:t>
            </a:r>
            <a:r>
              <a:rPr lang="ru-RU" sz="2000" dirty="0" smtClean="0">
                <a:latin typeface="+mj-lt"/>
              </a:rPr>
              <a:t> </a:t>
            </a:r>
          </a:p>
          <a:p>
            <a:pPr>
              <a:defRPr/>
            </a:pPr>
            <a:r>
              <a:rPr lang="ru-RU" sz="2000" dirty="0" smtClean="0">
                <a:latin typeface="+mj-lt"/>
              </a:rPr>
              <a:t>Биография Осеевой: </a:t>
            </a:r>
            <a:r>
              <a:rPr lang="en-US" sz="2000" u="sng" dirty="0" smtClean="0">
                <a:latin typeface="+mj-lt"/>
                <a:hlinkClick r:id="rId4"/>
              </a:rPr>
              <a:t>http</a:t>
            </a:r>
            <a:r>
              <a:rPr lang="ru-RU" sz="2000" u="sng" dirty="0" smtClean="0">
                <a:latin typeface="+mj-lt"/>
                <a:hlinkClick r:id="rId4"/>
              </a:rPr>
              <a:t>://</a:t>
            </a:r>
            <a:r>
              <a:rPr lang="en-US" sz="2000" u="sng" dirty="0" smtClean="0">
                <a:latin typeface="+mj-lt"/>
                <a:hlinkClick r:id="rId4"/>
              </a:rPr>
              <a:t>www</a:t>
            </a:r>
            <a:r>
              <a:rPr lang="ru-RU" sz="2000" u="sng" dirty="0" smtClean="0">
                <a:latin typeface="+mj-lt"/>
                <a:hlinkClick r:id="rId4"/>
              </a:rPr>
              <a:t>.</a:t>
            </a:r>
            <a:r>
              <a:rPr lang="en-US" sz="2000" u="sng" dirty="0" smtClean="0">
                <a:latin typeface="+mj-lt"/>
                <a:hlinkClick r:id="rId4"/>
              </a:rPr>
              <a:t>peoples</a:t>
            </a:r>
            <a:r>
              <a:rPr lang="ru-RU" sz="2000" u="sng" dirty="0" smtClean="0">
                <a:latin typeface="+mj-lt"/>
                <a:hlinkClick r:id="rId4"/>
              </a:rPr>
              <a:t>.</a:t>
            </a:r>
            <a:r>
              <a:rPr lang="en-US" sz="2000" u="sng" dirty="0" err="1" smtClean="0">
                <a:latin typeface="+mj-lt"/>
                <a:hlinkClick r:id="rId4"/>
              </a:rPr>
              <a:t>ru</a:t>
            </a:r>
            <a:r>
              <a:rPr lang="ru-RU" sz="2000" u="sng" dirty="0" smtClean="0">
                <a:latin typeface="+mj-lt"/>
                <a:hlinkClick r:id="rId4"/>
              </a:rPr>
              <a:t>/</a:t>
            </a:r>
            <a:r>
              <a:rPr lang="en-US" sz="2000" u="sng" dirty="0" smtClean="0">
                <a:latin typeface="+mj-lt"/>
                <a:hlinkClick r:id="rId4"/>
              </a:rPr>
              <a:t>art</a:t>
            </a:r>
            <a:r>
              <a:rPr lang="ru-RU" sz="2000" u="sng" dirty="0" smtClean="0">
                <a:latin typeface="+mj-lt"/>
                <a:hlinkClick r:id="rId4"/>
              </a:rPr>
              <a:t>/</a:t>
            </a:r>
            <a:r>
              <a:rPr lang="en-US" sz="2000" u="sng" dirty="0" smtClean="0">
                <a:latin typeface="+mj-lt"/>
                <a:hlinkClick r:id="rId4"/>
              </a:rPr>
              <a:t>literature</a:t>
            </a:r>
            <a:r>
              <a:rPr lang="ru-RU" sz="2000" u="sng" dirty="0" smtClean="0">
                <a:latin typeface="+mj-lt"/>
                <a:hlinkClick r:id="rId4"/>
              </a:rPr>
              <a:t>/</a:t>
            </a:r>
            <a:r>
              <a:rPr lang="en-US" sz="2000" u="sng" dirty="0" smtClean="0">
                <a:latin typeface="+mj-lt"/>
                <a:hlinkClick r:id="rId4"/>
              </a:rPr>
              <a:t>prose</a:t>
            </a:r>
            <a:r>
              <a:rPr lang="ru-RU" sz="2000" u="sng" dirty="0" smtClean="0">
                <a:latin typeface="+mj-lt"/>
                <a:hlinkClick r:id="rId4"/>
              </a:rPr>
              <a:t>/</a:t>
            </a:r>
            <a:r>
              <a:rPr lang="en-US" sz="2000" u="sng" dirty="0" smtClean="0">
                <a:latin typeface="+mj-lt"/>
                <a:hlinkClick r:id="rId4"/>
              </a:rPr>
              <a:t>children</a:t>
            </a:r>
            <a:r>
              <a:rPr lang="ru-RU" sz="2000" u="sng" dirty="0" smtClean="0">
                <a:latin typeface="+mj-lt"/>
                <a:hlinkClick r:id="rId4"/>
              </a:rPr>
              <a:t>/</a:t>
            </a:r>
            <a:r>
              <a:rPr lang="en-US" sz="2000" u="sng" dirty="0" err="1" smtClean="0">
                <a:latin typeface="+mj-lt"/>
                <a:hlinkClick r:id="rId4"/>
              </a:rPr>
              <a:t>valentina</a:t>
            </a:r>
            <a:r>
              <a:rPr lang="ru-RU" sz="2000" u="sng" dirty="0" smtClean="0">
                <a:latin typeface="+mj-lt"/>
                <a:hlinkClick r:id="rId4"/>
              </a:rPr>
              <a:t>_</a:t>
            </a:r>
            <a:r>
              <a:rPr lang="en-US" sz="2000" u="sng" dirty="0" err="1" smtClean="0">
                <a:latin typeface="+mj-lt"/>
                <a:hlinkClick r:id="rId4"/>
              </a:rPr>
              <a:t>oseeva</a:t>
            </a:r>
            <a:r>
              <a:rPr lang="ru-RU" sz="2000" u="sng" dirty="0" smtClean="0">
                <a:latin typeface="+mj-lt"/>
                <a:hlinkClick r:id="rId4"/>
              </a:rPr>
              <a:t>/</a:t>
            </a:r>
            <a:endParaRPr lang="ru-RU" sz="2000" dirty="0" smtClean="0">
              <a:latin typeface="+mj-lt"/>
            </a:endParaRPr>
          </a:p>
          <a:p>
            <a:pPr>
              <a:defRPr/>
            </a:pPr>
            <a:r>
              <a:rPr lang="ru-RU" sz="2000" dirty="0" smtClean="0">
                <a:latin typeface="+mj-lt"/>
              </a:rPr>
              <a:t>Земскова А. С. Использование кейс-метода в образовательном процессе // Совет ректоров. – 2008. – № 8. – С. 12-16. </a:t>
            </a:r>
          </a:p>
          <a:p>
            <a:pPr>
              <a:defRPr/>
            </a:pPr>
            <a:r>
              <a:rPr lang="ru-RU" sz="2000" dirty="0" err="1" smtClean="0">
                <a:latin typeface="+mj-lt"/>
              </a:rPr>
              <a:t>Шимутина</a:t>
            </a:r>
            <a:r>
              <a:rPr lang="ru-RU" sz="2000" dirty="0" smtClean="0">
                <a:latin typeface="+mj-lt"/>
              </a:rPr>
              <a:t> Е. Н. Использование  кейс - технологий в учебном процессе </a:t>
            </a:r>
          </a:p>
          <a:p>
            <a:pPr>
              <a:defRPr/>
            </a:pPr>
            <a:r>
              <a:rPr lang="ru-RU" sz="2000" dirty="0" smtClean="0">
                <a:latin typeface="+mj-lt"/>
              </a:rPr>
              <a:t> http://www.psylist.net/pedagogika/inovacii.htm Педагогические технологии и инновации </a:t>
            </a:r>
          </a:p>
          <a:p>
            <a:pPr>
              <a:defRPr/>
            </a:pPr>
            <a:endParaRPr lang="ru-RU" sz="18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title"/>
          </p:nvPr>
        </p:nvSpPr>
        <p:spPr>
          <a:xfrm>
            <a:off x="539750" y="5949950"/>
            <a:ext cx="8158163" cy="719138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/>
            </a:r>
            <a:br>
              <a:rPr lang="ru-RU" altLang="ru-RU" sz="4000" smtClean="0"/>
            </a:br>
            <a:endParaRPr lang="ru-RU" altLang="ru-RU" sz="4000" smtClean="0"/>
          </a:p>
        </p:txBody>
      </p:sp>
      <p:sp>
        <p:nvSpPr>
          <p:cNvPr id="4100" name="Прямоугольник 6"/>
          <p:cNvSpPr>
            <a:spLocks noChangeArrowheads="1"/>
          </p:cNvSpPr>
          <p:nvPr/>
        </p:nvSpPr>
        <p:spPr bwMode="auto">
          <a:xfrm>
            <a:off x="-396875" y="333375"/>
            <a:ext cx="97917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i="1" dirty="0">
                <a:solidFill>
                  <a:srgbClr val="002060"/>
                </a:solidFill>
                <a:latin typeface="Arial" charset="0"/>
              </a:rPr>
              <a:t>Кейс – технологии развивает</a:t>
            </a:r>
            <a:r>
              <a:rPr lang="ru-RU" sz="3200" i="1" dirty="0">
                <a:solidFill>
                  <a:srgbClr val="002060"/>
                </a:solidFill>
                <a:latin typeface="Arial" charset="0"/>
              </a:rPr>
              <a:t>: </a:t>
            </a:r>
          </a:p>
          <a:p>
            <a:pPr marL="609600" indent="-609600" algn="ctr" eaLnBrk="1" hangingPunct="1">
              <a:defRPr/>
            </a:pP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24" name="Группа 49"/>
          <p:cNvGrpSpPr>
            <a:grpSpLocks/>
          </p:cNvGrpSpPr>
          <p:nvPr/>
        </p:nvGrpSpPr>
        <p:grpSpPr bwMode="auto">
          <a:xfrm>
            <a:off x="468313" y="1268413"/>
            <a:ext cx="8321675" cy="5184775"/>
            <a:chOff x="1001106" y="1423621"/>
            <a:chExt cx="7890504" cy="3823860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rot="10800000" flipV="1">
              <a:off x="2730634" y="2524181"/>
              <a:ext cx="997979" cy="286848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5178166" y="2524181"/>
              <a:ext cx="1107862" cy="286848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27" name="Скругленный прямоугольник 6"/>
            <p:cNvGrpSpPr>
              <a:grpSpLocks/>
            </p:cNvGrpSpPr>
            <p:nvPr/>
          </p:nvGrpSpPr>
          <p:grpSpPr bwMode="auto">
            <a:xfrm>
              <a:off x="3305378" y="1423621"/>
              <a:ext cx="3127270" cy="985069"/>
              <a:chOff x="3376824" y="1566508"/>
              <a:chExt cx="3127248" cy="985061"/>
            </a:xfrm>
          </p:grpSpPr>
          <p:pic>
            <p:nvPicPr>
              <p:cNvPr id="5142" name="Скругленный прямоугольник 6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6824" y="1624452"/>
                <a:ext cx="3127248" cy="927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3" name="Text Box 7"/>
              <p:cNvSpPr txBox="1">
                <a:spLocks noChangeArrowheads="1"/>
              </p:cNvSpPr>
              <p:nvPr/>
            </p:nvSpPr>
            <p:spPr bwMode="auto">
              <a:xfrm>
                <a:off x="3376824" y="1566508"/>
                <a:ext cx="2995092" cy="985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2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умственные, сенсорные и речевые способности</a:t>
                </a:r>
              </a:p>
            </p:txBody>
          </p:sp>
        </p:grpSp>
        <p:grpSp>
          <p:nvGrpSpPr>
            <p:cNvPr id="5128" name="Скругленный прямоугольник 8"/>
            <p:cNvGrpSpPr>
              <a:grpSpLocks/>
            </p:cNvGrpSpPr>
            <p:nvPr/>
          </p:nvGrpSpPr>
          <p:grpSpPr bwMode="auto">
            <a:xfrm>
              <a:off x="1001106" y="2872252"/>
              <a:ext cx="3499129" cy="932694"/>
              <a:chOff x="1072568" y="3015131"/>
              <a:chExt cx="3499104" cy="932688"/>
            </a:xfrm>
          </p:grpSpPr>
          <p:pic>
            <p:nvPicPr>
              <p:cNvPr id="5140" name="Скругленный прямоугольник 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2568" y="3015131"/>
                <a:ext cx="3499104" cy="932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41" name="Text Box 10"/>
              <p:cNvSpPr txBox="1">
                <a:spLocks noChangeArrowheads="1"/>
              </p:cNvSpPr>
              <p:nvPr/>
            </p:nvSpPr>
            <p:spPr bwMode="auto">
              <a:xfrm>
                <a:off x="1072568" y="3073075"/>
                <a:ext cx="3345304" cy="773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2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аналитические умения</a:t>
                </a:r>
                <a:endParaRPr lang="ru-RU" altLang="ru-RU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29" name="Скругленный прямоугольник 9"/>
            <p:cNvGrpSpPr>
              <a:grpSpLocks/>
            </p:cNvGrpSpPr>
            <p:nvPr/>
          </p:nvGrpSpPr>
          <p:grpSpPr bwMode="auto">
            <a:xfrm>
              <a:off x="5465633" y="2930197"/>
              <a:ext cx="3425977" cy="932694"/>
              <a:chOff x="5537065" y="3073075"/>
              <a:chExt cx="3425953" cy="932688"/>
            </a:xfrm>
          </p:grpSpPr>
          <p:pic>
            <p:nvPicPr>
              <p:cNvPr id="5138" name="Скругленный прямоугольник 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7065" y="3073075"/>
                <a:ext cx="3425953" cy="932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9" name="Text Box 13"/>
              <p:cNvSpPr txBox="1">
                <a:spLocks noChangeArrowheads="1"/>
              </p:cNvSpPr>
              <p:nvPr/>
            </p:nvSpPr>
            <p:spPr bwMode="auto">
              <a:xfrm>
                <a:off x="5609074" y="3131020"/>
                <a:ext cx="3273866" cy="773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2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формирует навыки коммуникативного взаимодействия </a:t>
                </a:r>
                <a:endParaRPr lang="ru-RU" altLang="ru-RU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2729706" y="3929407"/>
              <a:ext cx="357097" cy="213745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6200000" flipH="1">
              <a:off x="6906180" y="3987362"/>
              <a:ext cx="358267" cy="213745"/>
            </a:xfrm>
            <a:prstGeom prst="line">
              <a:avLst/>
            </a:prstGeom>
            <a:ln w="635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32" name="Скругленный прямоугольник 30"/>
            <p:cNvGrpSpPr>
              <a:grpSpLocks/>
            </p:cNvGrpSpPr>
            <p:nvPr/>
          </p:nvGrpSpPr>
          <p:grpSpPr bwMode="auto">
            <a:xfrm>
              <a:off x="1793199" y="4320882"/>
              <a:ext cx="2218959" cy="926599"/>
              <a:chOff x="1864658" y="4463752"/>
              <a:chExt cx="2218943" cy="926593"/>
            </a:xfrm>
          </p:grpSpPr>
          <p:pic>
            <p:nvPicPr>
              <p:cNvPr id="5136" name="Скругленный прямоугольник 3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4658" y="4463753"/>
                <a:ext cx="2218943" cy="926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7" name="Text Box 20"/>
              <p:cNvSpPr txBox="1">
                <a:spLocks noChangeArrowheads="1"/>
              </p:cNvSpPr>
              <p:nvPr/>
            </p:nvSpPr>
            <p:spPr bwMode="auto">
              <a:xfrm>
                <a:off x="1936666" y="4463752"/>
                <a:ext cx="1995475" cy="7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2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практические умения</a:t>
                </a:r>
                <a:endParaRPr lang="ru-RU" altLang="ru-RU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33" name="Скругленный прямоугольник 35"/>
            <p:cNvGrpSpPr>
              <a:grpSpLocks/>
            </p:cNvGrpSpPr>
            <p:nvPr/>
          </p:nvGrpSpPr>
          <p:grpSpPr bwMode="auto">
            <a:xfrm>
              <a:off x="6257727" y="4320883"/>
              <a:ext cx="2218960" cy="926597"/>
              <a:chOff x="6329152" y="4463753"/>
              <a:chExt cx="2218944" cy="926591"/>
            </a:xfrm>
          </p:grpSpPr>
          <p:pic>
            <p:nvPicPr>
              <p:cNvPr id="5134" name="Скругленный прямоугольник 35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9152" y="4463753"/>
                <a:ext cx="2218944" cy="926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5" name="Text Box 23"/>
              <p:cNvSpPr txBox="1">
                <a:spLocks noChangeArrowheads="1"/>
              </p:cNvSpPr>
              <p:nvPr/>
            </p:nvSpPr>
            <p:spPr bwMode="auto">
              <a:xfrm>
                <a:off x="6401160" y="4579643"/>
                <a:ext cx="1995475" cy="7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2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социальные умения </a:t>
                </a:r>
                <a:endParaRPr lang="ru-RU" altLang="ru-RU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549275"/>
            <a:ext cx="8208963" cy="2087563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опыт </a:t>
            </a:r>
            <a:b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метода кейс - иллюстрации при формировании жизненных компетенций </a:t>
            </a:r>
            <a:b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 ОВЗ</a:t>
            </a:r>
            <a:endParaRPr lang="ru-RU" altLang="ru-RU" sz="3600" b="1" i="1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445125"/>
            <a:ext cx="8137525" cy="1152525"/>
          </a:xfrm>
        </p:spPr>
        <p:txBody>
          <a:bodyPr/>
          <a:lstStyle/>
          <a:p>
            <a:pPr algn="r" eaLnBrk="1" hangingPunct="1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Гордова  Елена Николаевна</a:t>
            </a:r>
          </a:p>
          <a:p>
            <a:pPr algn="r" eaLnBrk="1" hangingPunct="1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логопед,</a:t>
            </a:r>
          </a:p>
          <a:p>
            <a:pPr algn="r" eaLnBrk="1" hangingPunct="1"/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24 г. Челябинска»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2843213" y="3355975"/>
            <a:ext cx="5978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ru-RU" altLang="ru-RU" sz="2800" i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«Цель обучения ребёнка состоит</a:t>
            </a:r>
          </a:p>
          <a:p>
            <a:pPr algn="r"/>
            <a:r>
              <a:rPr lang="ru-RU" altLang="ru-RU" sz="2800" i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том, чтобы сделать его способным</a:t>
            </a:r>
          </a:p>
          <a:p>
            <a:pPr algn="r"/>
            <a:r>
              <a:rPr lang="ru-RU" altLang="ru-RU" sz="2800" i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развиваться дальше без помощи учителя».</a:t>
            </a:r>
          </a:p>
          <a:p>
            <a:pPr algn="r"/>
            <a:r>
              <a:rPr lang="ru-RU" altLang="ru-RU" sz="2800" i="1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(Э. Хаббард)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1844675"/>
            <a:ext cx="7499350" cy="792163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РАЗМЕЩЕНИЕ ИНФОРМАЦИИ:</a:t>
            </a:r>
            <a:endParaRPr lang="ru-RU" sz="2800" dirty="0"/>
          </a:p>
        </p:txBody>
      </p:sp>
      <p:pic>
        <p:nvPicPr>
          <p:cNvPr id="4301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3375"/>
            <a:ext cx="31400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Прямоугольник 6"/>
          <p:cNvSpPr>
            <a:spLocks noChangeArrowheads="1"/>
          </p:cNvSpPr>
          <p:nvPr/>
        </p:nvSpPr>
        <p:spPr bwMode="auto">
          <a:xfrm>
            <a:off x="1403350" y="2852738"/>
            <a:ext cx="6840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МБУ ДПО ЦРО      </a:t>
            </a:r>
            <a:r>
              <a:rPr lang="en-US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cro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chel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ru-RU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altLang="ru-RU" sz="24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3" name="Прямоугольник 8"/>
          <p:cNvSpPr>
            <a:spLocks noChangeArrowheads="1"/>
          </p:cNvSpPr>
          <p:nvPr/>
        </p:nvSpPr>
        <p:spPr bwMode="auto">
          <a:xfrm>
            <a:off x="1042988" y="3860800"/>
            <a:ext cx="6553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Городские методические объединения педагогов и специалистов/ объединение педагогов специального инклюзивного образования/ методические рекомендации/полезные ссылки </a:t>
            </a:r>
          </a:p>
          <a:p>
            <a:endParaRPr lang="en-US" altLang="ru-RU"/>
          </a:p>
        </p:txBody>
      </p:sp>
    </p:spTree>
  </p:cSld>
  <p:clrMapOvr>
    <a:masterClrMapping/>
  </p:clrMapOvr>
  <p:transition spd="slow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нутый угол 8"/>
          <p:cNvSpPr/>
          <p:nvPr/>
        </p:nvSpPr>
        <p:spPr bwMode="auto">
          <a:xfrm>
            <a:off x="323528" y="1340768"/>
            <a:ext cx="3528392" cy="2160240"/>
          </a:xfrm>
          <a:prstGeom prst="foldedCorne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ru-RU" sz="2800" b="1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</a:rPr>
              <a:t>Кейс-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</a:rPr>
              <a:t>текстовая информация </a:t>
            </a:r>
          </a:p>
        </p:txBody>
      </p:sp>
      <p:sp>
        <p:nvSpPr>
          <p:cNvPr id="10" name="Загнутый угол 9"/>
          <p:cNvSpPr/>
          <p:nvPr/>
        </p:nvSpPr>
        <p:spPr bwMode="auto">
          <a:xfrm>
            <a:off x="5436096" y="1340768"/>
            <a:ext cx="3384376" cy="2160240"/>
          </a:xfrm>
          <a:prstGeom prst="foldedCorne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ru-RU" sz="2800" b="1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</a:rPr>
              <a:t>Фото – 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</a:rPr>
              <a:t>кейс</a:t>
            </a:r>
          </a:p>
          <a:p>
            <a:pPr algn="ctr" eaLnBrk="1" hangingPunct="1">
              <a:defRPr/>
            </a:pP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Загнутый угол 10"/>
          <p:cNvSpPr/>
          <p:nvPr/>
        </p:nvSpPr>
        <p:spPr bwMode="auto">
          <a:xfrm>
            <a:off x="395536" y="4077072"/>
            <a:ext cx="3456384" cy="2088232"/>
          </a:xfrm>
          <a:prstGeom prst="foldedCorne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</a:rPr>
              <a:t>Кейс – </a:t>
            </a: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</a:rPr>
              <a:t>модель</a:t>
            </a:r>
          </a:p>
        </p:txBody>
      </p:sp>
      <p:sp>
        <p:nvSpPr>
          <p:cNvPr id="12" name="Загнутый угол 11"/>
          <p:cNvSpPr/>
          <p:nvPr/>
        </p:nvSpPr>
        <p:spPr bwMode="auto">
          <a:xfrm>
            <a:off x="5364088" y="4077072"/>
            <a:ext cx="3384376" cy="2088232"/>
          </a:xfrm>
          <a:prstGeom prst="foldedCorner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</a:rPr>
              <a:t>Кейс - иллюстрации</a:t>
            </a:r>
          </a:p>
        </p:txBody>
      </p:sp>
      <p:sp>
        <p:nvSpPr>
          <p:cNvPr id="61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58888" y="188913"/>
            <a:ext cx="6696075" cy="785812"/>
          </a:xfrm>
        </p:spPr>
        <p:txBody>
          <a:bodyPr/>
          <a:lstStyle/>
          <a:p>
            <a:pPr eaLnBrk="1" hangingPunct="1"/>
            <a:r>
              <a:rPr lang="ru-RU" altLang="ru-RU" sz="3200" b="1" i="1" smtClean="0">
                <a:solidFill>
                  <a:srgbClr val="002060"/>
                </a:solidFill>
              </a:rPr>
              <a:t>Виды кейсов</a:t>
            </a:r>
            <a:endParaRPr lang="ru-RU" altLang="ru-RU" sz="3200" b="1" i="1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1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205038"/>
            <a:ext cx="13684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Documents and Settings\Ученик\Рабочий стол\доча\таня\IMG_20200131_1257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41425"/>
            <a:ext cx="8135937" cy="5427663"/>
          </a:xfrm>
          <a:noFill/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«Кейс – </a:t>
            </a:r>
            <a:br>
              <a:rPr lang="ru-RU" altLang="ru-RU" sz="3200" b="1" i="1" smtClean="0">
                <a:solidFill>
                  <a:srgbClr val="002060"/>
                </a:solidFill>
              </a:rPr>
            </a:br>
            <a:r>
              <a:rPr lang="ru-RU" altLang="ru-RU" sz="3200" b="1" i="1" smtClean="0">
                <a:solidFill>
                  <a:srgbClr val="002060"/>
                </a:solidFill>
              </a:rPr>
              <a:t>текстовая информация»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16013" y="0"/>
            <a:ext cx="6696075" cy="785813"/>
          </a:xfrm>
        </p:spPr>
        <p:txBody>
          <a:bodyPr/>
          <a:lstStyle/>
          <a:p>
            <a:pPr eaLnBrk="1" hangingPunct="1"/>
            <a:r>
              <a:rPr lang="ru-RU" altLang="ru-RU" sz="3200" b="1" i="1" smtClean="0">
                <a:solidFill>
                  <a:srgbClr val="002060"/>
                </a:solidFill>
              </a:rPr>
              <a:t>«Кейс - модели"</a:t>
            </a:r>
            <a:endParaRPr lang="ru-RU" altLang="ru-RU" sz="3200" b="1" i="1" u="sng" smtClean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2133600"/>
            <a:ext cx="83915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indent="-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  <a:ea typeface="Segoe UI" pitchFamily="34" charset="0"/>
              <a:cs typeface="Times New Roman" pitchFamily="18" charset="0"/>
            </a:endParaRPr>
          </a:p>
        </p:txBody>
      </p:sp>
      <p:pic>
        <p:nvPicPr>
          <p:cNvPr id="8196" name="Picture 6" descr="C:\Documents and Settings\Ученик\Рабочий стол\доча\таня\IMG_20200123_142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92150"/>
            <a:ext cx="8353425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882650"/>
            <a:ext cx="788511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39750" y="-242888"/>
            <a:ext cx="8229600" cy="1143001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«Фото – кейс»</a:t>
            </a:r>
          </a:p>
        </p:txBody>
      </p:sp>
      <p:pic>
        <p:nvPicPr>
          <p:cNvPr id="9219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1075"/>
            <a:ext cx="39608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hello_html_m6a910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3860800"/>
            <a:ext cx="39989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https://avatars.mds.yandex.net/get-pdb/215709/f8c7ec60-0362-4c2f-a736-f72667de7a22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0800"/>
            <a:ext cx="39608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7" descr="https://volhovnews.ru/wp-content/uploads/2019/03/1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39608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Documents and Settings\Ученик\Рабочий стол\доча\таня\IMG_20200131_1258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92150"/>
            <a:ext cx="7848600" cy="5886450"/>
          </a:xfrm>
          <a:noFill/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2339975" y="-171450"/>
            <a:ext cx="8229600" cy="1143000"/>
          </a:xfrm>
        </p:spPr>
        <p:txBody>
          <a:bodyPr/>
          <a:lstStyle/>
          <a:p>
            <a:r>
              <a:rPr lang="ru-RU" altLang="ru-RU" sz="3200" b="1" i="1" smtClean="0">
                <a:solidFill>
                  <a:srgbClr val="002060"/>
                </a:solidFill>
              </a:rPr>
              <a:t>Кейс – иллюстрация</a:t>
            </a:r>
            <a:endParaRPr lang="ru-RU" altLang="ru-RU" sz="32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9966FF"/>
            </a:gs>
            <a:gs pos="100000">
              <a:srgbClr val="99CCFF"/>
            </a:gs>
          </a:gsLst>
          <a:path path="rect">
            <a:fillToRect l="50000" t="50000" r="50000" b="50000"/>
          </a:path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9966FF"/>
            </a:gs>
            <a:gs pos="100000">
              <a:srgbClr val="99CCFF"/>
            </a:gs>
          </a:gsLst>
          <a:path path="rect">
            <a:fillToRect l="50000" t="50000" r="50000" b="50000"/>
          </a:path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894</Words>
  <Application>Microsoft Office PowerPoint</Application>
  <PresentationFormat>Экран (4:3)</PresentationFormat>
  <Paragraphs>193</Paragraphs>
  <Slides>41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Times New Roman</vt:lpstr>
      <vt:lpstr>Monotype Corsiva</vt:lpstr>
      <vt:lpstr>Georgia</vt:lpstr>
      <vt:lpstr>Arial Narrow</vt:lpstr>
      <vt:lpstr>Segoe UI</vt:lpstr>
      <vt:lpstr>Оформление по умолчанию</vt:lpstr>
      <vt:lpstr>Практический опыт  использования метода кейс - иллюстрации при формировании жизненных компетенций  у детей с ОВЗ</vt:lpstr>
      <vt:lpstr>Презентация PowerPoint</vt:lpstr>
      <vt:lpstr>Презентация PowerPoint</vt:lpstr>
      <vt:lpstr> </vt:lpstr>
      <vt:lpstr>Виды кейсов</vt:lpstr>
      <vt:lpstr>«Кейс –  текстовая информация» </vt:lpstr>
      <vt:lpstr>«Кейс - модели"</vt:lpstr>
      <vt:lpstr>«Фото – кейс»</vt:lpstr>
      <vt:lpstr>Кейс – иллюстрация</vt:lpstr>
      <vt:lpstr>Педагогические задачи </vt:lpstr>
      <vt:lpstr>Презентация PowerPoint</vt:lpstr>
      <vt:lpstr>В.А. Осеевой «Хорошее» </vt:lpstr>
      <vt:lpstr>Первый этап:  предварительная работа. </vt:lpstr>
      <vt:lpstr>«Выбираем хорошие поступки»</vt:lpstr>
      <vt:lpstr>Презентация PowerPoint</vt:lpstr>
      <vt:lpstr> «Словарь вежливых слов»</vt:lpstr>
      <vt:lpstr>Презентация PowerPoint</vt:lpstr>
      <vt:lpstr>Творчество В.А.Осеевой</vt:lpstr>
      <vt:lpstr>Песня: «Если добрый ты»</vt:lpstr>
      <vt:lpstr>Конкурс рисунков «Наши добрые дела»</vt:lpstr>
      <vt:lpstr>Беседа:  «Учусь общаться» </vt:lpstr>
      <vt:lpstr> Второй этап:  подготовительный (вводный) </vt:lpstr>
      <vt:lpstr> Второй этап:  подготовительный </vt:lpstr>
      <vt:lpstr>Третий этап:  мотивационный</vt:lpstr>
      <vt:lpstr>Четвёртый этап:  поисковый   </vt:lpstr>
      <vt:lpstr>Презентация PowerPoint</vt:lpstr>
      <vt:lpstr>Презентация PowerPoint</vt:lpstr>
      <vt:lpstr>Презентация PowerPoint</vt:lpstr>
      <vt:lpstr>Пятый этап:  аналитический  </vt:lpstr>
      <vt:lpstr>Презентация PowerPoint</vt:lpstr>
      <vt:lpstr>    Шестой этап:  итоговый </vt:lpstr>
      <vt:lpstr>Презентация PowerPoint</vt:lpstr>
      <vt:lpstr>Седьмой этап: оценочно – рефлексивный </vt:lpstr>
      <vt:lpstr>Восьмой этап: Чтение рассказа</vt:lpstr>
      <vt:lpstr>Чтение рассказа</vt:lpstr>
      <vt:lpstr>Видео - чтение</vt:lpstr>
      <vt:lpstr>Презентация PowerPoint</vt:lpstr>
      <vt:lpstr>Презентация PowerPoint</vt:lpstr>
      <vt:lpstr>Литература </vt:lpstr>
      <vt:lpstr>Практический опыт  использования метода кейс - иллюстрации при формировании жизненных компетенций  у детей с ОВЗ</vt:lpstr>
      <vt:lpstr> РАЗМЕЩЕНИЕ ИНФОРМАЦИИ: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Никита Пахомеев</cp:lastModifiedBy>
  <cp:revision>427</cp:revision>
  <dcterms:created xsi:type="dcterms:W3CDTF">2010-01-25T04:44:57Z</dcterms:created>
  <dcterms:modified xsi:type="dcterms:W3CDTF">2020-10-17T16:28:29Z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000800fe0c0000000000010243100207f6000400038000</vt:lpwstr>
  </property>
</Properties>
</file>