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9" r:id="rId3"/>
    <p:sldId id="280" r:id="rId4"/>
    <p:sldId id="281" r:id="rId5"/>
    <p:sldId id="257" r:id="rId6"/>
    <p:sldId id="283" r:id="rId7"/>
    <p:sldId id="284" r:id="rId8"/>
    <p:sldId id="259" r:id="rId9"/>
    <p:sldId id="258" r:id="rId10"/>
    <p:sldId id="260" r:id="rId11"/>
    <p:sldId id="261" r:id="rId12"/>
    <p:sldId id="262" r:id="rId13"/>
    <p:sldId id="264" r:id="rId14"/>
    <p:sldId id="266" r:id="rId15"/>
    <p:sldId id="275" r:id="rId16"/>
    <p:sldId id="276" r:id="rId17"/>
    <p:sldId id="265" r:id="rId18"/>
    <p:sldId id="277" r:id="rId19"/>
    <p:sldId id="28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4FB16-FEDE-4B18-829A-DF4B5E444CE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1B562-A8BD-4C01-B35F-D954BAA9C8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4568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1B562-A8BD-4C01-B35F-D954BAA9C82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5396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1B562-A8BD-4C01-B35F-D954BAA9C82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210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851648" cy="273630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Формирование </a:t>
            </a:r>
            <a:r>
              <a:rPr lang="ru-RU" sz="3600" dirty="0" smtClean="0">
                <a:solidFill>
                  <a:schemeClr val="tx1"/>
                </a:solidFill>
              </a:rPr>
              <a:t>орфографической зоркости у детей с ОВЗ как основа функциональной грамотности 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(</a:t>
            </a:r>
            <a:r>
              <a:rPr lang="ru-RU" sz="3600" dirty="0" smtClean="0">
                <a:solidFill>
                  <a:schemeClr val="tx1"/>
                </a:solidFill>
              </a:rPr>
              <a:t>актуальность, проблемы, пути решения</a:t>
            </a:r>
            <a:r>
              <a:rPr lang="ru-RU" sz="3600" dirty="0" smtClean="0">
                <a:solidFill>
                  <a:schemeClr val="tx1"/>
                </a:solidFill>
              </a:rPr>
              <a:t>)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229200"/>
            <a:ext cx="7854696" cy="115212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Шефер</a:t>
            </a:r>
            <a:r>
              <a:rPr lang="ru-RU" dirty="0" smtClean="0"/>
              <a:t> </a:t>
            </a:r>
            <a:r>
              <a:rPr lang="ru-RU" dirty="0" smtClean="0"/>
              <a:t>Ирина Васильевна,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 smtClean="0"/>
              <a:t>читель-логопед,  </a:t>
            </a:r>
          </a:p>
          <a:p>
            <a:r>
              <a:rPr lang="ru-RU" dirty="0" smtClean="0"/>
              <a:t>МАОУ </a:t>
            </a:r>
            <a:r>
              <a:rPr lang="ru-RU" dirty="0" smtClean="0"/>
              <a:t>«СОШ №84 г.Челябинска</a:t>
            </a:r>
            <a:r>
              <a:rPr lang="ru-RU" dirty="0" smtClean="0"/>
              <a:t>»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66293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62556179"/>
              </p:ext>
            </p:extLst>
          </p:nvPr>
        </p:nvGraphicFramePr>
        <p:xfrm>
          <a:off x="457200" y="765175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Дисграфия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Дизорфография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Неполноценность зрительного восприятия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Несформированность</a:t>
                      </a:r>
                      <a:r>
                        <a:rPr lang="ru-RU" b="1" dirty="0" smtClean="0"/>
                        <a:t> морфологического анализа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Оптическая </a:t>
                      </a:r>
                      <a:r>
                        <a:rPr lang="ru-RU" dirty="0" err="1" smtClean="0"/>
                        <a:t>дисграфия</a:t>
                      </a:r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л – м, п – т, ш – и, и – у, б – д, в-д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Наиболее частые - Орфограммы регулирующие написание гласных в окончаниях,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корневые орфограммы, Ь после шипящих</a:t>
                      </a:r>
                      <a:r>
                        <a:rPr lang="ru-RU" baseline="0" dirty="0" smtClean="0"/>
                        <a:t> и т.п.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Неполноценность произношения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Стойкая неспособность или </a:t>
                      </a:r>
                      <a:r>
                        <a:rPr lang="ru-RU" b="1" dirty="0" err="1" smtClean="0"/>
                        <a:t>несформированность</a:t>
                      </a:r>
                      <a:r>
                        <a:rPr lang="ru-RU" b="1" dirty="0" smtClean="0"/>
                        <a:t> синтаксических</a:t>
                      </a:r>
                      <a:r>
                        <a:rPr lang="ru-RU" b="1" baseline="0" dirty="0" smtClean="0"/>
                        <a:t> категорий (пунктуация)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Артикуляторная </a:t>
                      </a:r>
                      <a:r>
                        <a:rPr lang="ru-RU" dirty="0" err="1" smtClean="0"/>
                        <a:t>дисграфия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ш – щ, о – у, и – е, ш-с, л-в, р-л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Непонимание, где ставить знаки пунктуации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Неполноценность фонематического</a:t>
                      </a:r>
                      <a:r>
                        <a:rPr lang="ru-RU" b="1" baseline="0" dirty="0" smtClean="0"/>
                        <a:t> анализа и синтеза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Смешанная </a:t>
                      </a:r>
                      <a:r>
                        <a:rPr lang="ru-RU" b="1" dirty="0" err="1" smtClean="0"/>
                        <a:t>дизорфография</a:t>
                      </a:r>
                      <a:endParaRPr lang="ru-RU" b="1" dirty="0" smtClean="0"/>
                    </a:p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178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50506584"/>
              </p:ext>
            </p:extLst>
          </p:nvPr>
        </p:nvGraphicFramePr>
        <p:xfrm>
          <a:off x="457200" y="765175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Дисграфия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Дизорфография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Акустическая </a:t>
                      </a:r>
                      <a:r>
                        <a:rPr lang="ru-RU" dirty="0" err="1" smtClean="0"/>
                        <a:t>дисграфия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п – б, т – д, с – ц, ч – ц, ч – </a:t>
                      </a:r>
                      <a:r>
                        <a:rPr lang="ru-RU" dirty="0" err="1" smtClean="0"/>
                        <a:t>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Неспособность</a:t>
                      </a:r>
                      <a:r>
                        <a:rPr lang="ru-RU" baseline="0" dirty="0" smtClean="0"/>
                        <a:t> проверить парную согласную, безударную гласную, определить написание приставок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Нарушение языкового анализа и синтеза (пропуски букв, слогов, написание лишних, перестановка:</a:t>
                      </a:r>
                    </a:p>
                    <a:p>
                      <a:r>
                        <a:rPr lang="ru-RU" dirty="0" smtClean="0"/>
                        <a:t>дома – </a:t>
                      </a:r>
                      <a:r>
                        <a:rPr lang="ru-RU" dirty="0" err="1" smtClean="0"/>
                        <a:t>дма</a:t>
                      </a:r>
                      <a:r>
                        <a:rPr lang="ru-RU" dirty="0" smtClean="0"/>
                        <a:t>, собака – сока, окно - </a:t>
                      </a:r>
                      <a:r>
                        <a:rPr lang="ru-RU" dirty="0" err="1" smtClean="0"/>
                        <a:t>коно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Утрата лексического значения слов и предложений.</a:t>
                      </a:r>
                    </a:p>
                    <a:p>
                      <a:r>
                        <a:rPr lang="ru-RU" dirty="0" smtClean="0"/>
                        <a:t>Или</a:t>
                      </a:r>
                      <a:r>
                        <a:rPr lang="ru-RU" baseline="0" dirty="0" smtClean="0"/>
                        <a:t> «нечитаемое» письмо.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Неполноценность языкового восприятия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Аграмматическая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дисграфия</a:t>
                      </a:r>
                      <a:r>
                        <a:rPr lang="ru-RU" dirty="0" smtClean="0"/>
                        <a:t> (нет</a:t>
                      </a:r>
                      <a:r>
                        <a:rPr lang="ru-RU" baseline="0" dirty="0" smtClean="0"/>
                        <a:t> границ слов- разрыв или слитное написание слов, нет границ предложений)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Утрата лексического значения слов и предложений.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Смешанная </a:t>
                      </a:r>
                      <a:r>
                        <a:rPr lang="ru-RU" b="1" dirty="0" err="1" smtClean="0"/>
                        <a:t>дисграфия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4358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7485768"/>
              </p:ext>
            </p:extLst>
          </p:nvPr>
        </p:nvGraphicFramePr>
        <p:xfrm>
          <a:off x="457200" y="692150"/>
          <a:ext cx="8229600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Дисграфия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Дизорфография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Ошибки на уровне </a:t>
                      </a:r>
                      <a:r>
                        <a:rPr lang="ru-RU" dirty="0" smtClean="0"/>
                        <a:t>буквы, слога, слова, предложения.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Ошибки на уровне </a:t>
                      </a:r>
                      <a:r>
                        <a:rPr lang="ru-RU" b="0" dirty="0" smtClean="0"/>
                        <a:t>слова, словосочетания,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0" dirty="0" smtClean="0"/>
                        <a:t> предложения, текста.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Диагностируется в 1-2 полугодии 2-го года</a:t>
                      </a:r>
                      <a:r>
                        <a:rPr lang="ru-RU" baseline="0" dirty="0" smtClean="0"/>
                        <a:t>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Диагностируется на 3-й</a:t>
                      </a:r>
                      <a:r>
                        <a:rPr lang="ru-RU" baseline="0" dirty="0" smtClean="0"/>
                        <a:t> год обучения.</a:t>
                      </a:r>
                    </a:p>
                  </a:txBody>
                  <a:tcPr/>
                </a:tc>
              </a:tr>
              <a:tr h="8115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Имеет системный характер и сложную комплексную структуру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Имеет системный характер и сложную комплексную структуру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Обусловлена </a:t>
                      </a:r>
                      <a:r>
                        <a:rPr lang="ru-RU" dirty="0" err="1" smtClean="0"/>
                        <a:t>несформированностью</a:t>
                      </a:r>
                      <a:r>
                        <a:rPr lang="ru-RU" dirty="0" smtClean="0"/>
                        <a:t>  или нарушением высших</a:t>
                      </a:r>
                      <a:r>
                        <a:rPr lang="ru-RU" baseline="0" dirty="0" smtClean="0"/>
                        <a:t> психических функций.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Обусловлена нарушением нейробиологических и функциональных закономерностей развития мозговой организации психической деятельности.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 систематической</a:t>
                      </a:r>
                      <a:r>
                        <a:rPr lang="ru-RU" baseline="0" dirty="0" smtClean="0"/>
                        <a:t> комплексной коррекции благоприятный прогноз у учащихся с нормальной речью и нормальным интеллектом в 98-100%.</a:t>
                      </a:r>
                    </a:p>
                    <a:p>
                      <a:r>
                        <a:rPr lang="ru-RU" baseline="0" dirty="0" smtClean="0"/>
                        <a:t>У детей с ОВЗ  - более поздние сроки коррекции.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При систематической</a:t>
                      </a:r>
                      <a:r>
                        <a:rPr lang="ru-RU" baseline="0" dirty="0" smtClean="0"/>
                        <a:t> комплексной коррекции благоприятный прогноз у учащихся с нормальной речью и нормальным интеллектом в 80% и более случаев. В 20% - значительное улучшение.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298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dirty="0" smtClean="0"/>
              <a:t>Симптомы </a:t>
            </a:r>
            <a:r>
              <a:rPr lang="ru-RU" dirty="0" err="1" smtClean="0"/>
              <a:t>дизорфографии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не владеет грамматическими понятиями и </a:t>
            </a:r>
            <a:r>
              <a:rPr lang="ru-RU" b="1" dirty="0" smtClean="0"/>
              <a:t>терминологией</a:t>
            </a:r>
            <a:r>
              <a:rPr lang="ru-RU" dirty="0" smtClean="0"/>
              <a:t> (не понимаю, не помню, не объясняю, не привожу примеры)</a:t>
            </a:r>
          </a:p>
          <a:p>
            <a:endParaRPr lang="ru-RU" dirty="0" smtClean="0"/>
          </a:p>
          <a:p>
            <a:r>
              <a:rPr lang="ru-RU" dirty="0" smtClean="0"/>
              <a:t>низкий уровень усвоения закономерностей функционирования языковых единиц и </a:t>
            </a:r>
            <a:r>
              <a:rPr lang="ru-RU" b="1" dirty="0" smtClean="0"/>
              <a:t>правил</a:t>
            </a:r>
          </a:p>
          <a:p>
            <a:endParaRPr lang="ru-RU" b="1" dirty="0" smtClean="0"/>
          </a:p>
          <a:p>
            <a:r>
              <a:rPr lang="ru-RU" b="1" dirty="0" smtClean="0"/>
              <a:t>неспособность</a:t>
            </a:r>
            <a:r>
              <a:rPr lang="ru-RU" dirty="0" smtClean="0"/>
              <a:t> </a:t>
            </a:r>
            <a:r>
              <a:rPr lang="ru-RU" b="1" dirty="0"/>
              <a:t>опираться</a:t>
            </a:r>
            <a:r>
              <a:rPr lang="ru-RU" dirty="0"/>
              <a:t> в письменной речи на</a:t>
            </a:r>
            <a:r>
              <a:rPr lang="ru-RU" b="1" dirty="0"/>
              <a:t> алгоритм </a:t>
            </a:r>
            <a:r>
              <a:rPr lang="ru-RU" dirty="0"/>
              <a:t>орфографической деятельности</a:t>
            </a:r>
          </a:p>
          <a:p>
            <a:endParaRPr lang="ru-RU" b="1" dirty="0" smtClean="0"/>
          </a:p>
          <a:p>
            <a:r>
              <a:rPr lang="ru-RU" dirty="0" smtClean="0"/>
              <a:t>слабая </a:t>
            </a:r>
            <a:r>
              <a:rPr lang="ru-RU" b="1" dirty="0" smtClean="0"/>
              <a:t>мотивация </a:t>
            </a:r>
            <a:r>
              <a:rPr lang="ru-RU" dirty="0" smtClean="0"/>
              <a:t>на изучение правил</a:t>
            </a:r>
          </a:p>
          <a:p>
            <a:endParaRPr lang="ru-RU" dirty="0" smtClean="0"/>
          </a:p>
          <a:p>
            <a:r>
              <a:rPr lang="ru-RU" b="1" dirty="0" smtClean="0"/>
              <a:t>неполноценность лингвистического мышления </a:t>
            </a:r>
            <a:r>
              <a:rPr lang="ru-RU" dirty="0" smtClean="0"/>
              <a:t>(операций морфемного, морфологического и словообразовательного анализа)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38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Autofit/>
          </a:bodyPr>
          <a:lstStyle/>
          <a:p>
            <a:r>
              <a:rPr lang="ru-RU" sz="3200" dirty="0" smtClean="0"/>
              <a:t>Формирование орфографической зоркости через призму логопедической коррекции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4741439"/>
              </p:ext>
            </p:extLst>
          </p:nvPr>
        </p:nvGraphicFramePr>
        <p:xfrm>
          <a:off x="467544" y="1484784"/>
          <a:ext cx="8229600" cy="506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4989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Логопедическая тема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Орфограммы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Буквы А-О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Безударные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гласные, чередование в корне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Буквы И-Е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Безударные гласные, чередование в корне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Гласные  А-Я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ЧА-ЩА, окончания АЯ, ЯЯ прил.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Гласные  У-Ю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ЧУ-ЩУ, окончания УЮ, ЮЮ прил.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Гласные  Ы-И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ЖИ-ШИ, окончания ЫИ, ИИ прил.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Гласные Э-Е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ЖЕ-ШЕ-ЦЕ-ЧЕ-ЩЕ, окончание ЕЕ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Согласные звуки (2 способ смягчения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согласных)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Ь, (шипящие-исключения), сущ. жен рода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Звуки и буквы П-Б, С-З и т.п.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Парные согласные в конце,</a:t>
                      </a:r>
                      <a:r>
                        <a:rPr lang="ru-RU" baseline="0" dirty="0" smtClean="0"/>
                        <a:t> в середине. Приставки.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b="1" dirty="0" smtClean="0"/>
                        <a:t>На</a:t>
                      </a:r>
                      <a:r>
                        <a:rPr lang="ru-RU" b="1" baseline="0" dirty="0" smtClean="0"/>
                        <a:t> каждом занятии проводится обязательно:   </a:t>
                      </a:r>
                      <a:r>
                        <a:rPr lang="ru-RU" b="1" i="1" baseline="0" dirty="0" smtClean="0"/>
                        <a:t>обогащение словаря, формирование навыков словообразования и словоизменения, уточнение терминологии, повторение правил, работа с алгоритмами, повышение положительной мотивации, направленной на изучение русского языка.</a:t>
                      </a:r>
                      <a:endParaRPr lang="ru-RU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182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Принципы коррекции </a:t>
            </a:r>
            <a:r>
              <a:rPr lang="ru-RU" sz="3600" dirty="0" err="1" smtClean="0"/>
              <a:t>дизорфографии</a:t>
            </a:r>
            <a:r>
              <a:rPr lang="ru-RU" sz="3600" dirty="0" smtClean="0"/>
              <a:t> </a:t>
            </a:r>
            <a:r>
              <a:rPr lang="ru-RU" sz="2800" dirty="0" smtClean="0"/>
              <a:t>(формирования орфографической зоркости)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Принцип системности </a:t>
            </a:r>
            <a:r>
              <a:rPr lang="ru-RU" dirty="0" smtClean="0"/>
              <a:t>- формирование компонентов языка и речи во взаимодействии.</a:t>
            </a:r>
          </a:p>
          <a:p>
            <a:r>
              <a:rPr lang="ru-RU" b="1" i="1" dirty="0" smtClean="0"/>
              <a:t>Принцип поэтапного формирования умственных действий (по Гальперину П.Я.) – </a:t>
            </a:r>
            <a:r>
              <a:rPr lang="ru-RU" dirty="0" smtClean="0"/>
              <a:t>переход от материального плана к умственному</a:t>
            </a:r>
            <a:r>
              <a:rPr lang="ru-RU" i="1" dirty="0" smtClean="0"/>
              <a:t>.</a:t>
            </a:r>
          </a:p>
          <a:p>
            <a:r>
              <a:rPr lang="ru-RU" b="1" i="1" dirty="0" smtClean="0"/>
              <a:t>Принцип метаязыковой деятельности </a:t>
            </a:r>
            <a:r>
              <a:rPr lang="ru-RU" b="1" i="1" dirty="0"/>
              <a:t>(по Выготскому Л.С</a:t>
            </a:r>
            <a:r>
              <a:rPr lang="ru-RU" b="1" i="1" dirty="0" smtClean="0"/>
              <a:t>.) </a:t>
            </a:r>
            <a:r>
              <a:rPr lang="ru-RU" dirty="0" smtClean="0"/>
              <a:t>- на основе практического уровня владения языком.</a:t>
            </a:r>
            <a:endParaRPr lang="ru-RU" b="1" i="1" dirty="0"/>
          </a:p>
          <a:p>
            <a:r>
              <a:rPr lang="ru-RU" b="1" i="1" dirty="0" smtClean="0"/>
              <a:t>Принцип овладения ФГОС </a:t>
            </a:r>
            <a:r>
              <a:rPr lang="ru-RU" dirty="0" smtClean="0"/>
              <a:t>- на основе  орфографической зоркости.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787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ru-RU" b="1" i="1" dirty="0" smtClean="0"/>
              <a:t>Принцип концентрической организации материала – (погружение)</a:t>
            </a:r>
          </a:p>
          <a:p>
            <a:r>
              <a:rPr lang="ru-RU" b="1" i="1" dirty="0" smtClean="0"/>
              <a:t>Принцип учёта симптоматики и механизмов нарушений письма</a:t>
            </a:r>
          </a:p>
          <a:p>
            <a:r>
              <a:rPr lang="ru-RU" b="1" i="1" dirty="0" smtClean="0"/>
              <a:t>Принцип дифференцированного подхода (возрастной, социальный, половой статус). </a:t>
            </a:r>
          </a:p>
          <a:p>
            <a:r>
              <a:rPr lang="ru-RU" b="1" i="1" dirty="0" smtClean="0"/>
              <a:t>Принцип </a:t>
            </a:r>
            <a:r>
              <a:rPr lang="ru-RU" b="1" i="1" dirty="0"/>
              <a:t>«квантования» орфографического правила (</a:t>
            </a:r>
            <a:r>
              <a:rPr lang="ru-RU" i="1" dirty="0"/>
              <a:t>термин </a:t>
            </a:r>
            <a:r>
              <a:rPr lang="ru-RU" i="1" dirty="0" err="1"/>
              <a:t>Е.И.Пассова</a:t>
            </a:r>
            <a:r>
              <a:rPr lang="ru-RU" b="1" i="1" dirty="0"/>
              <a:t>) </a:t>
            </a:r>
            <a:r>
              <a:rPr lang="ru-RU" b="1" dirty="0"/>
              <a:t>– </a:t>
            </a:r>
            <a:r>
              <a:rPr lang="ru-RU" dirty="0"/>
              <a:t>пошаговое овладение орфограммой, затем синтезирование квантов в едином акте правильного письма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638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Принцип «квантования»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Орфограмма - </a:t>
            </a:r>
            <a:r>
              <a:rPr lang="ru-RU" u="sng" dirty="0" smtClean="0"/>
              <a:t>Безударные гласные в корне слова.</a:t>
            </a:r>
          </a:p>
          <a:p>
            <a:endParaRPr lang="ru-RU" u="sng" dirty="0"/>
          </a:p>
          <a:p>
            <a:r>
              <a:rPr lang="ru-RU" b="1" i="1" dirty="0" smtClean="0"/>
              <a:t>1 квант </a:t>
            </a:r>
            <a:r>
              <a:rPr lang="ru-RU" dirty="0" smtClean="0"/>
              <a:t>– </a:t>
            </a:r>
            <a:r>
              <a:rPr lang="ru-RU" i="1" u="sng" dirty="0" smtClean="0"/>
              <a:t>уметь каллиграфически, чётко писать необходимую гласную букву,</a:t>
            </a:r>
            <a:r>
              <a:rPr lang="ru-RU" i="1" dirty="0" smtClean="0"/>
              <a:t> для этого отработать нижнее соединение в случаях ОЛ, ОМ, ОЯ и верхнее во всех  остальных случаях.</a:t>
            </a:r>
          </a:p>
          <a:p>
            <a:r>
              <a:rPr lang="ru-RU" b="1" i="1" dirty="0" smtClean="0"/>
              <a:t>2 квант </a:t>
            </a:r>
            <a:r>
              <a:rPr lang="ru-RU" i="1" dirty="0" smtClean="0"/>
              <a:t>– </a:t>
            </a:r>
            <a:r>
              <a:rPr lang="ru-RU" i="1" u="sng" dirty="0" smtClean="0"/>
              <a:t>уметь дифференцировать гласные и согласные звуки, </a:t>
            </a:r>
            <a:r>
              <a:rPr lang="ru-RU" i="1" dirty="0" smtClean="0"/>
              <a:t>для этого применить</a:t>
            </a:r>
            <a:r>
              <a:rPr lang="ru-RU" i="1" dirty="0"/>
              <a:t> все способы</a:t>
            </a:r>
            <a:r>
              <a:rPr lang="ru-RU" i="1" dirty="0" smtClean="0"/>
              <a:t> объяснения (артикуляционный профиль, схемы, визуальный, тактильный, слуховой и т.д.) </a:t>
            </a:r>
            <a:r>
              <a:rPr lang="ru-RU" i="1" dirty="0"/>
              <a:t>и</a:t>
            </a:r>
            <a:r>
              <a:rPr lang="ru-RU" i="1" dirty="0" smtClean="0"/>
              <a:t> закрепить умение узнавать звуки речи.</a:t>
            </a:r>
          </a:p>
          <a:p>
            <a:r>
              <a:rPr lang="ru-RU" b="1" i="1" dirty="0" smtClean="0"/>
              <a:t>3 квант </a:t>
            </a:r>
            <a:r>
              <a:rPr lang="ru-RU" i="1" dirty="0" smtClean="0"/>
              <a:t>– уметь быстро и безошибочно определить место ударения, различать ударные и безударные гласные</a:t>
            </a:r>
          </a:p>
          <a:p>
            <a:endParaRPr lang="ru-RU" i="1" dirty="0" smtClean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37160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r>
              <a:rPr lang="ru-RU" b="1" i="1" dirty="0" smtClean="0"/>
              <a:t>4 квант </a:t>
            </a:r>
            <a:r>
              <a:rPr lang="ru-RU" dirty="0" smtClean="0"/>
              <a:t>– </a:t>
            </a:r>
            <a:r>
              <a:rPr lang="ru-RU" i="1" dirty="0" smtClean="0"/>
              <a:t>уметь быстро находить и выделять корневую морфему в слове</a:t>
            </a:r>
          </a:p>
          <a:p>
            <a:r>
              <a:rPr lang="ru-RU" b="1" i="1" dirty="0" smtClean="0"/>
              <a:t>5 квант </a:t>
            </a:r>
            <a:r>
              <a:rPr lang="ru-RU" i="1" dirty="0" smtClean="0"/>
              <a:t>– уметь быстро подбирать как можно больше, но не менее 4 однокоренных родственных слов или образовывать формы проверяемого слова (алгоритм подбора)</a:t>
            </a:r>
          </a:p>
          <a:p>
            <a:r>
              <a:rPr lang="ru-RU" b="1" i="1" dirty="0" smtClean="0"/>
              <a:t>6 квант – </a:t>
            </a:r>
            <a:r>
              <a:rPr lang="ru-RU" i="1" dirty="0" smtClean="0"/>
              <a:t>уметь объяснить лексическое значение слов.</a:t>
            </a:r>
          </a:p>
          <a:p>
            <a:r>
              <a:rPr lang="ru-RU" b="1" i="1" dirty="0" smtClean="0"/>
              <a:t>7 квант – </a:t>
            </a:r>
            <a:r>
              <a:rPr lang="ru-RU" i="1" dirty="0" smtClean="0"/>
              <a:t>уметь различать однокоренные родственные слова от однокоренных слов.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848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851648" cy="273630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Формирование </a:t>
            </a:r>
            <a:r>
              <a:rPr lang="ru-RU" sz="3600" dirty="0" smtClean="0">
                <a:solidFill>
                  <a:schemeClr val="tx1"/>
                </a:solidFill>
              </a:rPr>
              <a:t>орфографической зоркости у детей с ОВЗ как основа функциональной грамотности 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(</a:t>
            </a:r>
            <a:r>
              <a:rPr lang="ru-RU" sz="3600" dirty="0" smtClean="0">
                <a:solidFill>
                  <a:schemeClr val="tx1"/>
                </a:solidFill>
              </a:rPr>
              <a:t>актуальность, проблемы, пути решения</a:t>
            </a:r>
            <a:r>
              <a:rPr lang="ru-RU" sz="3600" dirty="0" smtClean="0">
                <a:solidFill>
                  <a:schemeClr val="tx1"/>
                </a:solidFill>
              </a:rPr>
              <a:t>)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229200"/>
            <a:ext cx="7854696" cy="115212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Шефер</a:t>
            </a:r>
            <a:r>
              <a:rPr lang="ru-RU" dirty="0" smtClean="0"/>
              <a:t> </a:t>
            </a:r>
            <a:r>
              <a:rPr lang="ru-RU" dirty="0" smtClean="0"/>
              <a:t>Ирина Васильевна,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 smtClean="0"/>
              <a:t>читель-логопед,  </a:t>
            </a:r>
          </a:p>
          <a:p>
            <a:r>
              <a:rPr lang="ru-RU" dirty="0" smtClean="0"/>
              <a:t>МАОУ </a:t>
            </a:r>
            <a:r>
              <a:rPr lang="ru-RU" dirty="0" smtClean="0"/>
              <a:t>«СОШ №84 г.Челябинска</a:t>
            </a:r>
            <a:r>
              <a:rPr lang="ru-RU" dirty="0" smtClean="0"/>
              <a:t>»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66293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Орфографическая грамотность </a:t>
            </a:r>
            <a:r>
              <a:rPr lang="ru-RU" sz="2800" dirty="0" smtClean="0"/>
              <a:t>– это составная часть общей языковой культуры, залог точности выражения мысли и взаимопонимания, основа развития ключевых компетенций учащихся.</a:t>
            </a:r>
          </a:p>
          <a:p>
            <a:pPr marL="0" indent="0">
              <a:buNone/>
            </a:pPr>
            <a:endParaRPr lang="ru-RU" sz="2800" dirty="0" smtClean="0"/>
          </a:p>
          <a:p>
            <a:r>
              <a:rPr lang="ru-RU" sz="2800" b="1" dirty="0"/>
              <a:t>Орфографическая </a:t>
            </a:r>
            <a:r>
              <a:rPr lang="ru-RU" sz="2800" b="1" dirty="0" smtClean="0"/>
              <a:t>зоркость </a:t>
            </a:r>
            <a:r>
              <a:rPr lang="ru-RU" sz="2800" dirty="0" smtClean="0"/>
              <a:t>– это решение орфографической  задачи, которая заключается в умении обнаружить орфограмму, определить её тип и применить необходимое орфографическое  умение.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182489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Причины актуальности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Несмотря на возрастающую </a:t>
            </a:r>
            <a:r>
              <a:rPr lang="ru-RU" dirty="0" err="1" smtClean="0"/>
              <a:t>цифровизацию</a:t>
            </a:r>
            <a:r>
              <a:rPr lang="ru-RU" dirty="0" smtClean="0"/>
              <a:t> общества</a:t>
            </a:r>
            <a:r>
              <a:rPr lang="ru-RU" dirty="0"/>
              <a:t>, письменная речь и письменные </a:t>
            </a:r>
            <a:r>
              <a:rPr lang="ru-RU" dirty="0" smtClean="0"/>
              <a:t>носители продолжают оставаться ведущим способом коммуникации, хранения информации, передачи, ведения документации.</a:t>
            </a:r>
          </a:p>
          <a:p>
            <a:r>
              <a:rPr lang="ru-RU" dirty="0" smtClean="0"/>
              <a:t>Всеобщая </a:t>
            </a:r>
            <a:r>
              <a:rPr lang="ru-RU" dirty="0" err="1" smtClean="0"/>
              <a:t>цифровизация</a:t>
            </a:r>
            <a:r>
              <a:rPr lang="ru-RU" dirty="0" smtClean="0"/>
              <a:t> приводит </a:t>
            </a:r>
            <a:r>
              <a:rPr lang="ru-RU" dirty="0"/>
              <a:t>к росту </a:t>
            </a:r>
            <a:r>
              <a:rPr lang="ru-RU" dirty="0" smtClean="0"/>
              <a:t>числа взрослого </a:t>
            </a:r>
            <a:r>
              <a:rPr lang="ru-RU" dirty="0"/>
              <a:t>населения, не владеющего грамотным </a:t>
            </a:r>
            <a:r>
              <a:rPr lang="ru-RU" dirty="0" smtClean="0"/>
              <a:t>письмом и осложняет формирование функциональной грамотности.</a:t>
            </a:r>
          </a:p>
          <a:p>
            <a:r>
              <a:rPr lang="ru-RU" dirty="0"/>
              <a:t>Письменная речь - это основа и инструмент для обучения по ФГОС.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навыков грамотного письма у школьников – важнейшая программная установка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46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Рост количества </a:t>
            </a:r>
            <a:r>
              <a:rPr lang="ru-RU" dirty="0"/>
              <a:t>детей с ОВЗ, требующих в решении данного вопроса индивидуального подхода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Рост количества детей-мигрантов, не владеющих русским языком, на котором проходит обучение.</a:t>
            </a:r>
          </a:p>
          <a:p>
            <a:r>
              <a:rPr lang="ru-RU" dirty="0" smtClean="0"/>
              <a:t>Недостаточность </a:t>
            </a:r>
            <a:r>
              <a:rPr lang="ru-RU" dirty="0"/>
              <a:t>или </a:t>
            </a:r>
            <a:r>
              <a:rPr lang="ru-RU" dirty="0" smtClean="0"/>
              <a:t>отсутствие </a:t>
            </a:r>
            <a:r>
              <a:rPr lang="ru-RU" dirty="0"/>
              <a:t>нейропсихологического </a:t>
            </a:r>
            <a:r>
              <a:rPr lang="ru-RU" dirty="0" smtClean="0"/>
              <a:t>и речевого развития </a:t>
            </a:r>
            <a:r>
              <a:rPr lang="ru-RU" dirty="0"/>
              <a:t>в раннем детском возрасте.</a:t>
            </a:r>
          </a:p>
          <a:p>
            <a:r>
              <a:rPr lang="ru-RU" dirty="0" smtClean="0"/>
              <a:t>Снижения </a:t>
            </a:r>
            <a:r>
              <a:rPr lang="ru-RU" dirty="0"/>
              <a:t>часов по предметам </a:t>
            </a:r>
            <a:r>
              <a:rPr lang="ru-RU" dirty="0" smtClean="0"/>
              <a:t>«Русский язык», «Чтение» </a:t>
            </a:r>
            <a:r>
              <a:rPr lang="ru-RU" dirty="0"/>
              <a:t>в начальной школе.</a:t>
            </a:r>
          </a:p>
          <a:p>
            <a:r>
              <a:rPr lang="ru-RU" dirty="0" smtClean="0"/>
              <a:t>Недостаточность овладения русским  языком в дошкольном возрасте (ограничен словарь, слабость навыков словообразования и словоизменения, несформированность грамматического строя речи и связной речи).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72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Неуспеваемость по русскому языку </a:t>
            </a:r>
            <a:r>
              <a:rPr lang="ru-RU" u="sng" dirty="0" smtClean="0"/>
              <a:t>отрицательно </a:t>
            </a:r>
            <a:r>
              <a:rPr lang="ru-RU" dirty="0" smtClean="0"/>
              <a:t>влияет на формирование личности на трех уровнях:</a:t>
            </a:r>
          </a:p>
          <a:p>
            <a:pPr lvl="4"/>
            <a:r>
              <a:rPr lang="ru-RU" sz="4000" dirty="0" smtClean="0"/>
              <a:t>Эмоциональном</a:t>
            </a:r>
          </a:p>
          <a:p>
            <a:pPr lvl="4"/>
            <a:r>
              <a:rPr lang="ru-RU" sz="4000" dirty="0" smtClean="0"/>
              <a:t>Когнитивном</a:t>
            </a:r>
          </a:p>
          <a:p>
            <a:pPr lvl="4"/>
            <a:r>
              <a:rPr lang="ru-RU" sz="4000" dirty="0" smtClean="0"/>
              <a:t>Поведенческом</a:t>
            </a:r>
            <a:endParaRPr lang="ru-RU" sz="2600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547664" y="4077072"/>
            <a:ext cx="0" cy="60348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95536" y="4797152"/>
            <a:ext cx="3240360" cy="1008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Школьная </a:t>
            </a:r>
            <a:r>
              <a:rPr lang="ru-RU" sz="3200" dirty="0" err="1" smtClean="0">
                <a:solidFill>
                  <a:srgbClr val="FF0000"/>
                </a:solidFill>
              </a:rPr>
              <a:t>дезадаптация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4797152"/>
            <a:ext cx="3888432" cy="10801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Социальная </a:t>
            </a:r>
            <a:r>
              <a:rPr lang="ru-RU" sz="3200" dirty="0" err="1" smtClean="0">
                <a:solidFill>
                  <a:srgbClr val="FF0000"/>
                </a:solidFill>
              </a:rPr>
              <a:t>дезадаптация</a:t>
            </a:r>
            <a:endParaRPr lang="ru-RU" sz="3200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779912" y="5301208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1274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Мероприятия по формированию базы функциональной грамотности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Раннее детство (0 – 3 лет). </a:t>
            </a:r>
          </a:p>
          <a:p>
            <a:pPr>
              <a:buFontTx/>
              <a:buChar char="-"/>
            </a:pPr>
            <a:r>
              <a:rPr lang="ru-RU" dirty="0" smtClean="0"/>
              <a:t>Недопустимость  материнской депривации.</a:t>
            </a:r>
          </a:p>
          <a:p>
            <a:pPr>
              <a:buFontTx/>
              <a:buChar char="-"/>
            </a:pPr>
            <a:r>
              <a:rPr lang="ru-RU" dirty="0" smtClean="0"/>
              <a:t>Сенсорное воспитание, направленное на развитие перцептивных действий.</a:t>
            </a:r>
          </a:p>
          <a:p>
            <a:pPr>
              <a:buFontTx/>
              <a:buChar char="-"/>
            </a:pPr>
            <a:r>
              <a:rPr lang="ru-RU" dirty="0" smtClean="0"/>
              <a:t>Психологическое и физическое (двигательное) развитие в дидактически подготовленной среде</a:t>
            </a:r>
            <a:r>
              <a:rPr lang="ru-RU" dirty="0"/>
              <a:t>.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Речевое развитие - накопление пассивного словаря (</a:t>
            </a:r>
            <a:r>
              <a:rPr lang="ru-RU" dirty="0" err="1" smtClean="0"/>
              <a:t>оречевление</a:t>
            </a:r>
            <a:r>
              <a:rPr lang="ru-RU" dirty="0" smtClean="0"/>
              <a:t> действий взрослым, интонационно-окрашенная речь).</a:t>
            </a:r>
          </a:p>
          <a:p>
            <a:pPr>
              <a:buFontTx/>
              <a:buChar char="-"/>
            </a:pPr>
            <a:r>
              <a:rPr lang="ru-RU" dirty="0" smtClean="0"/>
              <a:t>Рациональное питание</a:t>
            </a:r>
            <a:r>
              <a:rPr lang="ru-RU" dirty="0"/>
              <a:t>.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рофилактика травм, вирусных, инфекционных и др. заболеваний.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84597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09600" y="1052736"/>
            <a:ext cx="8229600" cy="5424264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ru-RU" b="1" dirty="0" smtClean="0"/>
              <a:t>Дошкольный возраст (3 – 7лет)</a:t>
            </a:r>
          </a:p>
          <a:p>
            <a:pPr>
              <a:buFontTx/>
              <a:buChar char="-"/>
            </a:pPr>
            <a:r>
              <a:rPr lang="ru-RU" dirty="0" smtClean="0"/>
              <a:t>Развитие когнитивных процессов: внимания, слуховой и зрительной памяти, воображения.</a:t>
            </a:r>
          </a:p>
          <a:p>
            <a:pPr>
              <a:buFontTx/>
              <a:buChar char="-"/>
            </a:pPr>
            <a:r>
              <a:rPr lang="ru-RU" dirty="0" smtClean="0"/>
              <a:t>Развитие наглядно–действенного и наглядно–образного мышления путём обучения приёмам умственных действий (анализ, синтез, сравнение, обобщение, группировка, установление </a:t>
            </a:r>
            <a:r>
              <a:rPr lang="ru-RU" dirty="0" err="1" smtClean="0"/>
              <a:t>причинно</a:t>
            </a:r>
            <a:r>
              <a:rPr lang="ru-RU" dirty="0" smtClean="0"/>
              <a:t>–следственных связей).</a:t>
            </a:r>
          </a:p>
          <a:p>
            <a:pPr>
              <a:buFontTx/>
              <a:buChar char="-"/>
            </a:pPr>
            <a:r>
              <a:rPr lang="ru-RU" dirty="0" smtClean="0"/>
              <a:t>Обогащение словаря.</a:t>
            </a:r>
          </a:p>
          <a:p>
            <a:pPr>
              <a:buFontTx/>
              <a:buChar char="-"/>
            </a:pPr>
            <a:r>
              <a:rPr lang="ru-RU" dirty="0" smtClean="0"/>
              <a:t>Формирование лексико-грамматического строя речи.</a:t>
            </a:r>
          </a:p>
          <a:p>
            <a:pPr>
              <a:buFontTx/>
              <a:buChar char="-"/>
            </a:pPr>
            <a:r>
              <a:rPr lang="ru-RU" dirty="0" smtClean="0"/>
              <a:t>Воспитание правильного интонационно–ритмического воспроизведения слов и фраз.</a:t>
            </a:r>
          </a:p>
          <a:p>
            <a:pPr>
              <a:buFontTx/>
              <a:buChar char="-"/>
            </a:pPr>
            <a:r>
              <a:rPr lang="ru-RU" dirty="0" smtClean="0"/>
              <a:t>Развитие связной речи.</a:t>
            </a:r>
          </a:p>
          <a:p>
            <a:pPr>
              <a:buFontTx/>
              <a:buChar char="-"/>
            </a:pPr>
            <a:r>
              <a:rPr lang="ru-RU" dirty="0" smtClean="0"/>
              <a:t>Коррекция звукопроизношения (при необходимости).</a:t>
            </a:r>
          </a:p>
          <a:p>
            <a:pPr>
              <a:buFontTx/>
              <a:buChar char="-"/>
            </a:pPr>
            <a:r>
              <a:rPr lang="ru-RU" dirty="0" smtClean="0"/>
              <a:t>Развитие (коррекция) фонематического восприятия.</a:t>
            </a:r>
          </a:p>
          <a:p>
            <a:pPr marL="0" indent="0">
              <a:buNone/>
            </a:pPr>
            <a:r>
              <a:rPr lang="ru-RU" b="1" dirty="0" smtClean="0"/>
              <a:t>От 6 до 7 лет </a:t>
            </a:r>
          </a:p>
          <a:p>
            <a:pPr>
              <a:buFontTx/>
              <a:buChar char="-"/>
            </a:pPr>
            <a:r>
              <a:rPr lang="ru-RU" dirty="0" smtClean="0"/>
              <a:t>Формирование </a:t>
            </a:r>
            <a:r>
              <a:rPr lang="ru-RU" dirty="0"/>
              <a:t>навыков чтения и письма (на материале печатных букв) с профилактикой нарушений чтения и </a:t>
            </a:r>
            <a:r>
              <a:rPr lang="ru-RU" dirty="0" smtClean="0"/>
              <a:t>письма.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Воспитание активного произвольного внимания к устной и письменной речи.</a:t>
            </a:r>
          </a:p>
          <a:p>
            <a:pPr>
              <a:buFontTx/>
              <a:buChar char="-"/>
            </a:pPr>
            <a:r>
              <a:rPr lang="ru-RU" dirty="0" smtClean="0"/>
              <a:t>Воспитание произвольного поведения основанного на навыках самоконтроля, самоорганизации, самодисциплины.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09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Autofit/>
          </a:bodyPr>
          <a:lstStyle/>
          <a:p>
            <a:r>
              <a:rPr lang="ru-RU" sz="3200" dirty="0" smtClean="0"/>
              <a:t>Нарушения письменной речи у учащихся с ОВЗ в младшем школьном возрасте: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 lnSpcReduction="10000"/>
          </a:bodyPr>
          <a:lstStyle/>
          <a:p>
            <a:r>
              <a:rPr lang="ru-RU" sz="3200" dirty="0" err="1" smtClean="0"/>
              <a:t>Дислексия</a:t>
            </a:r>
            <a:r>
              <a:rPr lang="ru-RU" sz="3200" dirty="0"/>
              <a:t> </a:t>
            </a:r>
            <a:r>
              <a:rPr lang="ru-RU" sz="3200" dirty="0" smtClean="0"/>
              <a:t>- частичное специфическое нарушение процессов чтения.</a:t>
            </a:r>
          </a:p>
          <a:p>
            <a:r>
              <a:rPr lang="ru-RU" sz="3200" dirty="0" err="1" smtClean="0"/>
              <a:t>Дисграфия</a:t>
            </a:r>
            <a:r>
              <a:rPr lang="ru-RU" sz="3200" dirty="0" smtClean="0"/>
              <a:t> - частичное нарушение процесса письма. </a:t>
            </a:r>
          </a:p>
          <a:p>
            <a:r>
              <a:rPr lang="ru-RU" sz="3200" dirty="0" err="1" smtClean="0"/>
              <a:t>Дизорфография</a:t>
            </a:r>
            <a:r>
              <a:rPr lang="ru-RU" sz="3200" dirty="0" smtClean="0"/>
              <a:t> - специфическое нарушение орфографического навыка письма (трудности формирования функциональной грамотности).</a:t>
            </a:r>
          </a:p>
          <a:p>
            <a:r>
              <a:rPr lang="ru-RU" sz="3200" dirty="0" smtClean="0"/>
              <a:t>Смешанные нарушения письменной 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264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Этапы логопедической коррекции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dirty="0" smtClean="0"/>
              <a:t>1. Коррекция звукопроизношения и фонематического восприятия, формирование лексико-грамматического строя и связной речи.</a:t>
            </a:r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2. Коррекция </a:t>
            </a:r>
            <a:r>
              <a:rPr lang="ru-RU" sz="4000" dirty="0"/>
              <a:t>дисграфии, </a:t>
            </a:r>
            <a:r>
              <a:rPr lang="ru-RU" sz="4000" dirty="0" smtClean="0"/>
              <a:t>дислексии и профилактика </a:t>
            </a:r>
            <a:r>
              <a:rPr lang="ru-RU" sz="4000" dirty="0" err="1" smtClean="0"/>
              <a:t>дизорфорграфии</a:t>
            </a:r>
            <a:r>
              <a:rPr lang="ru-RU" sz="4000" dirty="0" smtClean="0"/>
              <a:t> (формирование орфографической зоркости).</a:t>
            </a:r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3. Коррекция </a:t>
            </a:r>
            <a:r>
              <a:rPr lang="ru-RU" sz="4000" dirty="0" err="1" smtClean="0"/>
              <a:t>дизорфорграфии</a:t>
            </a:r>
            <a:r>
              <a:rPr lang="ru-RU" sz="4000" dirty="0" smtClean="0"/>
              <a:t>  </a:t>
            </a:r>
            <a:r>
              <a:rPr lang="ru-RU" sz="4000" dirty="0"/>
              <a:t>(формирование орфографической зоркости)</a:t>
            </a:r>
          </a:p>
          <a:p>
            <a:pPr marL="0" indent="0">
              <a:buNone/>
            </a:pPr>
            <a:r>
              <a:rPr lang="ru-RU" sz="4000" u="sng" dirty="0" smtClean="0"/>
              <a:t> </a:t>
            </a:r>
            <a:endParaRPr lang="ru-RU" sz="4000" u="sng" dirty="0"/>
          </a:p>
        </p:txBody>
      </p:sp>
    </p:spTree>
    <p:extLst>
      <p:ext uri="{BB962C8B-B14F-4D97-AF65-F5344CB8AC3E}">
        <p14:creationId xmlns:p14="http://schemas.microsoft.com/office/powerpoint/2010/main" xmlns="" val="291072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1031</TotalTime>
  <Words>1321</Words>
  <Application>Microsoft Office PowerPoint</Application>
  <PresentationFormat>Экран (4:3)</PresentationFormat>
  <Paragraphs>153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Формирование орфографической зоркости у детей с ОВЗ как основа функциональной грамотности  (актуальность, проблемы, пути решения)</vt:lpstr>
      <vt:lpstr>Слайд 2</vt:lpstr>
      <vt:lpstr>Причины актуальности</vt:lpstr>
      <vt:lpstr>Слайд 4</vt:lpstr>
      <vt:lpstr>Слайд 5</vt:lpstr>
      <vt:lpstr>Мероприятия по формированию базы функциональной грамотности</vt:lpstr>
      <vt:lpstr>Слайд 7</vt:lpstr>
      <vt:lpstr>Нарушения письменной речи у учащихся с ОВЗ в младшем школьном возрасте:</vt:lpstr>
      <vt:lpstr>Этапы логопедической коррекции</vt:lpstr>
      <vt:lpstr>Слайд 10</vt:lpstr>
      <vt:lpstr>Слайд 11</vt:lpstr>
      <vt:lpstr>Слайд 12</vt:lpstr>
      <vt:lpstr>Симптомы дизорфографии</vt:lpstr>
      <vt:lpstr>Формирование орфографической зоркости через призму логопедической коррекции</vt:lpstr>
      <vt:lpstr>Принципы коррекции дизорфографии (формирования орфографической зоркости)</vt:lpstr>
      <vt:lpstr>Слайд 16</vt:lpstr>
      <vt:lpstr>Принцип «квантования»</vt:lpstr>
      <vt:lpstr>Слайд 18</vt:lpstr>
      <vt:lpstr>Формирование орфографической зоркости у детей с ОВЗ как основа функциональной грамотности  (актуальность, проблемы, пути решения)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Логопедическая коррекция дизорфографии   у учащихся начальных классов общеобразовательной школы на  логопункте</dc:title>
  <dc:creator>SJJ</dc:creator>
  <cp:lastModifiedBy>admin</cp:lastModifiedBy>
  <cp:revision>87</cp:revision>
  <dcterms:created xsi:type="dcterms:W3CDTF">2014-11-04T05:16:15Z</dcterms:created>
  <dcterms:modified xsi:type="dcterms:W3CDTF">2022-10-10T13:37:34Z</dcterms:modified>
</cp:coreProperties>
</file>