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6" r:id="rId2"/>
  </p:sldMasterIdLst>
  <p:notesMasterIdLst>
    <p:notesMasterId r:id="rId13"/>
  </p:notesMasterIdLst>
  <p:sldIdLst>
    <p:sldId id="278" r:id="rId3"/>
    <p:sldId id="289" r:id="rId4"/>
    <p:sldId id="302" r:id="rId5"/>
    <p:sldId id="301" r:id="rId6"/>
    <p:sldId id="303" r:id="rId7"/>
    <p:sldId id="305" r:id="rId8"/>
    <p:sldId id="306" r:id="rId9"/>
    <p:sldId id="307" r:id="rId10"/>
    <p:sldId id="309" r:id="rId11"/>
    <p:sldId id="310" r:id="rId12"/>
  </p:sldIdLst>
  <p:sldSz cx="20104100" cy="11309350"/>
  <p:notesSz cx="20104100" cy="1130935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A7"/>
    <a:srgbClr val="4C3D2A"/>
    <a:srgbClr val="1364A8"/>
    <a:srgbClr val="205B9C"/>
    <a:srgbClr val="0071BC"/>
    <a:srgbClr val="E2D6C4"/>
    <a:srgbClr val="FFFFFF"/>
    <a:srgbClr val="E5DACA"/>
    <a:srgbClr val="F3EFE2"/>
    <a:srgbClr val="F3E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4643"/>
  </p:normalViewPr>
  <p:slideViewPr>
    <p:cSldViewPr>
      <p:cViewPr>
        <p:scale>
          <a:sx n="50" d="100"/>
          <a:sy n="50" d="100"/>
        </p:scale>
        <p:origin x="811" y="17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594FC-C71A-4ACB-B667-C7A3302D83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5CA36-1E01-4740-A058-C81BDD009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9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0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61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46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12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07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hyperlink" Target="https://cro.chel-edu.r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11" Type="http://schemas.openxmlformats.org/officeDocument/2006/relationships/hyperlink" Target="http://ocdod74.ru/?ysclid=llv9fhzair71630524" TargetMode="External"/><Relationship Id="rId5" Type="http://schemas.openxmlformats.org/officeDocument/2006/relationships/image" Target="../media/image19.jpeg"/><Relationship Id="rId10" Type="http://schemas.openxmlformats.org/officeDocument/2006/relationships/hyperlink" Target="https://chiro74.ru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s://ipk74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100000">
                <a:srgbClr val="E7DFD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38208" y="2860495"/>
            <a:ext cx="2491484" cy="2886217"/>
            <a:chOff x="-9491610" y="6433497"/>
            <a:chExt cx="4277771" cy="4955510"/>
          </a:xfrm>
        </p:grpSpPr>
        <p:pic>
          <p:nvPicPr>
            <p:cNvPr id="18" name="область">
              <a:extLst>
                <a:ext uri="{FF2B5EF4-FFF2-40B4-BE49-F238E27FC236}">
                  <a16:creationId xmlns:a16="http://schemas.microsoft.com/office/drawing/2014/main" id="{67D6B816-7AA1-4A7D-8F90-250B858F6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29"/>
            <a:stretch/>
          </p:blipFill>
          <p:spPr>
            <a:xfrm>
              <a:off x="-9491610" y="6433497"/>
              <a:ext cx="4173925" cy="49555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69921" y="7010853"/>
              <a:ext cx="4056082" cy="2576073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7" y="-237345"/>
            <a:ext cx="4584877" cy="360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7813" b="19718"/>
          <a:stretch/>
        </p:blipFill>
        <p:spPr>
          <a:xfrm>
            <a:off x="-6350" y="6950075"/>
            <a:ext cx="20116800" cy="4343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91988" y="907363"/>
            <a:ext cx="14928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ЕДИНЫЙ МЕТОДИЧЕСКИЙ ДЕНЬ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специалистов специального и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инклюзивного образования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B5D6A81D-2108-475B-B403-B4C2F93E1412}"/>
              </a:ext>
            </a:extLst>
          </p:cNvPr>
          <p:cNvSpPr txBox="1"/>
          <p:nvPr/>
        </p:nvSpPr>
        <p:spPr>
          <a:xfrm>
            <a:off x="6545816" y="5331996"/>
            <a:ext cx="1272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ru-RU" sz="3600" b="1" dirty="0" smtClean="0">
                <a:solidFill>
                  <a:srgbClr val="0070C0"/>
                </a:solidFill>
                <a:ea typeface="Open Sans Condensed Light" panose="020B0306030504020204" pitchFamily="34" charset="0"/>
                <a:cs typeface="Arial" panose="020B0604020202020204" pitchFamily="34" charset="0"/>
              </a:rPr>
              <a:t>Приоритетные направления деятельности ГМО специалистов специального и инклюзивного образования в проекте «Школа </a:t>
            </a:r>
            <a:r>
              <a:rPr lang="ru-RU" sz="3600" b="1" dirty="0" err="1" smtClean="0">
                <a:solidFill>
                  <a:srgbClr val="0070C0"/>
                </a:solidFill>
                <a:ea typeface="Open Sans Condensed Light" panose="020B0306030504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3600" b="1" dirty="0" smtClean="0">
                <a:solidFill>
                  <a:srgbClr val="0070C0"/>
                </a:solidFill>
                <a:ea typeface="Open Sans Condensed Light" panose="020B0306030504020204" pitchFamily="34" charset="0"/>
                <a:cs typeface="Arial" panose="020B0604020202020204" pitchFamily="34" charset="0"/>
              </a:rPr>
              <a:t> России»</a:t>
            </a:r>
            <a:endParaRPr lang="ru-RU" sz="3600" b="1" dirty="0">
              <a:solidFill>
                <a:srgbClr val="0070C0"/>
              </a:solidFill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04650" y="7561928"/>
            <a:ext cx="74764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i="1" dirty="0" err="1" smtClean="0">
                <a:solidFill>
                  <a:srgbClr val="4C3D2A"/>
                </a:solidFill>
              </a:rPr>
              <a:t>Чепышко</a:t>
            </a:r>
            <a:r>
              <a:rPr lang="ru-RU" sz="2600" b="1" i="1" dirty="0" smtClean="0">
                <a:solidFill>
                  <a:srgbClr val="4C3D2A"/>
                </a:solidFill>
              </a:rPr>
              <a:t> Ольга Викторовна,</a:t>
            </a:r>
            <a:endParaRPr lang="ru-RU" sz="2600" b="1" i="1" dirty="0">
              <a:solidFill>
                <a:srgbClr val="4C3D2A"/>
              </a:solidFill>
            </a:endParaRPr>
          </a:p>
          <a:p>
            <a:pPr algn="r"/>
            <a:r>
              <a:rPr lang="ru-RU" sz="2600" i="1" dirty="0">
                <a:solidFill>
                  <a:srgbClr val="4C3D2A"/>
                </a:solidFill>
              </a:rPr>
              <a:t>у</a:t>
            </a:r>
            <a:r>
              <a:rPr lang="ru-RU" sz="2600" i="1" dirty="0" smtClean="0">
                <a:solidFill>
                  <a:srgbClr val="4C3D2A"/>
                </a:solidFill>
              </a:rPr>
              <a:t>читель-логопед,  </a:t>
            </a:r>
          </a:p>
          <a:p>
            <a:pPr algn="r"/>
            <a:r>
              <a:rPr lang="ru-RU" sz="2600" i="1" dirty="0" smtClean="0">
                <a:solidFill>
                  <a:srgbClr val="4C3D2A"/>
                </a:solidFill>
              </a:rPr>
              <a:t>МБОУ «Школа-интернат №4 г. Челябинска», </a:t>
            </a:r>
          </a:p>
          <a:p>
            <a:pPr algn="r"/>
            <a:r>
              <a:rPr lang="ru-RU" sz="2600" i="1" dirty="0">
                <a:solidFill>
                  <a:srgbClr val="4C3D2A"/>
                </a:solidFill>
              </a:rPr>
              <a:t>р</a:t>
            </a:r>
            <a:r>
              <a:rPr lang="ru-RU" sz="2600" i="1" dirty="0" smtClean="0">
                <a:solidFill>
                  <a:srgbClr val="4C3D2A"/>
                </a:solidFill>
              </a:rPr>
              <a:t>уководитель ГМО ССИО</a:t>
            </a:r>
            <a:r>
              <a:rPr lang="en-US" sz="2600" i="1" dirty="0">
                <a:solidFill>
                  <a:srgbClr val="4C3D2A"/>
                </a:solidFill>
              </a:rPr>
              <a:t/>
            </a:r>
            <a:br>
              <a:rPr lang="en-US" sz="2600" i="1" dirty="0">
                <a:solidFill>
                  <a:srgbClr val="4C3D2A"/>
                </a:solidFill>
              </a:rPr>
            </a:br>
            <a:endParaRPr lang="ru-RU" sz="2600" i="1" dirty="0">
              <a:solidFill>
                <a:srgbClr val="4C3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100000">
                <a:srgbClr val="E7DFD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8208" y="2860495"/>
            <a:ext cx="2491484" cy="2886217"/>
            <a:chOff x="-9491610" y="6433497"/>
            <a:chExt cx="4277771" cy="4955510"/>
          </a:xfrm>
        </p:grpSpPr>
        <p:pic>
          <p:nvPicPr>
            <p:cNvPr id="18" name="область">
              <a:extLst>
                <a:ext uri="{FF2B5EF4-FFF2-40B4-BE49-F238E27FC236}">
                  <a16:creationId xmlns:a16="http://schemas.microsoft.com/office/drawing/2014/main" id="{67D6B816-7AA1-4A7D-8F90-250B858F6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29"/>
            <a:stretch/>
          </p:blipFill>
          <p:spPr>
            <a:xfrm>
              <a:off x="-9491610" y="6433497"/>
              <a:ext cx="4173925" cy="49555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69921" y="7010853"/>
              <a:ext cx="4056082" cy="2576073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7" y="-237345"/>
            <a:ext cx="4584877" cy="360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7813" b="19718"/>
          <a:stretch/>
        </p:blipFill>
        <p:spPr>
          <a:xfrm>
            <a:off x="-6350" y="6950075"/>
            <a:ext cx="20116800" cy="4343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91988" y="907363"/>
            <a:ext cx="14928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ЕДИНЫЙ МЕТОДИЧЕСКИЙ ДЕНЬ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специалистов специального 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инклюзивного образования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B5D6A81D-2108-475B-B403-B4C2F93E1412}"/>
              </a:ext>
            </a:extLst>
          </p:cNvPr>
          <p:cNvSpPr txBox="1"/>
          <p:nvPr/>
        </p:nvSpPr>
        <p:spPr>
          <a:xfrm>
            <a:off x="6699250" y="4669442"/>
            <a:ext cx="1272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Open Sans Condensed Light" panose="020B0306030504020204" pitchFamily="34" charset="0"/>
                <a:cs typeface="Arial" panose="020B0604020202020204" pitchFamily="34" charset="0"/>
              </a:rPr>
              <a:t>Приоритетные направления деятельности ГМО специалистов специального и инклюзивного образования в проекте «Школа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Open Sans Condensed Light" panose="020B0306030504020204" pitchFamily="34" charset="0"/>
                <a:cs typeface="Arial" panose="020B0604020202020204" pitchFamily="34" charset="0"/>
              </a:rPr>
              <a:t>Минпросвещения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Open Sans Condensed Light" panose="020B0306030504020204" pitchFamily="34" charset="0"/>
                <a:cs typeface="Arial" panose="020B0604020202020204" pitchFamily="34" charset="0"/>
              </a:rPr>
              <a:t> России»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28450" y="7561928"/>
            <a:ext cx="75526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Чепышко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Ольга Викторовна,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srgbClr val="4C3D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читель-логопед,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МБОУ «Школа-интернат №4 г. Челябинска»,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уководитель ГМО ССИО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ru-RU" sz="2600" b="0" i="1" u="none" strike="noStrike" kern="1200" cap="none" spc="0" normalizeH="0" baseline="0" noProof="0" dirty="0">
              <a:ln>
                <a:noFill/>
              </a:ln>
              <a:solidFill>
                <a:srgbClr val="4C3D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6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1650" y="320675"/>
            <a:ext cx="158705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КОНЦЕПЦИЯ</a:t>
            </a:r>
          </a:p>
          <a:p>
            <a:pPr lvl="0" algn="r">
              <a:defRPr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lvl="0" algn="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проекта «Школа </a:t>
            </a:r>
            <a:r>
              <a:rPr lang="ru-RU" sz="3600" b="1" dirty="0" err="1" smtClean="0">
                <a:solidFill>
                  <a:srgbClr val="C00000"/>
                </a:solidFill>
              </a:rPr>
              <a:t>Минпросвещения</a:t>
            </a:r>
            <a:r>
              <a:rPr lang="ru-RU" sz="3600" b="1" dirty="0" smtClean="0">
                <a:solidFill>
                  <a:srgbClr val="C00000"/>
                </a:solidFill>
              </a:rPr>
              <a:t> России»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1250" y="2454275"/>
            <a:ext cx="13716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Проект определяет оптимальные условия для получения качественного</a:t>
            </a:r>
          </a:p>
          <a:p>
            <a:r>
              <a:rPr lang="ru-RU" sz="2800" dirty="0" smtClean="0"/>
              <a:t>образования за счет:</a:t>
            </a:r>
          </a:p>
          <a:p>
            <a:r>
              <a:rPr lang="ru-RU" sz="2800" dirty="0" smtClean="0"/>
              <a:t>- создания единого непрерывного образовательного процесса на смежных</a:t>
            </a:r>
          </a:p>
          <a:p>
            <a:r>
              <a:rPr lang="ru-RU" sz="2800" dirty="0" smtClean="0"/>
              <a:t>этапах становления и развития личности обучающегося;</a:t>
            </a:r>
          </a:p>
          <a:p>
            <a:r>
              <a:rPr lang="ru-RU" sz="2800" dirty="0" smtClean="0"/>
              <a:t>- единства процессов обучения и воспитания, реализуемых совместно с семьей</a:t>
            </a:r>
          </a:p>
          <a:p>
            <a:r>
              <a:rPr lang="ru-RU" sz="2800" dirty="0" smtClean="0"/>
              <a:t>и иными институтами воспитания;</a:t>
            </a:r>
          </a:p>
          <a:p>
            <a:r>
              <a:rPr lang="ru-RU" sz="2800" dirty="0" smtClean="0"/>
              <a:t>- применения </a:t>
            </a:r>
            <a:r>
              <a:rPr lang="ru-RU" sz="2800" dirty="0" err="1" smtClean="0"/>
              <a:t>здоровьесберегающих</a:t>
            </a:r>
            <a:r>
              <a:rPr lang="ru-RU" sz="2800" dirty="0" smtClean="0"/>
              <a:t> технологий и методик обучения,</a:t>
            </a:r>
          </a:p>
          <a:p>
            <a:r>
              <a:rPr lang="ru-RU" sz="2800" dirty="0" smtClean="0"/>
              <a:t>направленных на формирование гармоничного физического и психического</a:t>
            </a:r>
          </a:p>
          <a:p>
            <a:r>
              <a:rPr lang="ru-RU" sz="2800" dirty="0" smtClean="0"/>
              <a:t>развития, сохранение и укрепление здоровья;</a:t>
            </a:r>
          </a:p>
          <a:p>
            <a:r>
              <a:rPr lang="ru-RU" sz="2800" dirty="0" smtClean="0"/>
              <a:t>- развития личностных качеств, необходимых для решения учебных,</a:t>
            </a:r>
          </a:p>
          <a:p>
            <a:r>
              <a:rPr lang="ru-RU" sz="2800" dirty="0" smtClean="0"/>
              <a:t>практических, творческих и жизненных задач;</a:t>
            </a:r>
          </a:p>
          <a:p>
            <a:r>
              <a:rPr lang="ru-RU" sz="2800" dirty="0" smtClean="0"/>
              <a:t>- формирования российской гражданской идентичности обучающихся как</a:t>
            </a:r>
          </a:p>
          <a:p>
            <a:r>
              <a:rPr lang="ru-RU" sz="2800" dirty="0" smtClean="0"/>
              <a:t>составляющей их социальной идентичности;</a:t>
            </a:r>
          </a:p>
          <a:p>
            <a:r>
              <a:rPr lang="ru-RU" sz="2800" dirty="0" smtClean="0"/>
              <a:t>- сохранения и развития культурного разнообразия и языкового наследия</a:t>
            </a:r>
          </a:p>
          <a:p>
            <a:r>
              <a:rPr lang="ru-RU" sz="2800" dirty="0" smtClean="0"/>
              <a:t>многонационального народа Российской Федерации.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390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1650" y="320675"/>
            <a:ext cx="15870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89350" y="1158875"/>
            <a:ext cx="12725400" cy="990600"/>
          </a:xfrm>
          <a:prstGeom prst="rect">
            <a:avLst/>
          </a:prstGeom>
          <a:solidFill>
            <a:srgbClr val="4D44A5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990"/>
              </a:lnSpc>
            </a:pPr>
            <a:endParaRPr lang="ru" sz="3200" b="1" cap="small" dirty="0" smtClean="0">
              <a:solidFill>
                <a:srgbClr val="FFFFFF"/>
              </a:solidFill>
              <a:latin typeface="Times New Roman"/>
            </a:endParaRPr>
          </a:p>
          <a:p>
            <a:pPr indent="0" algn="ctr">
              <a:lnSpc>
                <a:spcPts val="2990"/>
              </a:lnSpc>
            </a:pPr>
            <a:r>
              <a:rPr lang="ru" sz="3200" b="1" cap="small" dirty="0" smtClean="0">
                <a:solidFill>
                  <a:srgbClr val="FFFFFF"/>
                </a:solidFill>
                <a:latin typeface="Times New Roman"/>
              </a:rPr>
              <a:t>КОНСТИТУЦИЯ </a:t>
            </a:r>
            <a:r>
              <a:rPr lang="ru" sz="3200" b="1" cap="small" dirty="0">
                <a:solidFill>
                  <a:srgbClr val="FFFFFF"/>
                </a:solidFill>
                <a:latin typeface="Times New Roman"/>
              </a:rPr>
              <a:t>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1650" y="3063875"/>
            <a:ext cx="2819400" cy="2572512"/>
          </a:xfrm>
          <a:prstGeom prst="rect">
            <a:avLst/>
          </a:prstGeom>
          <a:solidFill>
            <a:srgbClr val="4D44A5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064"/>
              </a:lnSpc>
              <a:spcAft>
                <a:spcPts val="1470"/>
              </a:spcAft>
            </a:pPr>
            <a:endParaRPr lang="ru" b="1" dirty="0" smtClean="0">
              <a:solidFill>
                <a:srgbClr val="FFFFFF"/>
              </a:solidFill>
              <a:latin typeface="Century Gothic"/>
            </a:endParaRPr>
          </a:p>
          <a:p>
            <a:pPr indent="0" algn="ctr">
              <a:lnSpc>
                <a:spcPts val="2064"/>
              </a:lnSpc>
              <a:spcAft>
                <a:spcPts val="1470"/>
              </a:spcAft>
            </a:pPr>
            <a:r>
              <a:rPr lang="ru" b="1" dirty="0" smtClean="0">
                <a:solidFill>
                  <a:srgbClr val="FFFFFF"/>
                </a:solidFill>
                <a:latin typeface="Century Gothic"/>
              </a:rPr>
              <a:t>ФЕДЕРАЛЬНЫЙ </a:t>
            </a:r>
            <a:r>
              <a:rPr lang="ru" b="1" dirty="0">
                <a:solidFill>
                  <a:srgbClr val="FFFFFF"/>
                </a:solidFill>
                <a:latin typeface="Century Gothic"/>
              </a:rPr>
              <a:t>ЗАКОН ОТ 29 ДЕКАБРЯ 2012 Г. № 273-ФЗ</a:t>
            </a:r>
          </a:p>
          <a:p>
            <a:pPr indent="0" algn="ctr">
              <a:lnSpc>
                <a:spcPts val="2016"/>
              </a:lnSpc>
            </a:pPr>
            <a:r>
              <a:rPr lang="ru" dirty="0">
                <a:solidFill>
                  <a:srgbClr val="B9C1E8"/>
                </a:solidFill>
                <a:latin typeface="Century Gothic"/>
              </a:rPr>
              <a:t>«ОБ ОБРАЗОВАНИИ В</a:t>
            </a:r>
          </a:p>
          <a:p>
            <a:pPr indent="0" algn="ctr">
              <a:lnSpc>
                <a:spcPts val="2016"/>
              </a:lnSpc>
            </a:pPr>
            <a:r>
              <a:rPr lang="ru" dirty="0">
                <a:solidFill>
                  <a:srgbClr val="B9C1E8"/>
                </a:solidFill>
                <a:latin typeface="Century Gothic"/>
              </a:rPr>
              <a:t>РОССИЙСКОЙ</a:t>
            </a:r>
          </a:p>
          <a:p>
            <a:pPr indent="0" algn="ctr">
              <a:lnSpc>
                <a:spcPts val="2016"/>
              </a:lnSpc>
            </a:pPr>
            <a:r>
              <a:rPr lang="ru" dirty="0">
                <a:solidFill>
                  <a:srgbClr val="B9C1E8"/>
                </a:solidFill>
                <a:latin typeface="Century Gothic"/>
              </a:rPr>
              <a:t>ФЕДЕРАЦИИ»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0650" y="3063875"/>
            <a:ext cx="2667000" cy="2898648"/>
          </a:xfrm>
          <a:prstGeom prst="rect">
            <a:avLst/>
          </a:prstGeom>
          <a:solidFill>
            <a:srgbClr val="4D44A5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016"/>
              </a:lnSpc>
            </a:pPr>
            <a:endParaRPr lang="ru" sz="2000" b="1" dirty="0" smtClean="0">
              <a:solidFill>
                <a:srgbClr val="FFFFFF"/>
              </a:solidFill>
              <a:latin typeface="Century Gothic"/>
            </a:endParaRPr>
          </a:p>
          <a:p>
            <a:pPr indent="0" algn="ctr">
              <a:lnSpc>
                <a:spcPts val="2016"/>
              </a:lnSpc>
            </a:pPr>
            <a:r>
              <a:rPr lang="ru" sz="2000" b="1" dirty="0" smtClean="0">
                <a:solidFill>
                  <a:srgbClr val="FFFFFF"/>
                </a:solidFill>
                <a:latin typeface="Century Gothic"/>
              </a:rPr>
              <a:t>ФЕДЕРАЛЬНЫЙ</a:t>
            </a:r>
            <a:endParaRPr lang="ru" sz="2000" b="1" dirty="0">
              <a:solidFill>
                <a:srgbClr val="FFFFFF"/>
              </a:solidFill>
              <a:latin typeface="Century Gothic"/>
            </a:endParaRPr>
          </a:p>
          <a:p>
            <a:pPr indent="0" algn="ctr">
              <a:lnSpc>
                <a:spcPts val="2016"/>
              </a:lnSpc>
            </a:pPr>
            <a:r>
              <a:rPr lang="ru" sz="2000" b="1" dirty="0">
                <a:solidFill>
                  <a:srgbClr val="FFFFFF"/>
                </a:solidFill>
                <a:latin typeface="Century Gothic"/>
              </a:rPr>
              <a:t>ЗАКОН</a:t>
            </a:r>
          </a:p>
          <a:p>
            <a:pPr indent="0" algn="ctr">
              <a:lnSpc>
                <a:spcPts val="2016"/>
              </a:lnSpc>
              <a:spcAft>
                <a:spcPts val="1470"/>
              </a:spcAft>
            </a:pPr>
            <a:r>
              <a:rPr lang="ru" sz="2000" b="1" dirty="0">
                <a:solidFill>
                  <a:srgbClr val="FFFFFF"/>
                </a:solidFill>
                <a:latin typeface="Century Gothic"/>
              </a:rPr>
              <a:t>ОТ 14 </a:t>
            </a:r>
            <a:r>
              <a:rPr lang="ru" sz="2000" b="1" spc="250" dirty="0">
                <a:solidFill>
                  <a:srgbClr val="FFFFFF"/>
                </a:solidFill>
                <a:latin typeface="Century Gothic"/>
              </a:rPr>
              <a:t>ИЮЛЯ</a:t>
            </a:r>
            <a:r>
              <a:rPr lang="ru" sz="2000" b="1" dirty="0">
                <a:solidFill>
                  <a:srgbClr val="FFFFFF"/>
                </a:solidFill>
                <a:latin typeface="Century Gothic"/>
              </a:rPr>
              <a:t> 2022 Г. № 261-ФЗ</a:t>
            </a:r>
          </a:p>
          <a:p>
            <a:pPr indent="0" algn="ctr">
              <a:lnSpc>
                <a:spcPts val="1968"/>
              </a:lnSpc>
            </a:pPr>
            <a:r>
              <a:rPr lang="ru" sz="2000" dirty="0">
                <a:solidFill>
                  <a:srgbClr val="B9C1E8"/>
                </a:solidFill>
                <a:latin typeface="Century Gothic"/>
              </a:rPr>
              <a:t>«О РОССИЙСКОМ ДВИЖЕНИИ ДЕТЕЙ И МОЛОДЕЖИ»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7250" y="2663758"/>
            <a:ext cx="5955792" cy="36088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919450" y="2835275"/>
            <a:ext cx="2758440" cy="2801112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08"/>
              </a:lnSpc>
            </a:pPr>
            <a:endParaRPr lang="ru" sz="1600" b="1" dirty="0" smtClean="0">
              <a:solidFill>
                <a:srgbClr val="FFFFFF"/>
              </a:solidFill>
              <a:latin typeface="Arial"/>
            </a:endParaRPr>
          </a:p>
          <a:p>
            <a:pPr indent="0" algn="ctr">
              <a:lnSpc>
                <a:spcPts val="2208"/>
              </a:lnSpc>
            </a:pPr>
            <a:r>
              <a:rPr lang="ru" sz="1600" b="1" dirty="0" smtClean="0">
                <a:solidFill>
                  <a:srgbClr val="FFFFFF"/>
                </a:solidFill>
                <a:latin typeface="Arial"/>
              </a:rPr>
              <a:t>НАЦИОНАЛЬНЫЙ</a:t>
            </a:r>
            <a:endParaRPr lang="ru" sz="1600" b="1" dirty="0">
              <a:solidFill>
                <a:srgbClr val="FFFFFF"/>
              </a:solidFill>
              <a:latin typeface="Arial"/>
            </a:endParaRPr>
          </a:p>
          <a:p>
            <a:pPr indent="0" algn="ctr">
              <a:lnSpc>
                <a:spcPts val="2208"/>
              </a:lnSpc>
            </a:pPr>
            <a:r>
              <a:rPr lang="ru" sz="1600" b="1" dirty="0">
                <a:solidFill>
                  <a:srgbClr val="FFFFFF"/>
                </a:solidFill>
                <a:latin typeface="Arial"/>
              </a:rPr>
              <a:t>ПРОЕКТ</a:t>
            </a:r>
          </a:p>
          <a:p>
            <a:pPr indent="0" algn="ctr">
              <a:lnSpc>
                <a:spcPts val="2208"/>
              </a:lnSpc>
              <a:spcAft>
                <a:spcPts val="560"/>
              </a:spcAft>
            </a:pPr>
            <a:r>
              <a:rPr lang="ru" sz="1600" b="1" dirty="0">
                <a:solidFill>
                  <a:srgbClr val="FFFFFF"/>
                </a:solidFill>
                <a:latin typeface="Arial"/>
              </a:rPr>
              <a:t>«ОБРАЗОВАНИЕ»</a:t>
            </a:r>
          </a:p>
          <a:p>
            <a:pPr indent="0" algn="ctr">
              <a:lnSpc>
                <a:spcPts val="2208"/>
              </a:lnSpc>
            </a:pPr>
            <a:r>
              <a:rPr lang="ru" sz="1600" b="1" dirty="0">
                <a:solidFill>
                  <a:srgbClr val="FFFFFF"/>
                </a:solidFill>
                <a:latin typeface="Arial"/>
              </a:rPr>
              <a:t>ФП «ПАТРИОТИЧЕСКОЕ ВОСПИТАНИЕ ГРАЖДАН РОССИЙСКОЙ ФЕДЕРАЦИИ»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1850" y="7483475"/>
            <a:ext cx="3810000" cy="2505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592"/>
              </a:lnSpc>
              <a:spcAft>
                <a:spcPts val="1680"/>
              </a:spcAft>
            </a:pPr>
            <a:r>
              <a:rPr lang="ru" sz="2100" b="1" dirty="0">
                <a:latin typeface="Century Gothic"/>
              </a:rPr>
              <a:t>КОНЦЕПЦИЯ РАЗВИТИЯ ДОПОЛНИТЕЛЬНОГО ОБРАЗОВАНИЯ ДЕТЕЙ ДО 2030 ГОДА</a:t>
            </a:r>
          </a:p>
          <a:p>
            <a:pPr indent="0">
              <a:lnSpc>
                <a:spcPts val="2352"/>
              </a:lnSpc>
            </a:pPr>
            <a:r>
              <a:rPr lang="ru" sz="2000" dirty="0">
                <a:latin typeface="Arial"/>
              </a:rPr>
              <a:t>распоряжение Правительства Российской Федерации от 31 лларта 2022 г. № 678-р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46650" y="6492875"/>
            <a:ext cx="5376672" cy="33345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592"/>
              </a:lnSpc>
            </a:pPr>
            <a:r>
              <a:rPr lang="ru" sz="2100" b="1" dirty="0">
                <a:latin typeface="Century Gothic"/>
              </a:rPr>
              <a:t>ФЕДЕРАЛЬНЫЕ ОСНОВНЫЕ</a:t>
            </a:r>
          </a:p>
          <a:p>
            <a:pPr indent="0">
              <a:lnSpc>
                <a:spcPts val="2592"/>
              </a:lnSpc>
            </a:pPr>
            <a:r>
              <a:rPr lang="ru" sz="2100" b="1" dirty="0">
                <a:latin typeface="Century Gothic"/>
              </a:rPr>
              <a:t>ОБЩЕОБРАЗОВАТЕЛЬНЫЕ</a:t>
            </a:r>
          </a:p>
          <a:p>
            <a:pPr indent="0">
              <a:lnSpc>
                <a:spcPts val="2592"/>
              </a:lnSpc>
              <a:spcAft>
                <a:spcPts val="1680"/>
              </a:spcAft>
            </a:pPr>
            <a:r>
              <a:rPr lang="ru" sz="2100" b="1" dirty="0">
                <a:latin typeface="Century Gothic"/>
              </a:rPr>
              <a:t>ПРОГРАММЫ</a:t>
            </a:r>
          </a:p>
          <a:p>
            <a:pPr indent="0">
              <a:lnSpc>
                <a:spcPts val="2352"/>
              </a:lnSpc>
              <a:spcAft>
                <a:spcPts val="1680"/>
              </a:spcAft>
            </a:pPr>
            <a:r>
              <a:rPr lang="ru" sz="2000" dirty="0">
                <a:latin typeface="Arial"/>
              </a:rPr>
              <a:t>приказы Минпросвещения России начальное общее - от 18 мая 2023 г. № 372 основное общее - от 18 мая 2023 г. № 370 среднее общее - от 18 мая 2023 г. № 371</a:t>
            </a:r>
          </a:p>
          <a:p>
            <a:pPr indent="0">
              <a:lnSpc>
                <a:spcPts val="2256"/>
              </a:lnSpc>
            </a:pPr>
            <a:r>
              <a:rPr lang="ru" sz="1600" b="1" dirty="0">
                <a:latin typeface="Arial"/>
              </a:rPr>
              <a:t>ЕДИНЫЙ КАЛЕНДАРНЫЙ ПЛАН ВОСПИТАТЕЛЬНОЙ РАБОТЫ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585450" y="6721475"/>
            <a:ext cx="5022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Приказ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 от 24.11.2022 г. № 1023 "Об утверждении федеральной адаптированной образовательной программы начального общего образования для обучающихся с ограниченными возможностями здоровья"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100050" y="8626475"/>
            <a:ext cx="6245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Приказ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 от 24.11.2022 г. № 1025 "Об утверждении федеральной адаптированной образовательной программы основного общего образования для обучающихся с ограниченными возможностями здоровья"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0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1650" y="1844675"/>
            <a:ext cx="15870555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  <a:spcAft>
                <a:spcPts val="280"/>
              </a:spcAft>
            </a:pPr>
            <a:r>
              <a:rPr lang="ru" sz="3600" dirty="0" smtClean="0">
                <a:solidFill>
                  <a:srgbClr val="B93338"/>
                </a:solidFill>
              </a:rPr>
              <a:t>ФЕДЕРАЛЬНЫЕ ОБРАЗОВАТЕЛЬНЫЕ ПРОГРАММЫ</a:t>
            </a:r>
            <a:endParaRPr lang="ru" sz="3600" dirty="0">
              <a:solidFill>
                <a:srgbClr val="B93338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050" y="2682875"/>
            <a:ext cx="15748009" cy="3429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65850" y="2301875"/>
            <a:ext cx="8382000" cy="1600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  <a:spcAft>
                <a:spcPts val="280"/>
              </a:spcAft>
            </a:pPr>
            <a:endParaRPr lang="ru" sz="3600" dirty="0">
              <a:solidFill>
                <a:srgbClr val="B93338"/>
              </a:solidFill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46250" y="6721475"/>
            <a:ext cx="4724400" cy="2057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50000"/>
              </a:lnSpc>
            </a:pPr>
            <a:r>
              <a:rPr lang="ru" sz="3200" dirty="0">
                <a:latin typeface="Arial"/>
              </a:rPr>
              <a:t>формирование основ гражданской и культурной идентичности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56450" y="6950075"/>
            <a:ext cx="5889186" cy="10111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50000"/>
              </a:lnSpc>
            </a:pPr>
            <a:r>
              <a:rPr lang="ru" sz="3200" dirty="0">
                <a:latin typeface="Arial"/>
              </a:rPr>
              <a:t>создание единого ядра содержания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633450" y="7026275"/>
            <a:ext cx="5715000" cy="1295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50000"/>
              </a:lnSpc>
            </a:pPr>
            <a:r>
              <a:rPr lang="ru" sz="3200" dirty="0">
                <a:latin typeface="Arial"/>
              </a:rPr>
              <a:t>создание единого федерального образовательного пространства</a:t>
            </a:r>
          </a:p>
        </p:txBody>
      </p:sp>
    </p:spTree>
    <p:extLst>
      <p:ext uri="{BB962C8B-B14F-4D97-AF65-F5344CB8AC3E}">
        <p14:creationId xmlns:p14="http://schemas.microsoft.com/office/powerpoint/2010/main" val="4390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_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1158875"/>
            <a:ext cx="17131962" cy="891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оект_Школа_Минпросвещения_России_-_0015.jpg"/>
          <p:cNvPicPr>
            <a:picLocks noChangeAspect="1" noChangeArrowheads="1"/>
          </p:cNvPicPr>
          <p:nvPr/>
        </p:nvPicPr>
        <p:blipFill>
          <a:blip r:embed="rId2" cstate="print"/>
          <a:srcRect l="36199" t="39417" r="-452" b="23580"/>
          <a:stretch>
            <a:fillRect/>
          </a:stretch>
        </p:blipFill>
        <p:spPr bwMode="auto">
          <a:xfrm>
            <a:off x="2203450" y="3292475"/>
            <a:ext cx="16230600" cy="5257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5" name="Picture 3" descr="C:\Users\admin\Desktop\Проект_Школа_Минпросвещения_России_-_0015.jpg"/>
          <p:cNvPicPr>
            <a:picLocks noChangeAspect="1" noChangeArrowheads="1"/>
          </p:cNvPicPr>
          <p:nvPr/>
        </p:nvPicPr>
        <p:blipFill>
          <a:blip r:embed="rId2" cstate="print"/>
          <a:srcRect r="62500" b="52222"/>
          <a:stretch>
            <a:fillRect/>
          </a:stretch>
        </p:blipFill>
        <p:spPr bwMode="auto">
          <a:xfrm>
            <a:off x="13709650" y="549275"/>
            <a:ext cx="4953000" cy="354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58025"/>
          <a:stretch>
            <a:fillRect/>
          </a:stretch>
        </p:blipFill>
        <p:spPr bwMode="auto">
          <a:xfrm>
            <a:off x="12947649" y="1539875"/>
            <a:ext cx="598295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49" y="1082675"/>
            <a:ext cx="696930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4050" y="5197474"/>
            <a:ext cx="6591047" cy="523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47250" y="6950075"/>
            <a:ext cx="10029825" cy="2867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0" y="56895"/>
            <a:ext cx="8458200" cy="106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31810"/>
          <a:stretch>
            <a:fillRect/>
          </a:stretch>
        </p:blipFill>
        <p:spPr bwMode="auto">
          <a:xfrm>
            <a:off x="10585450" y="473075"/>
            <a:ext cx="8709543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3282" y="493706"/>
            <a:ext cx="835020" cy="871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5553" y="438850"/>
            <a:ext cx="792355" cy="7923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16" y="3663182"/>
            <a:ext cx="731404" cy="737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4704" y="1475025"/>
            <a:ext cx="1450619" cy="1456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60115" y="1883400"/>
            <a:ext cx="1578615" cy="1523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2221" y="1279980"/>
            <a:ext cx="3291320" cy="3303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778593"/>
            <a:ext cx="19680876" cy="653075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36773" y="420565"/>
            <a:ext cx="1651755" cy="9813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1584"/>
              </a:lnSpc>
            </a:pPr>
            <a:r>
              <a:rPr lang="ru" sz="1200" dirty="0">
                <a:solidFill>
                  <a:srgbClr val="313544"/>
                </a:solidFill>
                <a:latin typeface="Arial"/>
              </a:rPr>
              <a:t>ЕДИНАЯ</a:t>
            </a:r>
          </a:p>
          <a:p>
            <a:pPr>
              <a:lnSpc>
                <a:spcPts val="1584"/>
              </a:lnSpc>
            </a:pPr>
            <a:r>
              <a:rPr lang="ru" sz="1200" dirty="0">
                <a:solidFill>
                  <a:srgbClr val="313544"/>
                </a:solidFill>
                <a:latin typeface="Arial"/>
              </a:rPr>
              <a:t>ОБРАЗОВАТЕЛЬНАЯ</a:t>
            </a:r>
          </a:p>
          <a:p>
            <a:pPr>
              <a:lnSpc>
                <a:spcPts val="1584"/>
              </a:lnSpc>
            </a:pPr>
            <a:r>
              <a:rPr lang="ru" sz="1200" dirty="0">
                <a:solidFill>
                  <a:srgbClr val="313544"/>
                </a:solidFill>
                <a:latin typeface="Arial"/>
              </a:rPr>
              <a:t>ПЛАТФОРМА</a:t>
            </a:r>
          </a:p>
          <a:p>
            <a:pPr>
              <a:lnSpc>
                <a:spcPts val="1584"/>
              </a:lnSpc>
            </a:pPr>
            <a:r>
              <a:rPr lang="ru" sz="1200" dirty="0">
                <a:solidFill>
                  <a:srgbClr val="313544"/>
                </a:solidFill>
                <a:latin typeface="Arial"/>
              </a:rPr>
              <a:t>УНИВЕРСИТЕТА</a:t>
            </a:r>
          </a:p>
          <a:p>
            <a:pPr>
              <a:lnSpc>
                <a:spcPts val="1584"/>
              </a:lnSpc>
              <a:spcAft>
                <a:spcPts val="2100"/>
              </a:spcAft>
            </a:pPr>
            <a:r>
              <a:rPr lang="ru" sz="1200" dirty="0">
                <a:solidFill>
                  <a:srgbClr val="313544"/>
                </a:solidFill>
                <a:latin typeface="Arial"/>
              </a:rPr>
              <a:t>ИННОПОЛИС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67143" y="426660"/>
            <a:ext cx="731404" cy="17675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340"/>
              </a:lnSpc>
            </a:pPr>
            <a:r>
              <a:rPr lang="ru" sz="1200" dirty="0">
                <a:solidFill>
                  <a:srgbClr val="313544"/>
                </a:solidFill>
                <a:latin typeface="Arial"/>
              </a:rPr>
              <a:t>СФЕРУМ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111667" y="457136"/>
            <a:ext cx="9374168" cy="76189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5919"/>
              </a:lnSpc>
              <a:spcAft>
                <a:spcPts val="2100"/>
              </a:spcAft>
            </a:pPr>
            <a:r>
              <a:rPr lang="ru" sz="5300" b="1" dirty="0">
                <a:solidFill>
                  <a:srgbClr val="B93338"/>
                </a:solidFill>
                <a:latin typeface="Arial"/>
              </a:rPr>
              <a:t>МЕТОДИЧЕСКИЕ РЕСУРСЫ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13428" y="1749307"/>
            <a:ext cx="6991008" cy="90208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1560"/>
              </a:lnSpc>
              <a:spcBef>
                <a:spcPts val="2100"/>
              </a:spcBef>
              <a:spcAft>
                <a:spcPts val="1400"/>
              </a:spcAft>
            </a:pPr>
            <a:r>
              <a:rPr lang="ru" sz="1400" dirty="0">
                <a:solidFill>
                  <a:srgbClr val="BB5F6A"/>
                </a:solidFill>
                <a:latin typeface="Arial"/>
              </a:rPr>
              <a:t>ФГИС «МОЯ ШКОЛА» </a:t>
            </a:r>
            <a:r>
              <a:rPr lang="ru" sz="1400" dirty="0">
                <a:solidFill>
                  <a:srgbClr val="636368"/>
                </a:solidFill>
                <a:latin typeface="Arial"/>
              </a:rPr>
              <a:t>- </a:t>
            </a:r>
            <a:r>
              <a:rPr lang="ru" sz="1400" dirty="0">
                <a:solidFill>
                  <a:srgbClr val="BB5F6A"/>
                </a:solidFill>
                <a:latin typeface="Arial"/>
              </a:rPr>
              <a:t>приоритет государственной политики в сфере образования</a:t>
            </a:r>
          </a:p>
          <a:p>
            <a:pPr>
              <a:lnSpc>
                <a:spcPts val="1230"/>
              </a:lnSpc>
            </a:pPr>
            <a:r>
              <a:rPr lang="ru" sz="1100" b="1" dirty="0">
                <a:solidFill>
                  <a:srgbClr val="636368"/>
                </a:solidFill>
                <a:latin typeface="Arial"/>
              </a:rPr>
              <a:t>: Федеральный проект «Цифровая образовательная среда» национального проекта |</a:t>
            </a:r>
          </a:p>
          <a:p>
            <a:pPr>
              <a:lnSpc>
                <a:spcPts val="1230"/>
              </a:lnSpc>
              <a:spcAft>
                <a:spcPts val="2100"/>
              </a:spcAft>
            </a:pPr>
            <a:r>
              <a:rPr lang="ru" sz="1100" b="1" dirty="0">
                <a:solidFill>
                  <a:srgbClr val="636368"/>
                </a:solidFill>
                <a:latin typeface="Arial"/>
              </a:rPr>
              <a:t>I «Образование»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63324" y="3023191"/>
            <a:ext cx="6155988" cy="59122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584"/>
              </a:lnSpc>
              <a:spcBef>
                <a:spcPts val="2100"/>
              </a:spcBef>
              <a:spcAft>
                <a:spcPts val="1400"/>
              </a:spcAft>
            </a:pPr>
            <a:r>
              <a:rPr lang="ru" sz="1100" b="1" dirty="0">
                <a:solidFill>
                  <a:srgbClr val="636368"/>
                </a:solidFill>
                <a:latin typeface="Arial"/>
              </a:rPr>
              <a:t>Постановление Правительства РФ от 13.07.2022 </a:t>
            </a:r>
            <a:r>
              <a:rPr lang="en-US" sz="1100" b="1" dirty="0">
                <a:solidFill>
                  <a:srgbClr val="636368"/>
                </a:solidFill>
                <a:latin typeface="Arial"/>
              </a:rPr>
              <a:t>N9 </a:t>
            </a:r>
            <a:r>
              <a:rPr lang="ru" sz="1100" b="1" dirty="0">
                <a:solidFill>
                  <a:srgbClr val="636368"/>
                </a:solidFill>
                <a:latin typeface="Arial"/>
              </a:rPr>
              <a:t>1241 «О федеральной государственной информационной системе «Моя школа» (положение и перечень персональных данных)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501750" y="3114619"/>
            <a:ext cx="2956093" cy="4754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>
              <a:lnSpc>
                <a:spcPts val="3239"/>
              </a:lnSpc>
              <a:spcBef>
                <a:spcPts val="1470"/>
              </a:spcBef>
              <a:spcAft>
                <a:spcPts val="1470"/>
              </a:spcAft>
            </a:pPr>
            <a:r>
              <a:rPr lang="en-US" sz="2900" b="1" dirty="0">
                <a:solidFill>
                  <a:srgbClr val="275D9B"/>
                </a:solidFill>
                <a:latin typeface="Arial"/>
                <a:hlinkClick r:id="rId9"/>
              </a:rPr>
              <a:t>https://ipk74.ru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05990" y="4199554"/>
            <a:ext cx="1670040" cy="475421"/>
          </a:xfrm>
          <a:prstGeom prst="rect">
            <a:avLst/>
          </a:prstGeom>
          <a:solidFill>
            <a:srgbClr val="E7E8E7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ts val="1440"/>
              </a:lnSpc>
            </a:pPr>
            <a:r>
              <a:rPr lang="ru" sz="1000" dirty="0">
                <a:solidFill>
                  <a:srgbClr val="636368"/>
                </a:solidFill>
                <a:latin typeface="Arial"/>
              </a:rPr>
              <a:t>проверенный образовательный и воспитательный контент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90492" y="3864321"/>
            <a:ext cx="1627375" cy="511992"/>
          </a:xfrm>
          <a:prstGeom prst="rect">
            <a:avLst/>
          </a:prstGeom>
          <a:solidFill>
            <a:srgbClr val="E7E8E7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ts val="1440"/>
              </a:lnSpc>
            </a:pPr>
            <a:r>
              <a:rPr lang="ru" sz="1000" dirty="0">
                <a:solidFill>
                  <a:srgbClr val="636368"/>
                </a:solidFill>
                <a:latin typeface="Arial"/>
              </a:rPr>
              <a:t>электронный журнал (расписание, домашнее задание, оценки)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56402" y="4735927"/>
            <a:ext cx="1865081" cy="170664"/>
          </a:xfrm>
          <a:prstGeom prst="rect">
            <a:avLst/>
          </a:prstGeom>
          <a:solidFill>
            <a:srgbClr val="E7E8E7"/>
          </a:solidFill>
        </p:spPr>
        <p:txBody>
          <a:bodyPr wrap="none" lIns="0" tIns="0" rIns="0" bIns="0">
            <a:noAutofit/>
          </a:bodyPr>
          <a:lstStyle/>
          <a:p>
            <a:pPr>
              <a:lnSpc>
                <a:spcPts val="1170"/>
              </a:lnSpc>
            </a:pPr>
            <a:r>
              <a:rPr lang="ru" sz="1000" dirty="0">
                <a:solidFill>
                  <a:srgbClr val="636368"/>
                </a:solidFill>
                <a:latin typeface="Arial"/>
              </a:rPr>
              <a:t>видеоконференцсвязь, чаты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89665" y="3925273"/>
            <a:ext cx="1974792" cy="1017889"/>
          </a:xfrm>
          <a:prstGeom prst="rect">
            <a:avLst/>
          </a:prstGeom>
          <a:solidFill>
            <a:srgbClr val="E7E8E7"/>
          </a:solidFill>
        </p:spPr>
        <p:txBody>
          <a:bodyPr lIns="0" tIns="0" rIns="0" bIns="0">
            <a:noAutofit/>
          </a:bodyPr>
          <a:lstStyle/>
          <a:p>
            <a:pPr>
              <a:lnSpc>
                <a:spcPts val="1416"/>
              </a:lnSpc>
              <a:spcBef>
                <a:spcPts val="1400"/>
              </a:spcBef>
            </a:pPr>
            <a:r>
              <a:rPr lang="ru" sz="1000" dirty="0">
                <a:solidFill>
                  <a:srgbClr val="636368"/>
                </a:solidFill>
                <a:latin typeface="Arial"/>
              </a:rPr>
              <a:t>документы с возможностью редактирования и совместной работы в режиме онлайн в отечественном офисном программном обеспечении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988525" y="3839941"/>
            <a:ext cx="2943903" cy="41447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>
              <a:lnSpc>
                <a:spcPts val="3019"/>
              </a:lnSpc>
              <a:spcBef>
                <a:spcPts val="1470"/>
              </a:spcBef>
            </a:pPr>
            <a:r>
              <a:rPr lang="en-US" sz="2700" b="1" dirty="0">
                <a:solidFill>
                  <a:srgbClr val="275D9B"/>
                </a:solidFill>
                <a:latin typeface="Arial"/>
                <a:hlinkClick r:id="rId10"/>
              </a:rPr>
              <a:t>https://chiro74.ru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755672" y="4656690"/>
            <a:ext cx="3852064" cy="59122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3799"/>
              </a:lnSpc>
            </a:pPr>
            <a:r>
              <a:rPr lang="en-US" sz="3400" b="1" u="sng" dirty="0">
                <a:solidFill>
                  <a:srgbClr val="0000FF"/>
                </a:solidFill>
                <a:latin typeface="Arial"/>
                <a:hlinkClick r:id="rId11"/>
              </a:rPr>
              <a:t>http://ocdod74.ru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341209" y="6357235"/>
            <a:ext cx="4290906" cy="46932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3239"/>
              </a:lnSpc>
            </a:pPr>
            <a:r>
              <a:rPr lang="en-US" sz="2900" b="1" dirty="0">
                <a:solidFill>
                  <a:srgbClr val="275D9B"/>
                </a:solidFill>
                <a:latin typeface="Arial"/>
                <a:hlinkClick r:id="rId12"/>
              </a:rPr>
              <a:t>https://cro.chel-edu.ru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073275"/>
            <a:ext cx="3117850" cy="109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491</Words>
  <Application>Microsoft Office PowerPoint</Application>
  <PresentationFormat>Произвольный</PresentationFormat>
  <Paragraphs>85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Open Sans Condensed Light</vt:lpstr>
      <vt:lpstr>Calibri</vt:lpstr>
      <vt:lpstr>Arial</vt:lpstr>
      <vt:lpstr>Century Gothic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User</cp:lastModifiedBy>
  <cp:revision>77</cp:revision>
  <dcterms:created xsi:type="dcterms:W3CDTF">2023-01-13T17:17:54Z</dcterms:created>
  <dcterms:modified xsi:type="dcterms:W3CDTF">2023-09-13T08:49:21Z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