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02" r:id="rId1"/>
  </p:sldMasterIdLst>
  <p:notesMasterIdLst>
    <p:notesMasterId r:id="rId16"/>
  </p:notesMasterIdLst>
  <p:handoutMasterIdLst>
    <p:handoutMasterId r:id="rId17"/>
  </p:handoutMasterIdLst>
  <p:sldIdLst>
    <p:sldId id="425" r:id="rId2"/>
    <p:sldId id="479" r:id="rId3"/>
    <p:sldId id="488" r:id="rId4"/>
    <p:sldId id="489" r:id="rId5"/>
    <p:sldId id="483" r:id="rId6"/>
    <p:sldId id="481" r:id="rId7"/>
    <p:sldId id="487" r:id="rId8"/>
    <p:sldId id="457" r:id="rId9"/>
    <p:sldId id="486" r:id="rId10"/>
    <p:sldId id="490" r:id="rId11"/>
    <p:sldId id="485" r:id="rId12"/>
    <p:sldId id="484" r:id="rId13"/>
    <p:sldId id="478" r:id="rId14"/>
    <p:sldId id="491" r:id="rId15"/>
  </p:sldIdLst>
  <p:sldSz cx="9144000" cy="6858000" type="screen4x3"/>
  <p:notesSz cx="6735763" cy="9869488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1" d="100"/>
          <a:sy n="61" d="100"/>
        </p:scale>
        <p:origin x="-3354" y="-84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9413" cy="493713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>
              <a:defRPr sz="1200"/>
            </a:lvl1pPr>
          </a:lstStyle>
          <a:p>
            <a:fld id="{D28367E0-9B0C-43C9-84DD-88E82D749031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374189"/>
            <a:ext cx="2919413" cy="493712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4763" y="9374189"/>
            <a:ext cx="2919412" cy="493712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>
              <a:defRPr sz="1200"/>
            </a:lvl1pPr>
          </a:lstStyle>
          <a:p>
            <a:fld id="{5995547C-98D0-47DF-A0CB-41BAF35882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51776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1782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52" tIns="45279" rIns="90552" bIns="4527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2" y="0"/>
            <a:ext cx="291782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52" tIns="45279" rIns="90552" bIns="4527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55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3288" y="741363"/>
            <a:ext cx="4930775" cy="36988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102" y="4687890"/>
            <a:ext cx="5389563" cy="444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52" tIns="45279" rIns="90552" bIns="452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972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374190"/>
            <a:ext cx="29178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52" tIns="45279" rIns="90552" bIns="4527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72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2" y="9374190"/>
            <a:ext cx="29178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52" tIns="45279" rIns="90552" bIns="4527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3F14F28-AFC2-468E-99C5-1448E417BD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97782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1DADD5-7D3A-4C84-B3F1-5460354E3277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18821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FD37F5-4A5A-461A-B6F2-8573361DC7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375AB1-F2F4-4568-B10B-758348DF4C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8042F0-2E09-4A69-AFE2-43ADB725E4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3F4D7-958B-420A-8C1B-E5919E0A3D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A9786E-B1CC-45C5-BE2C-9AEC0F592E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4C5C60-1396-4E87-AEFB-634D8F78D8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1ED10-54D7-4346-BE9D-A0C6B21375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C77D53-7067-4DEC-94A9-768B93EF18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AB9E0E-7C07-4D30-B760-C231BBC9E9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DAF20F-9FAA-4750-8FD8-7A256C8677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304F35-68CA-4B91-9C38-8D3564B602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7171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83C3C54-1529-4E9F-88CE-B453682FE0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17" r:id="rId1"/>
    <p:sldLayoutId id="2147484118" r:id="rId2"/>
    <p:sldLayoutId id="2147484119" r:id="rId3"/>
    <p:sldLayoutId id="2147484120" r:id="rId4"/>
    <p:sldLayoutId id="2147484121" r:id="rId5"/>
    <p:sldLayoutId id="2147484122" r:id="rId6"/>
    <p:sldLayoutId id="2147484123" r:id="rId7"/>
    <p:sldLayoutId id="2147484124" r:id="rId8"/>
    <p:sldLayoutId id="2147484125" r:id="rId9"/>
    <p:sldLayoutId id="2147484126" r:id="rId10"/>
    <p:sldLayoutId id="2147484127" r:id="rId11"/>
    <p:sldLayoutId id="214748412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maou73.ru/wp-content/uploads/233-&#1091;-&#1086;&#1090;-15.02.2021.pdf" TargetMode="External"/><Relationship Id="rId2" Type="http://schemas.openxmlformats.org/officeDocument/2006/relationships/hyperlink" Target="http://maou73.ru/wp-content/uploads/&#1050;&#1086;&#1085;&#1094;&#1077;&#1087;&#1094;&#1080;&#1103;-&#1089;&#1072;&#1084;&#1086;&#1086;&#1087;&#1088;&#1077;&#1076;&#1077;&#1083;&#1077;&#1085;&#1080;&#1103;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Вопросы профессионального самоопределения в  сопровождении обучающихся с ОВЗ в условиях инклюзивной школы</a:t>
            </a:r>
          </a:p>
        </p:txBody>
      </p:sp>
      <p:sp>
        <p:nvSpPr>
          <p:cNvPr id="9219" name="Текст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59338" y="4005263"/>
            <a:ext cx="4033837" cy="2090737"/>
          </a:xfrm>
        </p:spPr>
        <p:txBody>
          <a:bodyPr/>
          <a:lstStyle/>
          <a:p>
            <a:pPr marL="400050" lvl="1" indent="173038" algn="r" eaLnBrk="1" hangingPunct="1">
              <a:buFontTx/>
              <a:buNone/>
              <a:defRPr/>
            </a:pPr>
            <a:r>
              <a:rPr lang="ru-RU" sz="1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Резникова</a:t>
            </a:r>
            <a:r>
              <a:rPr lang="ru-RU" sz="1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Е.В.,</a:t>
            </a:r>
          </a:p>
          <a:p>
            <a:pPr marL="400050" lvl="1" indent="173038" algn="r" eaLnBrk="1" hangingPunct="1">
              <a:buFontTx/>
              <a:buNone/>
              <a:defRPr/>
            </a:pPr>
            <a:r>
              <a:rPr lang="ru-RU" sz="1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к.п.н</a:t>
            </a:r>
            <a:r>
              <a:rPr lang="ru-RU" sz="1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400050" lvl="1" indent="173038" algn="r" eaLnBrk="1" hangingPunct="1">
              <a:buFontTx/>
              <a:buNone/>
              <a:defRPr/>
            </a:pPr>
            <a:r>
              <a:rPr lang="ru-RU" sz="1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доцент</a:t>
            </a:r>
            <a:endParaRPr lang="ru-RU" sz="18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r">
              <a:defRPr/>
            </a:pPr>
            <a:endParaRPr lang="ru-RU" dirty="0"/>
          </a:p>
        </p:txBody>
      </p:sp>
      <p:pic>
        <p:nvPicPr>
          <p:cNvPr id="9221" name="Picture 2" descr="C:\Users\ПользовательПК\Pictures\EI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981200"/>
            <a:ext cx="6228184" cy="3960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175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Формы взаимодействия с родителями  по профессиональному самоопределению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57158" y="1428736"/>
            <a:ext cx="2571768" cy="507209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400" b="1" dirty="0"/>
              <a:t>ИНДИВИДУАЛЬНЫЕ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00063" y="2214563"/>
            <a:ext cx="2143125" cy="64293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БЕСЕДЫ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71500" y="4143375"/>
            <a:ext cx="2143125" cy="642938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ПРАКТИКУМЫ	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75219" y="5143500"/>
            <a:ext cx="2143125" cy="64293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 smtClean="0"/>
              <a:t>ЭКСКУРСИИ НА ПРЕДПРИЯТИЯ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71500" y="3143250"/>
            <a:ext cx="2143125" cy="64293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dirty="0"/>
              <a:t>КОНСУЛЬТАЦИИ</a:t>
            </a:r>
          </a:p>
        </p:txBody>
      </p:sp>
      <p:sp>
        <p:nvSpPr>
          <p:cNvPr id="13322" name="Содержимое 11"/>
          <p:cNvSpPr>
            <a:spLocks noGrp="1"/>
          </p:cNvSpPr>
          <p:nvPr>
            <p:ph sz="quarter" idx="1"/>
          </p:nvPr>
        </p:nvSpPr>
        <p:spPr>
          <a:xfrm>
            <a:off x="8143875" y="1000125"/>
            <a:ext cx="7467600" cy="5187950"/>
          </a:xfrm>
        </p:spPr>
        <p:txBody>
          <a:bodyPr/>
          <a:lstStyle/>
          <a:p>
            <a:pPr lvl="2"/>
            <a:endParaRPr lang="ru-RU" dirty="0" smtClean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286116" y="1428736"/>
            <a:ext cx="2571768" cy="507209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400" b="1" dirty="0"/>
              <a:t>КОЛЛЕКТИВНЫЕ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500438" y="3643313"/>
            <a:ext cx="2143125" cy="78581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dirty="0"/>
              <a:t>ДНИ ОТКРЫТЫХ ДВЕРЕЙ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500438" y="2786063"/>
            <a:ext cx="2143125" cy="7143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dirty="0"/>
              <a:t>ВЕЧЕРА ВОПРОСОВ И ОТВЕТОВ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500438" y="2000250"/>
            <a:ext cx="2143125" cy="64293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dirty="0"/>
              <a:t>РОДИТЕЛЬСКИЕ СОБРАНИЯ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571874" y="4643437"/>
            <a:ext cx="2143125" cy="64293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ЗАНЯТИЯ ТРЕНИНГИ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571875" y="5429250"/>
            <a:ext cx="2143125" cy="64293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dirty="0"/>
              <a:t>ПРАЗДНИКИ И РАЗВЛЕЧЕНИЯ 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215074" y="1428736"/>
            <a:ext cx="2571768" cy="507209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200" b="1" dirty="0"/>
              <a:t>НАГЛЯДНО-ИНФОРМАЦИОННЫЕ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6429374" y="3107535"/>
            <a:ext cx="2214563" cy="85725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/>
              <a:t>ИНФОМАЦИОННЫЕ СТЕНДЫ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6429374" y="2143125"/>
            <a:ext cx="2143125" cy="78581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dirty="0"/>
              <a:t>ОФОРМЛЕНИЕ УГОЛКА ДЛЯ РОДИТЕЛЕЙ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6531056" y="4118388"/>
            <a:ext cx="2056282" cy="914400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spcBef>
                <a:spcPts val="650"/>
              </a:spcBef>
              <a:buClr>
                <a:srgbClr val="0BD0D9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400" dirty="0" smtClean="0">
                <a:solidFill>
                  <a:srgbClr val="000000"/>
                </a:solidFill>
                <a:latin typeface="+mj-lt"/>
              </a:rPr>
              <a:t>ОБЩЕНИЕ В СОЦИАЛЬНЫХ СЕТЯХ И МЕССЕНДЖЕРАХ</a:t>
            </a:r>
            <a:endParaRPr lang="ru-RU" sz="140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544517" y="5177468"/>
            <a:ext cx="2027982" cy="914400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УЧАСТИЕ В ИСЛЕДОВАТЕЛЬСКОЙ ДЕЯТЕЛЬНОСТИ, ПРОВОДИМОЙ В РАМКАХ ПРАКТИКИ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416574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175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Формы взаимодействия с обучающимися по профессиональному самоопределению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57158" y="1428736"/>
            <a:ext cx="2571768" cy="507209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400" b="1" dirty="0"/>
              <a:t>ИНДИВИДУАЛЬНЫЕ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39552" y="2214563"/>
            <a:ext cx="2160240" cy="64293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БЕСЕДЫ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39552" y="4143375"/>
            <a:ext cx="2175073" cy="642938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  <a:p>
            <a:pPr algn="ctr">
              <a:defRPr/>
            </a:pPr>
            <a:r>
              <a:rPr lang="ru-RU" dirty="0" smtClean="0"/>
              <a:t>ДНИ ОТКРЫТЫХ ДВЕРЕЙ В ОО</a:t>
            </a:r>
          </a:p>
          <a:p>
            <a:pPr algn="ctr">
              <a:defRPr/>
            </a:pP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67545" y="5143500"/>
            <a:ext cx="2250800" cy="109381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dirty="0" smtClean="0"/>
              <a:t>ИНДИВИДУАЛЬНЫЕ ПРОГРАММЫ, ПРОФЕССИО-</a:t>
            </a:r>
          </a:p>
          <a:p>
            <a:pPr algn="ctr">
              <a:defRPr/>
            </a:pPr>
            <a:r>
              <a:rPr lang="ru-RU" sz="1600" dirty="0" smtClean="0"/>
              <a:t>ГРАММЫ</a:t>
            </a:r>
            <a:endParaRPr lang="ru-RU" sz="160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39552" y="3143250"/>
            <a:ext cx="2175073" cy="64293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dirty="0"/>
              <a:t>КОНСУЛЬТАЦИИ</a:t>
            </a:r>
          </a:p>
        </p:txBody>
      </p:sp>
      <p:sp>
        <p:nvSpPr>
          <p:cNvPr id="13322" name="Содержимое 11"/>
          <p:cNvSpPr>
            <a:spLocks noGrp="1"/>
          </p:cNvSpPr>
          <p:nvPr>
            <p:ph sz="quarter" idx="1"/>
          </p:nvPr>
        </p:nvSpPr>
        <p:spPr>
          <a:xfrm>
            <a:off x="8143875" y="1000125"/>
            <a:ext cx="7467600" cy="5187950"/>
          </a:xfrm>
        </p:spPr>
        <p:txBody>
          <a:bodyPr/>
          <a:lstStyle/>
          <a:p>
            <a:pPr lvl="2"/>
            <a:endParaRPr lang="ru-RU" dirty="0" smtClean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286116" y="1428736"/>
            <a:ext cx="2571768" cy="507209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400" b="1" dirty="0"/>
              <a:t>КОЛЛЕКТИВНЫЕ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500438" y="3643313"/>
            <a:ext cx="2143125" cy="78581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dirty="0" smtClean="0"/>
              <a:t>ТРЕНИНГИ</a:t>
            </a:r>
          </a:p>
          <a:p>
            <a:pPr algn="ctr">
              <a:defRPr/>
            </a:pPr>
            <a:endParaRPr lang="ru-RU" sz="1600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500438" y="2786063"/>
            <a:ext cx="2143125" cy="7143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dirty="0"/>
              <a:t>ВЕЧЕРА ВОПРОСОВ И ОТВЕТОВ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500438" y="2000250"/>
            <a:ext cx="2143125" cy="49264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r>
              <a:rPr lang="ru-RU" sz="1600" dirty="0" smtClean="0"/>
              <a:t>КЛАССНЫЕ ЧАСЫ</a:t>
            </a:r>
            <a:endParaRPr lang="ru-RU" sz="1600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491880" y="4643437"/>
            <a:ext cx="2223119" cy="64293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 smtClean="0"/>
              <a:t>ПРАКТИКУМЫ</a:t>
            </a:r>
            <a:endParaRPr lang="ru-RU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215074" y="1428736"/>
            <a:ext cx="2571768" cy="507209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200" b="1" dirty="0"/>
              <a:t>НАГЛЯДНО-ИНФОРМАЦИОННЫЕ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6429374" y="2143125"/>
            <a:ext cx="2143125" cy="78581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dirty="0" smtClean="0"/>
              <a:t>ИНФОМАЦИОННЫЕ СТЕНДЫ</a:t>
            </a:r>
          </a:p>
          <a:p>
            <a:pPr algn="ctr">
              <a:defRPr/>
            </a:pPr>
            <a:endParaRPr lang="ru-RU" sz="1600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372200" y="3284984"/>
            <a:ext cx="2352699" cy="93610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dirty="0" smtClean="0"/>
              <a:t>ЭКСКУРСИИ НА ПРЕДПРИЯТИЯ (</a:t>
            </a:r>
            <a:r>
              <a:rPr lang="ru-RU" sz="1600" dirty="0" err="1" smtClean="0"/>
              <a:t>онлайн</a:t>
            </a:r>
            <a:r>
              <a:rPr lang="ru-RU" sz="1600" dirty="0" smtClean="0"/>
              <a:t> и </a:t>
            </a:r>
            <a:r>
              <a:rPr lang="ru-RU" sz="1600" dirty="0" err="1" smtClean="0"/>
              <a:t>офлайн</a:t>
            </a:r>
            <a:r>
              <a:rPr lang="ru-RU" sz="1600" dirty="0" smtClean="0"/>
              <a:t>)</a:t>
            </a:r>
            <a:endParaRPr lang="ru-RU" sz="1600" dirty="0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3491881" y="5445224"/>
            <a:ext cx="2232248" cy="72008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 smtClean="0"/>
              <a:t>ЭЛЕКТИВНЫЕ КУРСЫ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574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Критерии эффективности организации профессионального самоопределения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Потребность в обоснованном выборе профессии;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Достаточная информация о профессии и путях ее получения;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Степень самопознания школьника;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Наличие у учащегося обоснованного профессионального плана;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Поступление в ОО для получения профессиональной подготовки.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7932"/>
          </a:xfrm>
        </p:spPr>
        <p:txBody>
          <a:bodyPr>
            <a:normAutofit fontScale="90000"/>
          </a:bodyPr>
          <a:lstStyle/>
          <a:p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Катамнез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622300"/>
          <a:ext cx="8229600" cy="56997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5225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685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464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78508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Учебный год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Количество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выпускников с ОВЗ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ОО, куда поступили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Подтверждаю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err="1" smtClean="0">
                          <a:solidFill>
                            <a:schemeClr val="tx1"/>
                          </a:solidFill>
                        </a:rPr>
                        <a:t>щие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</a:rPr>
                        <a:t>докумен</a:t>
                      </a:r>
                      <a:endParaRPr lang="ru-RU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ты</a:t>
                      </a:r>
                    </a:p>
                    <a:p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2018-2019 </a:t>
                      </a:r>
                      <a:r>
                        <a:rPr lang="ru-RU" sz="1400" dirty="0" err="1" smtClean="0"/>
                        <a:t>уч.г</a:t>
                      </a:r>
                      <a:r>
                        <a:rPr lang="ru-RU" sz="1400" dirty="0" smtClean="0"/>
                        <a:t>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ГБОУ СПО (ССУЗ) «Южно-Уральский многопрофильный колледж» - 5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ГБПОУ «Челябинский государственный колледж индустрии питания и торговли» - 2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7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2019-2020 </a:t>
                      </a:r>
                      <a:r>
                        <a:rPr lang="ru-RU" sz="1400" dirty="0" err="1" smtClean="0"/>
                        <a:t>уч.г</a:t>
                      </a:r>
                      <a:r>
                        <a:rPr lang="ru-RU" sz="1400" dirty="0" smtClean="0"/>
                        <a:t>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9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МАОУ «СОШ № 73 г.Челябинска» -3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ПОУ «Уральский региональный колледж» -1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ГБПОУ «Челябинский автотранспортный техникум» -2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«Уральский медицинский колледж» -1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ГБОУ СПО (ССУЗ) «Южно-Уральский многопрофильный колледж» - 2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9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2020-2021 </a:t>
                      </a:r>
                      <a:r>
                        <a:rPr lang="ru-RU" sz="1400" dirty="0" err="1" smtClean="0"/>
                        <a:t>уч.г</a:t>
                      </a:r>
                      <a:r>
                        <a:rPr lang="ru-RU" sz="1400" dirty="0" smtClean="0"/>
                        <a:t>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МАОУ «СОШ № 73 г.Челябинска» -1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«Уральский медицинский колледж» -1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ГБОУ СПО (ССУЗ) «Южно-Уральский многопрофильный колледж» - 3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Челябинский колледж «Комитент» -1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ГБПОУ «Южно-Уральский агропромышленный колледж» -2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«Южно-Уральский государственный университет» -1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ПОУ «Челябинский Юридический колледж» -1</a:t>
                      </a:r>
                      <a:endParaRPr lang="ru-RU" sz="1400" dirty="0" smtClean="0"/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63527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Вопросы профессионального самоопределения в  сопровождении обучающихся с ОВЗ в условиях инклюзивной школы</a:t>
            </a:r>
          </a:p>
        </p:txBody>
      </p:sp>
      <p:sp>
        <p:nvSpPr>
          <p:cNvPr id="9219" name="Текст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59338" y="4005263"/>
            <a:ext cx="4033837" cy="2090737"/>
          </a:xfrm>
        </p:spPr>
        <p:txBody>
          <a:bodyPr/>
          <a:lstStyle/>
          <a:p>
            <a:pPr marL="400050" lvl="1" indent="173038" algn="r" eaLnBrk="1" hangingPunct="1">
              <a:buFontTx/>
              <a:buNone/>
              <a:defRPr/>
            </a:pPr>
            <a:r>
              <a:rPr lang="ru-RU" sz="1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Резникова</a:t>
            </a:r>
            <a:r>
              <a:rPr lang="ru-RU" sz="1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Е.В.,</a:t>
            </a:r>
          </a:p>
          <a:p>
            <a:pPr marL="400050" lvl="1" indent="173038" algn="r" eaLnBrk="1" hangingPunct="1">
              <a:buFontTx/>
              <a:buNone/>
              <a:defRPr/>
            </a:pPr>
            <a:r>
              <a:rPr lang="ru-RU" sz="1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к.п.н</a:t>
            </a:r>
            <a:r>
              <a:rPr lang="ru-RU" sz="1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400050" lvl="1" indent="173038" algn="r" eaLnBrk="1" hangingPunct="1">
              <a:buFontTx/>
              <a:buNone/>
              <a:defRPr/>
            </a:pPr>
            <a:r>
              <a:rPr lang="ru-RU" sz="1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доцент</a:t>
            </a:r>
            <a:endParaRPr lang="ru-RU" sz="18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r">
              <a:defRPr/>
            </a:pPr>
            <a:endParaRPr lang="ru-RU" dirty="0"/>
          </a:p>
        </p:txBody>
      </p:sp>
      <p:pic>
        <p:nvPicPr>
          <p:cNvPr id="9221" name="Picture 2" descr="C:\Users\ПользовательПК\Pictures\EI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985205"/>
            <a:ext cx="6048672" cy="4112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0"/>
            <a:ext cx="8820150" cy="1235075"/>
          </a:xfrm>
        </p:spPr>
        <p:txBody>
          <a:bodyPr/>
          <a:lstStyle/>
          <a:p>
            <a:pPr eaLnBrk="1" hangingPunct="1"/>
            <a:r>
              <a:rPr lang="ru-RU" sz="2400" b="1" i="1" dirty="0" smtClean="0"/>
              <a:t>Модель технологии интегрированного обучения детей с ограниченными возможностями здоровья </a:t>
            </a:r>
            <a:br>
              <a:rPr lang="ru-RU" sz="2400" b="1" i="1" dirty="0" smtClean="0"/>
            </a:br>
            <a:r>
              <a:rPr lang="ru-RU" sz="2400" b="1" i="1" dirty="0" smtClean="0"/>
              <a:t>(5-9 классы)</a:t>
            </a:r>
          </a:p>
        </p:txBody>
      </p:sp>
      <p:sp>
        <p:nvSpPr>
          <p:cNvPr id="50179" name="Rectangle 330"/>
          <p:cNvSpPr>
            <a:spLocks noChangeArrowheads="1"/>
          </p:cNvSpPr>
          <p:nvPr/>
        </p:nvSpPr>
        <p:spPr bwMode="auto">
          <a:xfrm>
            <a:off x="3995738" y="1341438"/>
            <a:ext cx="914400" cy="360362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ru-RU"/>
              <a:t>ПМПК</a:t>
            </a:r>
          </a:p>
        </p:txBody>
      </p:sp>
      <p:sp>
        <p:nvSpPr>
          <p:cNvPr id="50180" name="Rectangle 7"/>
          <p:cNvSpPr>
            <a:spLocks noChangeArrowheads="1"/>
          </p:cNvSpPr>
          <p:nvPr/>
        </p:nvSpPr>
        <p:spPr bwMode="auto">
          <a:xfrm>
            <a:off x="0" y="2492375"/>
            <a:ext cx="1851025" cy="4318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54000" tIns="10800" rIns="54000" bIns="10800" anchor="ctr"/>
          <a:lstStyle/>
          <a:p>
            <a:pPr algn="ctr" eaLnBrk="1" hangingPunct="1"/>
            <a:r>
              <a:rPr lang="ru-RU" sz="1000" dirty="0"/>
              <a:t>Интегрированное обучение в общеобразовательном классе </a:t>
            </a:r>
          </a:p>
        </p:txBody>
      </p:sp>
      <p:sp>
        <p:nvSpPr>
          <p:cNvPr id="50181" name="Rectangle 7"/>
          <p:cNvSpPr>
            <a:spLocks noChangeArrowheads="1"/>
          </p:cNvSpPr>
          <p:nvPr/>
        </p:nvSpPr>
        <p:spPr bwMode="auto">
          <a:xfrm>
            <a:off x="7292975" y="2492375"/>
            <a:ext cx="1851025" cy="4318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54000" tIns="10800" rIns="54000" bIns="10800" anchor="ctr"/>
          <a:lstStyle/>
          <a:p>
            <a:pPr algn="ctr" eaLnBrk="1" hangingPunct="1"/>
            <a:r>
              <a:rPr lang="ru-RU" sz="900" dirty="0" err="1" smtClean="0"/>
              <a:t>Профориентационная</a:t>
            </a:r>
            <a:endParaRPr lang="ru-RU" sz="900" dirty="0" smtClean="0"/>
          </a:p>
          <a:p>
            <a:pPr algn="ctr" eaLnBrk="1" hangingPunct="1"/>
            <a:r>
              <a:rPr lang="ru-RU" sz="900" dirty="0" smtClean="0"/>
              <a:t> работа</a:t>
            </a:r>
            <a:endParaRPr lang="ru-RU" sz="900" dirty="0"/>
          </a:p>
        </p:txBody>
      </p:sp>
      <p:sp>
        <p:nvSpPr>
          <p:cNvPr id="50182" name="Rectangle 11" descr="Подпись: ровпшврллошпшг"/>
          <p:cNvSpPr>
            <a:spLocks noChangeArrowheads="1"/>
          </p:cNvSpPr>
          <p:nvPr/>
        </p:nvSpPr>
        <p:spPr bwMode="auto">
          <a:xfrm rot="10800000">
            <a:off x="323850" y="3141663"/>
            <a:ext cx="361950" cy="1679575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lIns="54000" tIns="10800" rIns="54000" bIns="10800" anchor="ctr" anchorCtr="1">
            <a:spAutoFit/>
          </a:bodyPr>
          <a:lstStyle/>
          <a:p>
            <a:pPr algn="ctr" eaLnBrk="1" hangingPunct="1"/>
            <a:r>
              <a:rPr lang="ru-RU" sz="800"/>
              <a:t>Общеобразовательная</a:t>
            </a:r>
          </a:p>
          <a:p>
            <a:pPr algn="ctr" eaLnBrk="1" hangingPunct="1"/>
            <a:r>
              <a:rPr lang="ru-RU" sz="800"/>
              <a:t> программа </a:t>
            </a:r>
          </a:p>
        </p:txBody>
      </p:sp>
      <p:grpSp>
        <p:nvGrpSpPr>
          <p:cNvPr id="2" name="Группа 55"/>
          <p:cNvGrpSpPr>
            <a:grpSpLocks/>
          </p:cNvGrpSpPr>
          <p:nvPr/>
        </p:nvGrpSpPr>
        <p:grpSpPr bwMode="auto">
          <a:xfrm>
            <a:off x="468313" y="1700213"/>
            <a:ext cx="8495343" cy="4394200"/>
            <a:chOff x="468313" y="1700213"/>
            <a:chExt cx="8495343" cy="4394200"/>
          </a:xfrm>
        </p:grpSpPr>
        <p:sp>
          <p:nvSpPr>
            <p:cNvPr id="50184" name="Rectangle 341"/>
            <p:cNvSpPr>
              <a:spLocks noChangeArrowheads="1"/>
            </p:cNvSpPr>
            <p:nvPr/>
          </p:nvSpPr>
          <p:spPr bwMode="auto">
            <a:xfrm>
              <a:off x="3779838" y="1916113"/>
              <a:ext cx="1441450" cy="360362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ru-RU"/>
                <a:t>ПМПк</a:t>
              </a:r>
            </a:p>
          </p:txBody>
        </p:sp>
        <p:sp>
          <p:nvSpPr>
            <p:cNvPr id="50185" name="Rectangle 7"/>
            <p:cNvSpPr>
              <a:spLocks noChangeArrowheads="1"/>
            </p:cNvSpPr>
            <p:nvPr/>
          </p:nvSpPr>
          <p:spPr bwMode="auto">
            <a:xfrm>
              <a:off x="1835150" y="2492375"/>
              <a:ext cx="1851025" cy="4318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54000" tIns="10800" rIns="54000" bIns="10800" anchor="ctr"/>
            <a:lstStyle/>
            <a:p>
              <a:pPr algn="ctr" eaLnBrk="1" hangingPunct="1"/>
              <a:r>
                <a:rPr lang="ru-RU" sz="1000" dirty="0"/>
                <a:t>Коррекционно-педагогическая поддержка</a:t>
              </a:r>
            </a:p>
          </p:txBody>
        </p:sp>
        <p:sp>
          <p:nvSpPr>
            <p:cNvPr id="50186" name="Rectangle 7"/>
            <p:cNvSpPr>
              <a:spLocks noChangeArrowheads="1"/>
            </p:cNvSpPr>
            <p:nvPr/>
          </p:nvSpPr>
          <p:spPr bwMode="auto">
            <a:xfrm>
              <a:off x="3708400" y="2492375"/>
              <a:ext cx="1851025" cy="4318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54000" tIns="10800" rIns="54000" bIns="10800" anchor="ctr"/>
            <a:lstStyle/>
            <a:p>
              <a:pPr algn="ctr" eaLnBrk="1" hangingPunct="1"/>
              <a:r>
                <a:rPr lang="ru-RU" sz="1000" dirty="0"/>
                <a:t>Психолого-педагогическое сопровождение</a:t>
              </a:r>
            </a:p>
          </p:txBody>
        </p:sp>
        <p:sp>
          <p:nvSpPr>
            <p:cNvPr id="50187" name="Rectangle 7"/>
            <p:cNvSpPr>
              <a:spLocks noChangeArrowheads="1"/>
            </p:cNvSpPr>
            <p:nvPr/>
          </p:nvSpPr>
          <p:spPr bwMode="auto">
            <a:xfrm>
              <a:off x="5580063" y="2492375"/>
              <a:ext cx="1851025" cy="4318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54000" tIns="10800" rIns="54000" bIns="10800" anchor="ctr"/>
            <a:lstStyle/>
            <a:p>
              <a:pPr algn="ctr" eaLnBrk="1" hangingPunct="1"/>
              <a:r>
                <a:rPr lang="ru-RU" sz="1000" dirty="0"/>
                <a:t>Коррекция в условиях дополнительного образования</a:t>
              </a:r>
            </a:p>
          </p:txBody>
        </p:sp>
        <p:sp>
          <p:nvSpPr>
            <p:cNvPr id="50188" name="Rectangle 11" descr="Подпись: ровпшврллошпшг"/>
            <p:cNvSpPr>
              <a:spLocks noChangeArrowheads="1"/>
            </p:cNvSpPr>
            <p:nvPr/>
          </p:nvSpPr>
          <p:spPr bwMode="auto">
            <a:xfrm rot="10800000">
              <a:off x="1908175" y="3141663"/>
              <a:ext cx="361950" cy="1679575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lIns="54000" tIns="10800" rIns="54000" bIns="10800" anchor="ctr" anchorCtr="1">
              <a:spAutoFit/>
            </a:bodyPr>
            <a:lstStyle/>
            <a:p>
              <a:pPr algn="ctr" eaLnBrk="1" hangingPunct="1"/>
              <a:r>
                <a:rPr lang="ru-RU" sz="800"/>
                <a:t>Индивидуальные и групповые коррекционные занятия</a:t>
              </a:r>
            </a:p>
          </p:txBody>
        </p:sp>
        <p:sp>
          <p:nvSpPr>
            <p:cNvPr id="50189" name="Rectangle 11" descr="Подпись: ровпшврллошпшг"/>
            <p:cNvSpPr>
              <a:spLocks noChangeArrowheads="1"/>
            </p:cNvSpPr>
            <p:nvPr/>
          </p:nvSpPr>
          <p:spPr bwMode="auto">
            <a:xfrm rot="10800000">
              <a:off x="3348038" y="3141663"/>
              <a:ext cx="239712" cy="1679575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lIns="54000" tIns="10800" rIns="54000" bIns="10800" anchor="ctr" anchorCtr="1">
              <a:spAutoFit/>
            </a:bodyPr>
            <a:lstStyle/>
            <a:p>
              <a:pPr algn="ctr" eaLnBrk="1" hangingPunct="1"/>
              <a:r>
                <a:rPr lang="ru-RU" sz="800"/>
                <a:t>Факультативные занятия</a:t>
              </a:r>
            </a:p>
          </p:txBody>
        </p:sp>
        <p:sp>
          <p:nvSpPr>
            <p:cNvPr id="50190" name="Rectangle 11" descr="Подпись: ровпшврллошпшг"/>
            <p:cNvSpPr>
              <a:spLocks noChangeArrowheads="1"/>
            </p:cNvSpPr>
            <p:nvPr/>
          </p:nvSpPr>
          <p:spPr bwMode="auto">
            <a:xfrm rot="10800000">
              <a:off x="2339975" y="3141663"/>
              <a:ext cx="361950" cy="1679575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lIns="54000" tIns="10800" rIns="54000" bIns="10800" anchor="ctr" anchorCtr="1">
              <a:spAutoFit/>
            </a:bodyPr>
            <a:lstStyle/>
            <a:p>
              <a:pPr algn="ctr" eaLnBrk="1" hangingPunct="1"/>
              <a:r>
                <a:rPr lang="ru-RU" sz="800"/>
                <a:t>«Гибкие» классы (математика, русский язык)</a:t>
              </a:r>
            </a:p>
          </p:txBody>
        </p:sp>
        <p:sp>
          <p:nvSpPr>
            <p:cNvPr id="50191" name="Rectangle 11" descr="Подпись: ровпшврллошпшг"/>
            <p:cNvSpPr>
              <a:spLocks noChangeArrowheads="1"/>
            </p:cNvSpPr>
            <p:nvPr/>
          </p:nvSpPr>
          <p:spPr bwMode="auto">
            <a:xfrm rot="10800000">
              <a:off x="6381750" y="3141663"/>
              <a:ext cx="484188" cy="1679575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lIns="54000" tIns="10800" rIns="54000" bIns="10800" anchor="ctr" anchorCtr="1">
              <a:spAutoFit/>
            </a:bodyPr>
            <a:lstStyle/>
            <a:p>
              <a:pPr algn="ctr" eaLnBrk="1" hangingPunct="1"/>
              <a:r>
                <a:rPr lang="ru-RU" sz="800"/>
                <a:t>Вне школы (дом детского творчества, спортивные школы, творческие студии)</a:t>
              </a:r>
            </a:p>
          </p:txBody>
        </p:sp>
        <p:sp>
          <p:nvSpPr>
            <p:cNvPr id="50192" name="Rectangle 11" descr="Подпись: ровпшврллошпшг"/>
            <p:cNvSpPr>
              <a:spLocks noChangeArrowheads="1"/>
            </p:cNvSpPr>
            <p:nvPr/>
          </p:nvSpPr>
          <p:spPr bwMode="auto">
            <a:xfrm rot="10800000">
              <a:off x="8031325" y="3141663"/>
              <a:ext cx="355276" cy="1679575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lIns="54000" tIns="10800" rIns="54000" bIns="10800" anchor="ctr" anchorCtr="1">
              <a:spAutoFit/>
            </a:bodyPr>
            <a:lstStyle/>
            <a:p>
              <a:pPr algn="ctr" eaLnBrk="1" hangingPunct="1"/>
              <a:r>
                <a:rPr lang="ru-RU" sz="800" dirty="0" smtClean="0"/>
                <a:t>Посещение подготовительных курсов в колледжах </a:t>
              </a:r>
              <a:endParaRPr lang="ru-RU" sz="800" dirty="0"/>
            </a:p>
          </p:txBody>
        </p:sp>
        <p:sp>
          <p:nvSpPr>
            <p:cNvPr id="50193" name="Rectangle 11" descr="Подпись: ровпшврллошпшг"/>
            <p:cNvSpPr>
              <a:spLocks noChangeArrowheads="1"/>
            </p:cNvSpPr>
            <p:nvPr/>
          </p:nvSpPr>
          <p:spPr bwMode="auto">
            <a:xfrm rot="10800000">
              <a:off x="4725988" y="3141663"/>
              <a:ext cx="484187" cy="1679575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lIns="54000" tIns="10800" rIns="54000" bIns="10800" anchor="ctr" anchorCtr="1">
              <a:spAutoFit/>
            </a:bodyPr>
            <a:lstStyle/>
            <a:p>
              <a:pPr algn="ctr" eaLnBrk="1" hangingPunct="1"/>
              <a:r>
                <a:rPr lang="ru-RU" sz="800"/>
                <a:t>Социально-педагогическое сопровождение (учитель-дефектолог, учитель-логопед)</a:t>
              </a:r>
            </a:p>
          </p:txBody>
        </p:sp>
        <p:sp>
          <p:nvSpPr>
            <p:cNvPr id="50194" name="Rectangle 11" descr="Подпись: ровпшврллошпшг"/>
            <p:cNvSpPr>
              <a:spLocks noChangeArrowheads="1"/>
            </p:cNvSpPr>
            <p:nvPr/>
          </p:nvSpPr>
          <p:spPr bwMode="auto">
            <a:xfrm rot="10800000">
              <a:off x="5662613" y="3141663"/>
              <a:ext cx="484187" cy="1679575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lIns="54000" tIns="10800" rIns="54000" bIns="10800" anchor="ctr" anchorCtr="1">
              <a:spAutoFit/>
            </a:bodyPr>
            <a:lstStyle/>
            <a:p>
              <a:pPr algn="ctr" eaLnBrk="1" hangingPunct="1"/>
              <a:r>
                <a:rPr lang="ru-RU" sz="800"/>
                <a:t>В условиях школы (танцы, фольклор, спортивные секции, народно-прикладное искусство)</a:t>
              </a:r>
            </a:p>
          </p:txBody>
        </p:sp>
        <p:sp>
          <p:nvSpPr>
            <p:cNvPr id="50195" name="Rectangle 11" descr="Подпись: ровпшврллошпшг"/>
            <p:cNvSpPr>
              <a:spLocks noChangeArrowheads="1"/>
            </p:cNvSpPr>
            <p:nvPr/>
          </p:nvSpPr>
          <p:spPr bwMode="auto">
            <a:xfrm rot="10800000">
              <a:off x="7392714" y="3141663"/>
              <a:ext cx="478387" cy="1679575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lIns="54000" tIns="10800" rIns="54000" bIns="10800" anchor="ctr" anchorCtr="1">
              <a:spAutoFit/>
            </a:bodyPr>
            <a:lstStyle/>
            <a:p>
              <a:pPr algn="ctr" eaLnBrk="1" hangingPunct="1"/>
              <a:r>
                <a:rPr lang="ru-RU" sz="800" dirty="0" smtClean="0"/>
                <a:t>Анкетирование, беседы, консультации с будущими выпускниками</a:t>
              </a:r>
              <a:endParaRPr lang="ru-RU" sz="800" dirty="0"/>
            </a:p>
          </p:txBody>
        </p:sp>
        <p:sp>
          <p:nvSpPr>
            <p:cNvPr id="50196" name="Rectangle 11" descr="Подпись: ровпшврллошпшг"/>
            <p:cNvSpPr>
              <a:spLocks noChangeArrowheads="1"/>
            </p:cNvSpPr>
            <p:nvPr/>
          </p:nvSpPr>
          <p:spPr bwMode="auto">
            <a:xfrm rot="10800000">
              <a:off x="8608380" y="3141663"/>
              <a:ext cx="355276" cy="1679575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lIns="54000" tIns="10800" rIns="54000" bIns="10800" anchor="ctr" anchorCtr="1">
              <a:spAutoFit/>
            </a:bodyPr>
            <a:lstStyle/>
            <a:p>
              <a:pPr algn="ctr" eaLnBrk="1" hangingPunct="1"/>
              <a:r>
                <a:rPr lang="ru-RU" sz="800" dirty="0" smtClean="0"/>
                <a:t>Просмотры </a:t>
              </a:r>
              <a:r>
                <a:rPr lang="ru-RU" sz="800" dirty="0" err="1" smtClean="0"/>
                <a:t>вебинаров</a:t>
              </a:r>
              <a:r>
                <a:rPr lang="ru-RU" sz="800" dirty="0" smtClean="0"/>
                <a:t>, сбор информации в интернет ресурсах</a:t>
              </a:r>
              <a:endParaRPr lang="ru-RU" sz="800" dirty="0"/>
            </a:p>
          </p:txBody>
        </p:sp>
        <p:sp>
          <p:nvSpPr>
            <p:cNvPr id="50197" name="Rectangle 11" descr="Подпись: ровпшврллошпшг"/>
            <p:cNvSpPr>
              <a:spLocks noChangeArrowheads="1"/>
            </p:cNvSpPr>
            <p:nvPr/>
          </p:nvSpPr>
          <p:spPr bwMode="auto">
            <a:xfrm rot="10800000">
              <a:off x="2843213" y="3141663"/>
              <a:ext cx="361950" cy="1679575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lIns="54000" tIns="10800" rIns="54000" bIns="10800" anchor="ctr" anchorCtr="1">
              <a:spAutoFit/>
            </a:bodyPr>
            <a:lstStyle/>
            <a:p>
              <a:pPr algn="ctr" eaLnBrk="1" hangingPunct="1"/>
              <a:r>
                <a:rPr lang="ru-RU" sz="800"/>
                <a:t>Дополнительные подгрупповые занятия по предметам</a:t>
              </a:r>
            </a:p>
          </p:txBody>
        </p:sp>
        <p:sp>
          <p:nvSpPr>
            <p:cNvPr id="50198" name="Rectangle 11" descr="Подпись: ровпшврллошпшг"/>
            <p:cNvSpPr>
              <a:spLocks noChangeArrowheads="1"/>
            </p:cNvSpPr>
            <p:nvPr/>
          </p:nvSpPr>
          <p:spPr bwMode="auto">
            <a:xfrm rot="10800000">
              <a:off x="3838575" y="3141663"/>
              <a:ext cx="239713" cy="1679575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lIns="54000" tIns="10800" rIns="54000" bIns="10800" anchor="ctr" anchorCtr="1">
              <a:spAutoFit/>
            </a:bodyPr>
            <a:lstStyle/>
            <a:p>
              <a:pPr algn="ctr" eaLnBrk="1" hangingPunct="1"/>
              <a:r>
                <a:rPr lang="ru-RU" sz="800"/>
                <a:t>Психологическая коррекция</a:t>
              </a:r>
            </a:p>
          </p:txBody>
        </p:sp>
        <p:sp>
          <p:nvSpPr>
            <p:cNvPr id="50199" name="Rectangle 11" descr="Подпись: ровпшврллошпшг"/>
            <p:cNvSpPr>
              <a:spLocks noChangeArrowheads="1"/>
            </p:cNvSpPr>
            <p:nvPr/>
          </p:nvSpPr>
          <p:spPr bwMode="auto">
            <a:xfrm rot="10800000">
              <a:off x="4270375" y="3141663"/>
              <a:ext cx="239713" cy="1679575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lIns="54000" tIns="10800" rIns="54000" bIns="10800" anchor="ctr" anchorCtr="1">
              <a:spAutoFit/>
            </a:bodyPr>
            <a:lstStyle/>
            <a:p>
              <a:pPr algn="ctr" eaLnBrk="1" hangingPunct="1"/>
              <a:r>
                <a:rPr lang="ru-RU" sz="800"/>
                <a:t>Социальная коррекция</a:t>
              </a:r>
            </a:p>
          </p:txBody>
        </p:sp>
        <p:sp>
          <p:nvSpPr>
            <p:cNvPr id="50200" name="Rectangle 372"/>
            <p:cNvSpPr>
              <a:spLocks noChangeArrowheads="1"/>
            </p:cNvSpPr>
            <p:nvPr/>
          </p:nvSpPr>
          <p:spPr bwMode="auto">
            <a:xfrm>
              <a:off x="3924300" y="5373688"/>
              <a:ext cx="1584325" cy="360362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ru-RU"/>
                <a:t> ПМПк</a:t>
              </a:r>
            </a:p>
          </p:txBody>
        </p:sp>
        <p:sp>
          <p:nvSpPr>
            <p:cNvPr id="50201" name="Rectangle 373"/>
            <p:cNvSpPr>
              <a:spLocks noChangeArrowheads="1"/>
            </p:cNvSpPr>
            <p:nvPr/>
          </p:nvSpPr>
          <p:spPr bwMode="auto">
            <a:xfrm>
              <a:off x="3924300" y="5734050"/>
              <a:ext cx="1584325" cy="360363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ru-RU" sz="1000" b="1"/>
                <a:t>Окончание школы</a:t>
              </a:r>
            </a:p>
            <a:p>
              <a:pPr algn="ctr" eaLnBrk="1" hangingPunct="1"/>
              <a:r>
                <a:rPr lang="ru-RU" sz="1000" b="1"/>
                <a:t>выпуск</a:t>
              </a:r>
            </a:p>
          </p:txBody>
        </p:sp>
        <p:sp>
          <p:nvSpPr>
            <p:cNvPr id="50202" name="Line 374"/>
            <p:cNvSpPr>
              <a:spLocks noChangeShapeType="1"/>
            </p:cNvSpPr>
            <p:nvPr/>
          </p:nvSpPr>
          <p:spPr bwMode="auto">
            <a:xfrm>
              <a:off x="4500563" y="1700213"/>
              <a:ext cx="0" cy="2159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0203" name="Line 375"/>
            <p:cNvSpPr>
              <a:spLocks noChangeShapeType="1"/>
            </p:cNvSpPr>
            <p:nvPr/>
          </p:nvSpPr>
          <p:spPr bwMode="auto">
            <a:xfrm>
              <a:off x="4500563" y="2276475"/>
              <a:ext cx="0" cy="2159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0204" name="Line 376"/>
            <p:cNvSpPr>
              <a:spLocks noChangeShapeType="1"/>
            </p:cNvSpPr>
            <p:nvPr/>
          </p:nvSpPr>
          <p:spPr bwMode="auto">
            <a:xfrm>
              <a:off x="4500563" y="2276475"/>
              <a:ext cx="3311525" cy="2159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0205" name="Line 377"/>
            <p:cNvSpPr>
              <a:spLocks noChangeShapeType="1"/>
            </p:cNvSpPr>
            <p:nvPr/>
          </p:nvSpPr>
          <p:spPr bwMode="auto">
            <a:xfrm>
              <a:off x="4500563" y="2276475"/>
              <a:ext cx="1366837" cy="2159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0206" name="Line 378"/>
            <p:cNvSpPr>
              <a:spLocks noChangeShapeType="1"/>
            </p:cNvSpPr>
            <p:nvPr/>
          </p:nvSpPr>
          <p:spPr bwMode="auto">
            <a:xfrm flipH="1">
              <a:off x="1116013" y="2276475"/>
              <a:ext cx="3384550" cy="2159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0207" name="Line 379"/>
            <p:cNvSpPr>
              <a:spLocks noChangeShapeType="1"/>
            </p:cNvSpPr>
            <p:nvPr/>
          </p:nvSpPr>
          <p:spPr bwMode="auto">
            <a:xfrm flipH="1">
              <a:off x="3203575" y="2276475"/>
              <a:ext cx="1296988" cy="2159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0208" name="Line 381"/>
            <p:cNvSpPr>
              <a:spLocks noChangeShapeType="1"/>
            </p:cNvSpPr>
            <p:nvPr/>
          </p:nvSpPr>
          <p:spPr bwMode="auto">
            <a:xfrm>
              <a:off x="468313" y="2924175"/>
              <a:ext cx="0" cy="2174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0209" name="Line 382"/>
            <p:cNvSpPr>
              <a:spLocks noChangeShapeType="1"/>
            </p:cNvSpPr>
            <p:nvPr/>
          </p:nvSpPr>
          <p:spPr bwMode="auto">
            <a:xfrm>
              <a:off x="1979613" y="2924175"/>
              <a:ext cx="0" cy="2174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0210" name="Line 383"/>
            <p:cNvSpPr>
              <a:spLocks noChangeShapeType="1"/>
            </p:cNvSpPr>
            <p:nvPr/>
          </p:nvSpPr>
          <p:spPr bwMode="auto">
            <a:xfrm>
              <a:off x="2484438" y="2924175"/>
              <a:ext cx="0" cy="2174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0211" name="Line 384"/>
            <p:cNvSpPr>
              <a:spLocks noChangeShapeType="1"/>
            </p:cNvSpPr>
            <p:nvPr/>
          </p:nvSpPr>
          <p:spPr bwMode="auto">
            <a:xfrm>
              <a:off x="2987675" y="2924175"/>
              <a:ext cx="0" cy="2174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0212" name="Line 385"/>
            <p:cNvSpPr>
              <a:spLocks noChangeShapeType="1"/>
            </p:cNvSpPr>
            <p:nvPr/>
          </p:nvSpPr>
          <p:spPr bwMode="auto">
            <a:xfrm>
              <a:off x="3419475" y="2924175"/>
              <a:ext cx="0" cy="2174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0213" name="Line 386"/>
            <p:cNvSpPr>
              <a:spLocks noChangeShapeType="1"/>
            </p:cNvSpPr>
            <p:nvPr/>
          </p:nvSpPr>
          <p:spPr bwMode="auto">
            <a:xfrm>
              <a:off x="3924300" y="2924175"/>
              <a:ext cx="0" cy="2174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0214" name="Line 387"/>
            <p:cNvSpPr>
              <a:spLocks noChangeShapeType="1"/>
            </p:cNvSpPr>
            <p:nvPr/>
          </p:nvSpPr>
          <p:spPr bwMode="auto">
            <a:xfrm>
              <a:off x="4356100" y="2924175"/>
              <a:ext cx="0" cy="2174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0215" name="Line 388"/>
            <p:cNvSpPr>
              <a:spLocks noChangeShapeType="1"/>
            </p:cNvSpPr>
            <p:nvPr/>
          </p:nvSpPr>
          <p:spPr bwMode="auto">
            <a:xfrm>
              <a:off x="4932363" y="2924175"/>
              <a:ext cx="0" cy="2174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0216" name="Line 389"/>
            <p:cNvSpPr>
              <a:spLocks noChangeShapeType="1"/>
            </p:cNvSpPr>
            <p:nvPr/>
          </p:nvSpPr>
          <p:spPr bwMode="auto">
            <a:xfrm>
              <a:off x="5867400" y="2924175"/>
              <a:ext cx="0" cy="2174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0217" name="Line 390"/>
            <p:cNvSpPr>
              <a:spLocks noChangeShapeType="1"/>
            </p:cNvSpPr>
            <p:nvPr/>
          </p:nvSpPr>
          <p:spPr bwMode="auto">
            <a:xfrm>
              <a:off x="6588125" y="2924175"/>
              <a:ext cx="0" cy="2174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0218" name="Line 399"/>
            <p:cNvSpPr>
              <a:spLocks noChangeShapeType="1"/>
            </p:cNvSpPr>
            <p:nvPr/>
          </p:nvSpPr>
          <p:spPr bwMode="auto">
            <a:xfrm>
              <a:off x="7596188" y="2924175"/>
              <a:ext cx="0" cy="2174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0219" name="Line 400"/>
            <p:cNvSpPr>
              <a:spLocks noChangeShapeType="1"/>
            </p:cNvSpPr>
            <p:nvPr/>
          </p:nvSpPr>
          <p:spPr bwMode="auto">
            <a:xfrm>
              <a:off x="8172450" y="2924175"/>
              <a:ext cx="0" cy="2174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0220" name="Line 401"/>
            <p:cNvSpPr>
              <a:spLocks noChangeShapeType="1"/>
            </p:cNvSpPr>
            <p:nvPr/>
          </p:nvSpPr>
          <p:spPr bwMode="auto">
            <a:xfrm>
              <a:off x="8748713" y="2924175"/>
              <a:ext cx="0" cy="2174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0221" name="Line 402"/>
            <p:cNvSpPr>
              <a:spLocks noChangeShapeType="1"/>
            </p:cNvSpPr>
            <p:nvPr/>
          </p:nvSpPr>
          <p:spPr bwMode="auto">
            <a:xfrm flipV="1">
              <a:off x="4572000" y="4797425"/>
              <a:ext cx="4248150" cy="5762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0222" name="Line 403"/>
            <p:cNvSpPr>
              <a:spLocks noChangeShapeType="1"/>
            </p:cNvSpPr>
            <p:nvPr/>
          </p:nvSpPr>
          <p:spPr bwMode="auto">
            <a:xfrm flipH="1" flipV="1">
              <a:off x="500033" y="4857759"/>
              <a:ext cx="4071966" cy="5159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0223" name="Line 405"/>
            <p:cNvSpPr>
              <a:spLocks noChangeShapeType="1"/>
            </p:cNvSpPr>
            <p:nvPr/>
          </p:nvSpPr>
          <p:spPr bwMode="auto">
            <a:xfrm flipH="1" flipV="1">
              <a:off x="2051050" y="4797425"/>
              <a:ext cx="2520950" cy="5762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0224" name="Line 406"/>
            <p:cNvSpPr>
              <a:spLocks noChangeShapeType="1"/>
            </p:cNvSpPr>
            <p:nvPr/>
          </p:nvSpPr>
          <p:spPr bwMode="auto">
            <a:xfrm flipH="1" flipV="1">
              <a:off x="2555875" y="4797425"/>
              <a:ext cx="2016125" cy="5762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0225" name="Line 407"/>
            <p:cNvSpPr>
              <a:spLocks noChangeShapeType="1"/>
            </p:cNvSpPr>
            <p:nvPr/>
          </p:nvSpPr>
          <p:spPr bwMode="auto">
            <a:xfrm flipH="1" flipV="1">
              <a:off x="3059113" y="4797425"/>
              <a:ext cx="1512887" cy="5762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0226" name="Line 408"/>
            <p:cNvSpPr>
              <a:spLocks noChangeShapeType="1"/>
            </p:cNvSpPr>
            <p:nvPr/>
          </p:nvSpPr>
          <p:spPr bwMode="auto">
            <a:xfrm flipH="1" flipV="1">
              <a:off x="3492500" y="4797425"/>
              <a:ext cx="1079500" cy="5762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0227" name="Line 409"/>
            <p:cNvSpPr>
              <a:spLocks noChangeShapeType="1"/>
            </p:cNvSpPr>
            <p:nvPr/>
          </p:nvSpPr>
          <p:spPr bwMode="auto">
            <a:xfrm flipH="1" flipV="1">
              <a:off x="3924300" y="4797425"/>
              <a:ext cx="647700" cy="5762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0228" name="Line 410"/>
            <p:cNvSpPr>
              <a:spLocks noChangeShapeType="1"/>
            </p:cNvSpPr>
            <p:nvPr/>
          </p:nvSpPr>
          <p:spPr bwMode="auto">
            <a:xfrm flipH="1" flipV="1">
              <a:off x="4356100" y="4797425"/>
              <a:ext cx="215900" cy="5762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0229" name="Line 411"/>
            <p:cNvSpPr>
              <a:spLocks noChangeShapeType="1"/>
            </p:cNvSpPr>
            <p:nvPr/>
          </p:nvSpPr>
          <p:spPr bwMode="auto">
            <a:xfrm flipV="1">
              <a:off x="4572000" y="4797425"/>
              <a:ext cx="360363" cy="5762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0230" name="Line 412"/>
            <p:cNvSpPr>
              <a:spLocks noChangeShapeType="1"/>
            </p:cNvSpPr>
            <p:nvPr/>
          </p:nvSpPr>
          <p:spPr bwMode="auto">
            <a:xfrm flipV="1">
              <a:off x="4572000" y="4797425"/>
              <a:ext cx="3095625" cy="5762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0231" name="Line 413"/>
            <p:cNvSpPr>
              <a:spLocks noChangeShapeType="1"/>
            </p:cNvSpPr>
            <p:nvPr/>
          </p:nvSpPr>
          <p:spPr bwMode="auto">
            <a:xfrm flipV="1">
              <a:off x="4572000" y="4797425"/>
              <a:ext cx="2016125" cy="5762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0232" name="Line 415"/>
            <p:cNvSpPr>
              <a:spLocks noChangeShapeType="1"/>
            </p:cNvSpPr>
            <p:nvPr/>
          </p:nvSpPr>
          <p:spPr bwMode="auto">
            <a:xfrm flipV="1">
              <a:off x="4572000" y="4797425"/>
              <a:ext cx="1295400" cy="5762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smtClean="0"/>
              <a:t>Характеристика численного состава обучающихся в школе</a:t>
            </a:r>
          </a:p>
        </p:txBody>
      </p:sp>
      <p:graphicFrame>
        <p:nvGraphicFramePr>
          <p:cNvPr id="2050" name="Объект 7"/>
          <p:cNvGraphicFramePr>
            <a:graphicFrameLocks noGrp="1"/>
          </p:cNvGraphicFramePr>
          <p:nvPr>
            <p:ph idx="1"/>
          </p:nvPr>
        </p:nvGraphicFramePr>
        <p:xfrm>
          <a:off x="467544" y="1628800"/>
          <a:ext cx="7986713" cy="444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31" name="Worksheet" r:id="rId3" imgW="7982085" imgH="4448265" progId="Excel.Sheet.8">
                  <p:embed/>
                </p:oleObj>
              </mc:Choice>
              <mc:Fallback>
                <p:oleObj name="Worksheet" r:id="rId3" imgW="7982085" imgH="4448265" progId="Excel.Sheet.8">
                  <p:embed/>
                  <p:pic>
                    <p:nvPicPr>
                      <p:cNvPr id="0" name="Picture 2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628800"/>
                        <a:ext cx="7986713" cy="444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Нормативно-правовые документы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endParaRPr lang="ru-RU" sz="2400" dirty="0" smtClean="0">
              <a:latin typeface="Times New Roman" pitchFamily="18" charset="0"/>
              <a:cs typeface="Times New Roman" pitchFamily="18" charset="0"/>
              <a:hlinkClick r:id="rId2"/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  <a:hlinkClick r:id="rId2"/>
              </a:rPr>
              <a:t>Устав школы;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  <a:hlinkClick r:id="rId2"/>
              </a:rPr>
              <a:t>Приказ №01/1739 от 14.08.2020 «Об утверждении Концепции организационно-педагогического сопровождения профессионального самоопределения обучающихся Челябинской области»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  <a:hlinkClick r:id="rId3"/>
              </a:rPr>
              <a:t>Приказ №233-у от 15.02.2021 г. «Об утверждении дорожной карты внедрения и реализации Концепций профессионального самоопределения обучающихся на территории города Челябинска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/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Профессиональное самоопределение 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поиск и нахождение личностного смысла в выбираемой трудовой деятельности самоопределения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Бодров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В.А.)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- процесс и результат самостоятельного и сознательного выбора профессии;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- определение собственного будущего.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Задачи профессионального самоопределения старшеклассников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Выявление у учащихся способностей, интересов, предпочтений, склонностей к определенной профессиональной деятельности (на основе использования различных методов изучения личности школьника);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Вооружение школьников знаниями о профессиях;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Формирование представлений о своих возможностях в получении профессии;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Создание благоприятных условий для формирования необходимых для профессии личностных качеств, умений и навыков;</a:t>
            </a:r>
          </a:p>
          <a:p>
            <a:pPr marL="457200" indent="-457200">
              <a:buFont typeface="+mj-lt"/>
              <a:buAutoNum type="arabicPeriod"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0226"/>
          </a:xfrm>
        </p:spPr>
        <p:txBody>
          <a:bodyPr/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Направления по организации профессионального самоопределения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708920"/>
            <a:ext cx="8229600" cy="3417243"/>
          </a:xfrm>
        </p:spPr>
        <p:txBody>
          <a:bodyPr/>
          <a:lstStyle/>
          <a:p>
            <a:pPr algn="ctr">
              <a:buNone/>
            </a:pPr>
            <a:endParaRPr lang="ru-RU" sz="2800" dirty="0" smtClean="0"/>
          </a:p>
          <a:p>
            <a:pPr algn="ctr">
              <a:buNone/>
            </a:pPr>
            <a:r>
              <a:rPr lang="ru-RU" sz="2800" b="1" i="1" dirty="0" smtClean="0"/>
              <a:t>Профессиональное </a:t>
            </a:r>
          </a:p>
          <a:p>
            <a:pPr>
              <a:buNone/>
            </a:pPr>
            <a:endParaRPr lang="ru-RU" sz="2800" dirty="0" smtClean="0"/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Просвещение       Диагностика       Консультирование</a:t>
            </a:r>
          </a:p>
        </p:txBody>
      </p:sp>
      <p:cxnSp>
        <p:nvCxnSpPr>
          <p:cNvPr id="11" name="Прямая со стрелкой 10"/>
          <p:cNvCxnSpPr/>
          <p:nvPr/>
        </p:nvCxnSpPr>
        <p:spPr>
          <a:xfrm flipH="1">
            <a:off x="1259632" y="1628800"/>
            <a:ext cx="1872208" cy="25922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5796136" y="1628800"/>
            <a:ext cx="1296144" cy="26642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4355976" y="1700808"/>
            <a:ext cx="0" cy="15121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74821" y="302759"/>
            <a:ext cx="6993149" cy="4001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000" b="1" dirty="0" smtClean="0">
                <a:solidFill>
                  <a:prstClr val="black"/>
                </a:solidFill>
                <a:latin typeface="Arial" panose="020B0604020202020204" pitchFamily="34" charset="0"/>
              </a:rPr>
              <a:t>Работа по профессиональному самоопределению</a:t>
            </a:r>
            <a:endParaRPr lang="ru-RU" sz="2000" b="1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87346" y="1127173"/>
            <a:ext cx="3662624" cy="4001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marL="457200" indent="-457200">
              <a:defRPr/>
            </a:pPr>
            <a:r>
              <a:rPr lang="ru-RU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Классный руководитель</a:t>
            </a:r>
            <a:endParaRPr lang="ru-RU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87346" y="2235353"/>
            <a:ext cx="3662624" cy="4001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marL="271463" indent="-271463">
              <a:defRPr/>
            </a:pPr>
            <a:r>
              <a:rPr lang="ru-RU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 -психолог</a:t>
            </a:r>
            <a:endParaRPr lang="ru-RU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754704" y="908721"/>
            <a:ext cx="3065740" cy="107721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Организация, планирование, координация, мотивация, контроль</a:t>
            </a:r>
            <a:endParaRPr lang="ru-RU" sz="16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754704" y="2204864"/>
            <a:ext cx="3027658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Изучение, мотивация, координация , коррекция</a:t>
            </a:r>
            <a:endParaRPr lang="ru-RU" sz="16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87346" y="3501008"/>
            <a:ext cx="3662624" cy="4001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271463" indent="-271463">
              <a:defRPr/>
            </a:pPr>
            <a:r>
              <a:rPr lang="ru-RU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Социальный педагог </a:t>
            </a:r>
            <a:endParaRPr lang="ru-RU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754704" y="3212977"/>
            <a:ext cx="3066091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Организация, планирование, изучение, мотивация, коррекция</a:t>
            </a:r>
            <a:endParaRPr lang="ru-RU" sz="16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Равнобедренный треугольник 11"/>
          <p:cNvSpPr/>
          <p:nvPr/>
        </p:nvSpPr>
        <p:spPr>
          <a:xfrm rot="5400000">
            <a:off x="4656719" y="1039008"/>
            <a:ext cx="707884" cy="782126"/>
          </a:xfrm>
          <a:prstGeom prst="triangl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3" name="Равнобедренный треугольник 12"/>
          <p:cNvSpPr/>
          <p:nvPr/>
        </p:nvSpPr>
        <p:spPr>
          <a:xfrm rot="5400000">
            <a:off x="4656717" y="2028404"/>
            <a:ext cx="707887" cy="782125"/>
          </a:xfrm>
          <a:prstGeom prst="triangl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4" name="Равнобедренный треугольник 13"/>
          <p:cNvSpPr/>
          <p:nvPr/>
        </p:nvSpPr>
        <p:spPr>
          <a:xfrm rot="5400000">
            <a:off x="4681127" y="3535897"/>
            <a:ext cx="707887" cy="782125"/>
          </a:xfrm>
          <a:prstGeom prst="triangl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67544" y="4869160"/>
            <a:ext cx="3662624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marL="271463" indent="-271463">
              <a:defRPr/>
            </a:pPr>
            <a:r>
              <a:rPr lang="ru-RU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Администрация школы, консилиум</a:t>
            </a:r>
            <a:endParaRPr lang="ru-RU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87346" y="6060383"/>
            <a:ext cx="3662624" cy="4001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marL="271463" indent="-271463">
              <a:defRPr/>
            </a:pPr>
            <a:r>
              <a:rPr lang="ru-RU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Родители </a:t>
            </a:r>
            <a:endParaRPr lang="ru-RU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Равнобедренный треугольник 16"/>
          <p:cNvSpPr/>
          <p:nvPr/>
        </p:nvSpPr>
        <p:spPr>
          <a:xfrm rot="5400000">
            <a:off x="4656717" y="4872314"/>
            <a:ext cx="707887" cy="782125"/>
          </a:xfrm>
          <a:prstGeom prst="triangl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8" name="Равнобедренный треугольник 17"/>
          <p:cNvSpPr/>
          <p:nvPr/>
        </p:nvSpPr>
        <p:spPr>
          <a:xfrm rot="5400000">
            <a:off x="4702690" y="5828788"/>
            <a:ext cx="707887" cy="782125"/>
          </a:xfrm>
          <a:prstGeom prst="triangl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796136" y="4725144"/>
            <a:ext cx="3027658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Организация, координация, контроль, мотивация, планирование</a:t>
            </a:r>
            <a:endParaRPr lang="ru-RU" sz="16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749276" y="5712018"/>
            <a:ext cx="3071196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Мотивация, коррекция, планирование</a:t>
            </a:r>
            <a:endParaRPr lang="ru-RU" sz="16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36505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/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Профориентационные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методы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Информирование, реклама и агитация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Экскурсии на предприятия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Справочная литература и познавательные лекции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Использование СМИ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Просмотр фильмов и спектаклей с последующим обсуждением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Интерактивные методы профориентации</a:t>
            </a: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Профориентационный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тренинг</a:t>
            </a: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Профориентационные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игры, деловые игры,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бизнес-игры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2280</TotalTime>
  <Words>692</Words>
  <Application>Microsoft Office PowerPoint</Application>
  <PresentationFormat>Экран (4:3)</PresentationFormat>
  <Paragraphs>148</Paragraphs>
  <Slides>14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Times New Roman</vt:lpstr>
      <vt:lpstr>Тема Office</vt:lpstr>
      <vt:lpstr>Worksheet</vt:lpstr>
      <vt:lpstr>Вопросы профессионального самоопределения в  сопровождении обучающихся с ОВЗ в условиях инклюзивной школы</vt:lpstr>
      <vt:lpstr>Модель технологии интегрированного обучения детей с ограниченными возможностями здоровья  (5-9 классы)</vt:lpstr>
      <vt:lpstr>Характеристика численного состава обучающихся в школе</vt:lpstr>
      <vt:lpstr>Нормативно-правовые документы</vt:lpstr>
      <vt:lpstr>Профессиональное самоопределение  - </vt:lpstr>
      <vt:lpstr>Задачи профессионального самоопределения старшеклассников:</vt:lpstr>
      <vt:lpstr>Направления по организации профессионального самоопределения </vt:lpstr>
      <vt:lpstr>Презентация PowerPoint</vt:lpstr>
      <vt:lpstr>Профориентационные методы </vt:lpstr>
      <vt:lpstr>Формы взаимодействия с родителями  по профессиональному самоопределению</vt:lpstr>
      <vt:lpstr>Формы взаимодействия с обучающимися по профессиональному самоопределению</vt:lpstr>
      <vt:lpstr>Критерии эффективности организации профессионального самоопределения:</vt:lpstr>
      <vt:lpstr>Катамнез </vt:lpstr>
      <vt:lpstr>Вопросы профессионального самоопределения в  сопровождении обучающихся с ОВЗ в условиях инклюзивной школы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 особенностях осуществления интегрированного обучения для учащихся с отклонениями в развитии в условиях  массового и специального  учреждения</dc:title>
  <dc:creator>Резникова</dc:creator>
  <cp:lastModifiedBy>Педагог</cp:lastModifiedBy>
  <cp:revision>134</cp:revision>
  <cp:lastPrinted>2020-01-15T03:46:39Z</cp:lastPrinted>
  <dcterms:created xsi:type="dcterms:W3CDTF">2007-02-01T04:28:05Z</dcterms:created>
  <dcterms:modified xsi:type="dcterms:W3CDTF">2022-01-25T04:39:40Z</dcterms:modified>
</cp:coreProperties>
</file>