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3" r:id="rId6"/>
    <p:sldId id="262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490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05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43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411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935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87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91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96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670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5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0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2CE67-3805-4C6B-9DC2-FC5E8569B1AF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ABE9D-CC8B-48D3-8523-EB5D460D2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03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0724" y="1000126"/>
            <a:ext cx="9356725" cy="282098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Реализация программы воспитания образовательной организации на логопедических занятиях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42509" y="4589463"/>
            <a:ext cx="7204941" cy="1500187"/>
          </a:xfrm>
        </p:spPr>
        <p:txBody>
          <a:bodyPr/>
          <a:lstStyle/>
          <a:p>
            <a:pPr algn="r"/>
            <a:r>
              <a:rPr lang="ru-RU" dirty="0" err="1" smtClean="0">
                <a:solidFill>
                  <a:schemeClr val="tx1"/>
                </a:solidFill>
              </a:rPr>
              <a:t>Ахримова</a:t>
            </a:r>
            <a:r>
              <a:rPr lang="ru-RU" dirty="0" smtClean="0">
                <a:solidFill>
                  <a:schemeClr val="tx1"/>
                </a:solidFill>
              </a:rPr>
              <a:t> Елена </a:t>
            </a:r>
            <a:r>
              <a:rPr lang="ru-RU" dirty="0" smtClean="0">
                <a:solidFill>
                  <a:schemeClr val="tx1"/>
                </a:solidFill>
              </a:rPr>
              <a:t>Васильевна,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у</a:t>
            </a:r>
            <a:r>
              <a:rPr lang="ru-RU" dirty="0" smtClean="0">
                <a:solidFill>
                  <a:schemeClr val="tx1"/>
                </a:solidFill>
              </a:rPr>
              <a:t>читель-логопед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МБОУ </a:t>
            </a:r>
            <a:r>
              <a:rPr lang="ru-RU" dirty="0" smtClean="0">
                <a:solidFill>
                  <a:schemeClr val="tx1"/>
                </a:solidFill>
              </a:rPr>
              <a:t>«СОШ №55 г. Челябинска</a:t>
            </a:r>
            <a:r>
              <a:rPr lang="ru-RU" dirty="0" smtClean="0">
                <a:solidFill>
                  <a:schemeClr val="tx1"/>
                </a:solidFill>
              </a:rPr>
              <a:t>»,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ГМО Ленинского района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90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0331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C00000"/>
                </a:solidFill>
              </a:rPr>
              <a:t>Спасибо за внимание!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0" y="4983480"/>
            <a:ext cx="9738360" cy="1691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41138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26" y="-85725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0724" y="533401"/>
            <a:ext cx="9601201" cy="7239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Программа воспитания в школе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1650" y="1876427"/>
            <a:ext cx="9753600" cy="4819648"/>
          </a:xfrm>
        </p:spPr>
        <p:txBody>
          <a:bodyPr>
            <a:noAutofit/>
          </a:bodyPr>
          <a:lstStyle/>
          <a:p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Историческая цепочка </a:t>
            </a:r>
            <a:r>
              <a:rPr lang="ru-RU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дат и </a:t>
            </a:r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событий </a:t>
            </a:r>
            <a:r>
              <a:rPr lang="ru-RU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страны, </a:t>
            </a:r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родного </a:t>
            </a:r>
            <a:r>
              <a:rPr lang="ru-RU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края, города, </a:t>
            </a:r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района</a:t>
            </a:r>
          </a:p>
          <a:p>
            <a:endParaRPr lang="ru-RU" sz="3200" dirty="0" smtClean="0">
              <a:solidFill>
                <a:schemeClr val="tx1"/>
              </a:solidFill>
            </a:endParaRPr>
          </a:p>
          <a:p>
            <a:r>
              <a:rPr lang="ru-RU" sz="3200" dirty="0" smtClean="0">
                <a:solidFill>
                  <a:schemeClr val="tx1"/>
                </a:solidFill>
              </a:rPr>
              <a:t>  </a:t>
            </a:r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план </a:t>
            </a:r>
            <a:r>
              <a:rPr lang="ru-RU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воспитательной </a:t>
            </a:r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работы</a:t>
            </a:r>
            <a:endParaRPr lang="ru-RU" sz="3200" dirty="0" smtClean="0">
              <a:solidFill>
                <a:schemeClr val="tx1"/>
              </a:solidFill>
            </a:endParaRPr>
          </a:p>
          <a:p>
            <a:endParaRPr lang="ru-RU" sz="3200" dirty="0">
              <a:solidFill>
                <a:schemeClr val="tx1"/>
              </a:solidFill>
            </a:endParaRPr>
          </a:p>
          <a:p>
            <a:r>
              <a:rPr lang="ru-RU" sz="3200" dirty="0" smtClean="0">
                <a:solidFill>
                  <a:schemeClr val="tx1"/>
                </a:solidFill>
              </a:rPr>
              <a:t>   </a:t>
            </a:r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план воспитательных мероприятий класса</a:t>
            </a:r>
          </a:p>
          <a:p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программа коррекционной работы </a:t>
            </a:r>
          </a:p>
          <a:p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учителя- логопеда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Выгнутая вправо стрелка 11"/>
          <p:cNvSpPr/>
          <p:nvPr/>
        </p:nvSpPr>
        <p:spPr>
          <a:xfrm>
            <a:off x="7296149" y="2543178"/>
            <a:ext cx="1057276" cy="1352550"/>
          </a:xfrm>
          <a:prstGeom prst="curvedLeftArrow">
            <a:avLst>
              <a:gd name="adj1" fmla="val 25000"/>
              <a:gd name="adj2" fmla="val 50000"/>
              <a:gd name="adj3" fmla="val 231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лево стрелка 12"/>
          <p:cNvSpPr/>
          <p:nvPr/>
        </p:nvSpPr>
        <p:spPr>
          <a:xfrm>
            <a:off x="1030605" y="3601786"/>
            <a:ext cx="988695" cy="1419226"/>
          </a:xfrm>
          <a:prstGeom prst="curvedRightArrow">
            <a:avLst>
              <a:gd name="adj1" fmla="val 25000"/>
              <a:gd name="adj2" fmla="val 50000"/>
              <a:gd name="adj3" fmla="val 295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1250632" y="4960811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право стрелка 5"/>
          <p:cNvSpPr/>
          <p:nvPr/>
        </p:nvSpPr>
        <p:spPr>
          <a:xfrm>
            <a:off x="9325927" y="3576638"/>
            <a:ext cx="1332548" cy="26003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1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</a:rPr>
              <a:t>Направления</a:t>
            </a:r>
            <a:r>
              <a:rPr lang="ru-RU" sz="4800" dirty="0" smtClean="0">
                <a:solidFill>
                  <a:srgbClr val="C00000"/>
                </a:solidFill>
              </a:rPr>
              <a:t> работы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781176" y="1895475"/>
            <a:ext cx="4238624" cy="42814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600" dirty="0">
                <a:solidFill>
                  <a:srgbClr val="C00000"/>
                </a:solidFill>
              </a:rPr>
              <a:t>"Я - Гражданин" </a:t>
            </a:r>
            <a:endParaRPr lang="ru-RU" sz="36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4000" dirty="0" smtClean="0">
                <a:solidFill>
                  <a:srgbClr val="7030A0"/>
                </a:solidFill>
              </a:rPr>
              <a:t>Цель:</a:t>
            </a:r>
            <a:r>
              <a:rPr lang="ru-RU" dirty="0" smtClean="0"/>
              <a:t> </a:t>
            </a:r>
            <a:r>
              <a:rPr lang="ru-RU" sz="3200" dirty="0"/>
              <a:t>воспитание личности как самокритичной, эстетически развитой, с положительными нормами </a:t>
            </a:r>
            <a:r>
              <a:rPr lang="ru-RU" sz="3200" dirty="0" smtClean="0"/>
              <a:t>поведения 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572250" y="1971675"/>
            <a:ext cx="4781550" cy="420528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600" dirty="0">
                <a:solidFill>
                  <a:srgbClr val="C00000"/>
                </a:solidFill>
              </a:rPr>
              <a:t>"Я и </a:t>
            </a:r>
            <a:r>
              <a:rPr lang="ru-RU" sz="3600" dirty="0" smtClean="0">
                <a:solidFill>
                  <a:srgbClr val="C00000"/>
                </a:solidFill>
              </a:rPr>
              <a:t>общество" 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7030A0"/>
                </a:solidFill>
              </a:rPr>
              <a:t>Цель: </a:t>
            </a:r>
            <a:r>
              <a:rPr lang="ru-RU" sz="3200" dirty="0"/>
              <a:t>формирование личностных качеств как основы взаимоотношений с людьми, обществом и миром в целом  в процессе социального становления через самопознание, общение, </a:t>
            </a:r>
            <a:r>
              <a:rPr lang="ru-RU" sz="3200" dirty="0" smtClean="0"/>
              <a:t>деятельность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9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6000" dirty="0" smtClean="0">
                <a:solidFill>
                  <a:srgbClr val="C00000"/>
                </a:solidFill>
              </a:rPr>
              <a:t>Я - гражданин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4600" y="1825625"/>
            <a:ext cx="8839199" cy="45847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«Я </a:t>
            </a:r>
            <a:r>
              <a:rPr lang="ru-RU" dirty="0"/>
              <a:t>– такой как </a:t>
            </a:r>
            <a:r>
              <a:rPr lang="ru-RU" dirty="0" smtClean="0"/>
              <a:t>все»</a:t>
            </a:r>
          </a:p>
          <a:p>
            <a:r>
              <a:rPr lang="ru-RU" sz="3000" dirty="0"/>
              <a:t>“Что для чего нужно?” / </a:t>
            </a:r>
            <a:r>
              <a:rPr lang="ru-RU" sz="3000" i="1" dirty="0"/>
              <a:t>Голова нужна человеку для того, чтобы думать, мыслить... руки, уши, рот, </a:t>
            </a:r>
            <a:r>
              <a:rPr lang="ru-RU" sz="3000" i="1" dirty="0" smtClean="0"/>
              <a:t>глаза …../</a:t>
            </a:r>
            <a:endParaRPr lang="ru-RU" sz="3000" dirty="0"/>
          </a:p>
          <a:p>
            <a:r>
              <a:rPr lang="ru-RU" sz="3000" dirty="0" smtClean="0"/>
              <a:t>”</a:t>
            </a:r>
            <a:r>
              <a:rPr lang="ru-RU" sz="3000" dirty="0"/>
              <a:t>Подбери признак” / </a:t>
            </a:r>
            <a:r>
              <a:rPr lang="ru-RU" sz="3000" i="1" dirty="0"/>
              <a:t>Глаза - большие, маленькие, голубые, карие, внимательные, грустные</a:t>
            </a:r>
            <a:r>
              <a:rPr lang="ru-RU" sz="3000" i="1" dirty="0" smtClean="0"/>
              <a:t>,</a:t>
            </a:r>
          </a:p>
          <a:p>
            <a:pPr marL="0" indent="0">
              <a:buNone/>
            </a:pPr>
            <a:r>
              <a:rPr lang="ru-RU" sz="3000" i="1" dirty="0"/>
              <a:t> </a:t>
            </a:r>
            <a:r>
              <a:rPr lang="ru-RU" sz="3000" i="1" dirty="0" smtClean="0"/>
              <a:t>   </a:t>
            </a:r>
            <a:r>
              <a:rPr lang="ru-RU" sz="3000" i="1" dirty="0"/>
              <a:t>весёлые </a:t>
            </a:r>
            <a:r>
              <a:rPr lang="ru-RU" sz="3000" i="1" dirty="0" smtClean="0"/>
              <a:t>…./</a:t>
            </a:r>
            <a:endParaRPr lang="ru-RU" sz="3000" dirty="0"/>
          </a:p>
          <a:p>
            <a:r>
              <a:rPr lang="ru-RU" sz="3000" dirty="0" smtClean="0"/>
              <a:t>“</a:t>
            </a:r>
            <a:r>
              <a:rPr lang="ru-RU" sz="3000" dirty="0"/>
              <a:t>Назови ласково” </a:t>
            </a:r>
            <a:r>
              <a:rPr lang="ru-RU" sz="3000" i="1" dirty="0"/>
              <a:t>/Голова-головушка, ноги-ножки, колени-коленки, </a:t>
            </a:r>
            <a:r>
              <a:rPr lang="ru-RU" sz="3000" i="1" dirty="0" smtClean="0"/>
              <a:t>спина-спинка, …./</a:t>
            </a:r>
            <a:endParaRPr lang="ru-RU" sz="3000" dirty="0"/>
          </a:p>
          <a:p>
            <a:r>
              <a:rPr lang="ru-RU" sz="3000" dirty="0" smtClean="0"/>
              <a:t>«</a:t>
            </a:r>
            <a:r>
              <a:rPr lang="ru-RU" sz="3000" dirty="0"/>
              <a:t>Скажи одним словом» </a:t>
            </a:r>
            <a:r>
              <a:rPr lang="ru-RU" sz="3000" i="1" dirty="0" smtClean="0"/>
              <a:t>/</a:t>
            </a:r>
            <a:r>
              <a:rPr lang="ru-RU" sz="3000" i="1" dirty="0"/>
              <a:t>У меня русые волосы -я русоволосый, у тебя голубые глаза - ты </a:t>
            </a:r>
            <a:r>
              <a:rPr lang="ru-RU" sz="3000" i="1" dirty="0" smtClean="0"/>
              <a:t>голубоглазый.../</a:t>
            </a:r>
            <a:endParaRPr lang="ru-RU" sz="3000" dirty="0"/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85780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6000" dirty="0" smtClean="0">
                <a:solidFill>
                  <a:srgbClr val="C00000"/>
                </a:solidFill>
              </a:rPr>
              <a:t>Я - гражданин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4600" y="1825625"/>
            <a:ext cx="8839199" cy="45847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«Моя семья»</a:t>
            </a:r>
          </a:p>
          <a:p>
            <a:r>
              <a:rPr lang="ru-RU" sz="3200" dirty="0" smtClean="0"/>
              <a:t>“</a:t>
            </a:r>
            <a:r>
              <a:rPr lang="ru-RU" sz="3200" dirty="0"/>
              <a:t>Подбери признак” </a:t>
            </a:r>
            <a:r>
              <a:rPr lang="ru-RU" sz="3200" i="1" dirty="0"/>
              <a:t>/ Какая у вас семья? - большая, дружная, крепкая, трудолюбивая, работящая, здоровая, заботливая, счастливая </a:t>
            </a:r>
            <a:r>
              <a:rPr lang="ru-RU" sz="3200" i="1" dirty="0" smtClean="0"/>
              <a:t>…/</a:t>
            </a:r>
            <a:endParaRPr lang="ru-RU" sz="3200" dirty="0"/>
          </a:p>
          <a:p>
            <a:r>
              <a:rPr lang="ru-RU" sz="3200" dirty="0" smtClean="0"/>
              <a:t>“Обязанности </a:t>
            </a:r>
            <a:r>
              <a:rPr lang="ru-RU" sz="3200" dirty="0"/>
              <a:t>в семье” </a:t>
            </a:r>
            <a:r>
              <a:rPr lang="ru-RU" sz="3200" i="1" dirty="0"/>
              <a:t>/Что делает папа? Что делает мама? Какие обязанности у сестры, у брата?/</a:t>
            </a:r>
            <a:endParaRPr lang="ru-RU" sz="3200" dirty="0"/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407069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800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6000" dirty="0" smtClean="0">
                <a:solidFill>
                  <a:srgbClr val="C00000"/>
                </a:solidFill>
              </a:rPr>
              <a:t>Я и общество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4600" y="1447800"/>
            <a:ext cx="8839199" cy="4962525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u="sng" dirty="0" smtClean="0"/>
              <a:t>«</a:t>
            </a:r>
            <a:r>
              <a:rPr lang="ru-RU" u="sng" dirty="0"/>
              <a:t>Профессии» </a:t>
            </a:r>
          </a:p>
          <a:p>
            <a:r>
              <a:rPr lang="ru-RU" dirty="0"/>
              <a:t>"</a:t>
            </a:r>
            <a:r>
              <a:rPr lang="ru-RU" i="1" dirty="0"/>
              <a:t>Кто что делает?", "Четвёртый лишний", "Угадай, кем я хочу быть?", "Кто больше?", "Кто работает на машинах?", "Расскажи о себе", "Разгадай слово", "Продолжи предложение", "Небылицы</a:t>
            </a:r>
            <a:r>
              <a:rPr lang="ru-RU" dirty="0"/>
              <a:t>"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u="sng" dirty="0"/>
              <a:t>«Природа </a:t>
            </a:r>
            <a:r>
              <a:rPr lang="ru-RU" u="sng" dirty="0" smtClean="0"/>
              <a:t>России»</a:t>
            </a:r>
          </a:p>
          <a:p>
            <a:r>
              <a:rPr lang="ru-RU" dirty="0"/>
              <a:t>“</a:t>
            </a:r>
            <a:r>
              <a:rPr lang="ru-RU" i="1" dirty="0"/>
              <a:t>С какого дерева лист?”, “Чей это хвост?” “Кто как голос подаёт?” </a:t>
            </a:r>
            <a:r>
              <a:rPr lang="ru-RU" i="1" dirty="0" smtClean="0"/>
              <a:t> “</a:t>
            </a:r>
            <a:r>
              <a:rPr lang="ru-RU" i="1" dirty="0"/>
              <a:t>У кого кто?  «Пойдём в огород, да расскажем, что в Челябинске  на грядках растёт», «А в Челябинске грибы с глазами, в гости леший пригласил, грибы собрать вас попросил».</a:t>
            </a:r>
            <a:endParaRPr lang="ru-RU" dirty="0"/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66535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800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6000" dirty="0" smtClean="0">
                <a:solidFill>
                  <a:srgbClr val="C00000"/>
                </a:solidFill>
              </a:rPr>
              <a:t>Я и общество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4600" y="1304926"/>
            <a:ext cx="8839199" cy="5105399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u="sng" dirty="0"/>
              <a:t>«Граждане России</a:t>
            </a:r>
            <a:r>
              <a:rPr lang="ru-RU" u="sng" dirty="0" smtClean="0"/>
              <a:t>»</a:t>
            </a:r>
          </a:p>
          <a:p>
            <a:pPr lvl="0"/>
            <a:r>
              <a:rPr lang="ru-RU" dirty="0"/>
              <a:t>«Букет красивых </a:t>
            </a:r>
            <a:r>
              <a:rPr lang="ru-RU" dirty="0" smtClean="0"/>
              <a:t>слов»</a:t>
            </a:r>
            <a:r>
              <a:rPr lang="ru-RU" i="1" dirty="0" smtClean="0"/>
              <a:t>, </a:t>
            </a:r>
            <a:r>
              <a:rPr lang="ru-RU" i="1" dirty="0"/>
              <a:t>относящимися к Родине и родному </a:t>
            </a:r>
            <a:r>
              <a:rPr lang="ru-RU" i="1" dirty="0" smtClean="0"/>
              <a:t>городу</a:t>
            </a:r>
            <a:endParaRPr lang="ru-RU" dirty="0"/>
          </a:p>
          <a:p>
            <a:pPr lvl="0"/>
            <a:r>
              <a:rPr lang="ru-RU" dirty="0"/>
              <a:t>Дидактическая игра «</a:t>
            </a:r>
            <a:r>
              <a:rPr lang="ru-RU" i="1" dirty="0"/>
              <a:t>Угадай места достопримечательности», «Узнай по описанию», «Узнай свой город».</a:t>
            </a:r>
            <a:endParaRPr lang="ru-RU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u="sng" dirty="0" smtClean="0"/>
              <a:t>«Защитники Отечества»</a:t>
            </a:r>
          </a:p>
          <a:p>
            <a:pPr lvl="0"/>
            <a:r>
              <a:rPr lang="ru-RU" i="1" dirty="0" smtClean="0"/>
              <a:t>«Защитники Отечества», </a:t>
            </a:r>
            <a:r>
              <a:rPr lang="ru-RU" i="1" dirty="0"/>
              <a:t>«Разные войска</a:t>
            </a:r>
            <a:r>
              <a:rPr lang="ru-RU" i="1" dirty="0" smtClean="0"/>
              <a:t>», </a:t>
            </a:r>
            <a:r>
              <a:rPr lang="ru-RU" i="1" dirty="0"/>
              <a:t>«Назови военную профессию»</a:t>
            </a:r>
            <a:endParaRPr lang="ru-RU" u="sng" dirty="0"/>
          </a:p>
          <a:p>
            <a:pPr marL="0" indent="0">
              <a:buNone/>
            </a:pP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6418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800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6000" dirty="0" smtClean="0">
                <a:solidFill>
                  <a:srgbClr val="C00000"/>
                </a:solidFill>
              </a:rPr>
              <a:t>Я и общество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4600" y="1304926"/>
            <a:ext cx="8839199" cy="510539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/>
              <a:t>“Международный женский день</a:t>
            </a:r>
            <a:r>
              <a:rPr lang="ru-RU" b="1" dirty="0" smtClean="0"/>
              <a:t>”</a:t>
            </a:r>
            <a:endParaRPr lang="ru-RU" dirty="0"/>
          </a:p>
          <a:p>
            <a:r>
              <a:rPr lang="ru-RU" i="1" dirty="0" smtClean="0"/>
              <a:t>“</a:t>
            </a:r>
            <a:r>
              <a:rPr lang="ru-RU" i="1" dirty="0"/>
              <a:t>Расскажи какая?” /мама - добрая, ласковая, любимая, весёлая; бабушка - заботливая, мудрая, трудолюбивая; сестренка - маленькая, смешная, любознательная; воспитательница - добрая, внимательная, умная, красивая, </a:t>
            </a:r>
            <a:r>
              <a:rPr lang="ru-RU" i="1" dirty="0" smtClean="0"/>
              <a:t>справедливая …/</a:t>
            </a:r>
            <a:endParaRPr lang="ru-RU" dirty="0"/>
          </a:p>
          <a:p>
            <a:r>
              <a:rPr lang="ru-RU" dirty="0" smtClean="0"/>
              <a:t>«Назови </a:t>
            </a:r>
            <a:r>
              <a:rPr lang="ru-RU" dirty="0"/>
              <a:t>ласково</a:t>
            </a:r>
            <a:r>
              <a:rPr lang="ru-RU" dirty="0" smtClean="0"/>
              <a:t>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/>
              <a:t>“День Победы</a:t>
            </a:r>
            <a:r>
              <a:rPr lang="ru-RU" b="1" dirty="0" smtClean="0"/>
              <a:t>”</a:t>
            </a:r>
          </a:p>
          <a:p>
            <a:r>
              <a:rPr lang="ru-RU" dirty="0" smtClean="0"/>
              <a:t>“</a:t>
            </a:r>
            <a:r>
              <a:rPr lang="ru-RU" dirty="0"/>
              <a:t>Подбери синоним” /</a:t>
            </a:r>
            <a:r>
              <a:rPr lang="ru-RU" i="1" dirty="0"/>
              <a:t>смелый - храбрый, отважный, геройский</a:t>
            </a:r>
            <a:r>
              <a:rPr lang="ru-RU" i="1" dirty="0" smtClean="0"/>
              <a:t>/</a:t>
            </a:r>
            <a:endParaRPr lang="ru-RU" dirty="0"/>
          </a:p>
          <a:p>
            <a:r>
              <a:rPr lang="ru-RU" dirty="0" smtClean="0"/>
              <a:t>“</a:t>
            </a:r>
            <a:r>
              <a:rPr lang="ru-RU" dirty="0"/>
              <a:t>Подбери родственное слово” </a:t>
            </a:r>
            <a:r>
              <a:rPr lang="ru-RU" i="1" dirty="0"/>
              <a:t>/герой - геройский, героический, героиня</a:t>
            </a:r>
            <a:r>
              <a:rPr lang="ru-RU" i="1" dirty="0" smtClean="0"/>
              <a:t>/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51248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63131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Текст для коррекционного занятия с обучающимися  4 класса АООП ОВЗ ЗПР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«Тема и основная мысль текста» 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0" y="1996440"/>
            <a:ext cx="9738360" cy="4678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Берегите Россию!</a:t>
            </a:r>
          </a:p>
          <a:p>
            <a:pPr marL="0" indent="0">
              <a:buNone/>
            </a:pPr>
            <a:r>
              <a:rPr lang="ru-RU" dirty="0" smtClean="0"/>
              <a:t>Нет России другой.</a:t>
            </a:r>
          </a:p>
          <a:p>
            <a:pPr marL="0" indent="0">
              <a:buNone/>
            </a:pPr>
            <a:r>
              <a:rPr lang="ru-RU" dirty="0" smtClean="0"/>
              <a:t>Берегите её тишину и покой, </a:t>
            </a:r>
          </a:p>
          <a:p>
            <a:pPr marL="0" indent="0">
              <a:buNone/>
            </a:pPr>
            <a:r>
              <a:rPr lang="ru-RU" dirty="0" smtClean="0"/>
              <a:t>Это небо и солнце, </a:t>
            </a:r>
          </a:p>
          <a:p>
            <a:pPr marL="0" indent="0">
              <a:buNone/>
            </a:pPr>
            <a:r>
              <a:rPr lang="ru-RU" dirty="0" smtClean="0"/>
              <a:t>Этот хлеб на столе</a:t>
            </a:r>
          </a:p>
          <a:p>
            <a:pPr marL="0" indent="0">
              <a:buNone/>
            </a:pPr>
            <a:r>
              <a:rPr lang="ru-RU" dirty="0" smtClean="0"/>
              <a:t>И родное оконце</a:t>
            </a:r>
          </a:p>
          <a:p>
            <a:pPr marL="0" indent="0">
              <a:buNone/>
            </a:pPr>
            <a:r>
              <a:rPr lang="ru-RU" dirty="0" smtClean="0"/>
              <a:t>В позабытом селе. (Е. Синицын)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Задание: определить тему текста и основную мысль.</a:t>
            </a:r>
          </a:p>
          <a:p>
            <a:pPr marL="0" indent="0">
              <a:buNone/>
            </a:pPr>
            <a:r>
              <a:rPr lang="ru-RU" sz="1100" b="1" i="1" dirty="0" smtClean="0">
                <a:solidFill>
                  <a:srgbClr val="002060"/>
                </a:solidFill>
              </a:rPr>
              <a:t>Фрагмент занятия по выполнению данного задания.</a:t>
            </a:r>
            <a:endParaRPr lang="ru-RU" sz="1100" b="1" i="1" dirty="0">
              <a:solidFill>
                <a:srgbClr val="002060"/>
              </a:solidFill>
            </a:endParaRPr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10503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398</Words>
  <Application>Microsoft Office PowerPoint</Application>
  <PresentationFormat>Широкоэкранный</PresentationFormat>
  <Paragraphs>59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Тема Office</vt:lpstr>
      <vt:lpstr>Реализация программы воспитания образовательной организации на логопедических занятиях</vt:lpstr>
      <vt:lpstr>Программа воспитания в школе</vt:lpstr>
      <vt:lpstr>Направления работы</vt:lpstr>
      <vt:lpstr> Я - гражданин</vt:lpstr>
      <vt:lpstr> Я - гражданин</vt:lpstr>
      <vt:lpstr> Я и общество</vt:lpstr>
      <vt:lpstr> Я и общество</vt:lpstr>
      <vt:lpstr> Я и общество</vt:lpstr>
      <vt:lpstr>Текст для коррекционного занятия с обучающимися  4 класса АООП ОВЗ ЗПР «Тема и основная мысль текста»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Педагог</cp:lastModifiedBy>
  <cp:revision>26</cp:revision>
  <dcterms:created xsi:type="dcterms:W3CDTF">2023-01-30T04:40:44Z</dcterms:created>
  <dcterms:modified xsi:type="dcterms:W3CDTF">2023-02-10T05:18:14Z</dcterms:modified>
</cp:coreProperties>
</file>