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57" r:id="rId4"/>
    <p:sldId id="258" r:id="rId5"/>
    <p:sldId id="259" r:id="rId6"/>
    <p:sldId id="275" r:id="rId7"/>
    <p:sldId id="260" r:id="rId8"/>
    <p:sldId id="261" r:id="rId9"/>
    <p:sldId id="262" r:id="rId10"/>
    <p:sldId id="268" r:id="rId11"/>
    <p:sldId id="269" r:id="rId12"/>
    <p:sldId id="270" r:id="rId13"/>
    <p:sldId id="271" r:id="rId14"/>
    <p:sldId id="273" r:id="rId15"/>
    <p:sldId id="264" r:id="rId16"/>
    <p:sldId id="266" r:id="rId17"/>
    <p:sldId id="267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5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ikp-rao.ru/wp-content/uploads/2020/03/07-2395.p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ikp-rao.ru/distancionnoe-obuchenie-detej-s-ovz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ikp-rao.ru/wp-content/uploads/2020/03/Zakrepina-Metod-rekomend-25.3.20.pdf" TargetMode="External"/><Relationship Id="rId2" Type="http://schemas.openxmlformats.org/officeDocument/2006/relationships/hyperlink" Target="https://ikp-rao.ru/distancionnoe-obuchenie-detej-s-ovz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ikp-rao.ru/distancionnoe-obuchenie-detej-s-ovz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ikp-rao.ru/distancionnoe-obuchenie-detej-s-ovz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76673"/>
            <a:ext cx="7772400" cy="1944216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Психолого-педагогическое консультирование специалистов коррекционного образования родителей и педагогов в условиях дистанционного обучения обучающихся с ОВЗ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068960"/>
            <a:ext cx="6400800" cy="2569840"/>
          </a:xfrm>
        </p:spPr>
        <p:txBody>
          <a:bodyPr>
            <a:normAutofit/>
          </a:bodyPr>
          <a:lstStyle/>
          <a:p>
            <a:pPr marL="400050" lvl="1" indent="173038" algn="r">
              <a:defRPr/>
            </a:pPr>
            <a:endParaRPr lang="ru-RU" sz="1600" b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400050" lvl="1" indent="173038" algn="r">
              <a:defRPr/>
            </a:pPr>
            <a:endParaRPr lang="ru-RU" sz="1600" b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400050" lvl="1" indent="173038" algn="r">
              <a:defRPr/>
            </a:pPr>
            <a:endParaRPr lang="ru-RU" sz="1600" b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400050" lvl="1" indent="173038" algn="r">
              <a:defRPr/>
            </a:pPr>
            <a:r>
              <a:rPr lang="ru-RU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Резникова</a:t>
            </a: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Е.В.,</a:t>
            </a:r>
          </a:p>
          <a:p>
            <a:pPr marL="400050" lvl="1" indent="173038" algn="r">
              <a:defRPr/>
            </a:pP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к.п.н</a:t>
            </a: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marL="400050" lvl="1" indent="173038" algn="r">
              <a:defRPr/>
            </a:pP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доцент</a:t>
            </a:r>
            <a:endParaRPr lang="ru-RU" sz="2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463" y="2636912"/>
            <a:ext cx="5435649" cy="3365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Формы взаимодействия специалистов и родителей в условиях дистанционного обучения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учебные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занятия с применением дистанционных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технологий;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индивидуальные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дистанционные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занятия; 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онлайн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консультации; 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групповые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дистанционные занятия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(проектная работа,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вебинары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конференции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занятия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 дистанционным включением обучающегося с ОВЗ в деятельность класса (с применением технологий телевещания и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интернетвещания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самостоятельные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занятия с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тьюторским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сопровождением на основе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размещенного на специализированных ресурсах электронного образовательного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контента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и средств связи: телефонный номер, электронная почта,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номер ICQ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номер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SKYPE;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индивидуальные и групповые консультации для педагогов и родителей. 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Осуществление консультативной деятельности специалистов: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fontScale="25000" lnSpcReduction="20000"/>
          </a:bodyPr>
          <a:lstStyle/>
          <a:p>
            <a:pPr marL="266700" indent="-93663" algn="just">
              <a:buFont typeface="+mj-lt"/>
              <a:buAutoNum type="arabicParenR"/>
            </a:pP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Планирование педагогической  деятельности </a:t>
            </a: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с учетом </a:t>
            </a: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применения электронного </a:t>
            </a: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обучения и дистанционных образовательных </a:t>
            </a: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технологий;</a:t>
            </a:r>
          </a:p>
          <a:p>
            <a:pPr marL="266700" indent="-93663" algn="just">
              <a:buFont typeface="+mj-lt"/>
              <a:buAutoNum type="arabicParenR"/>
            </a:pP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 Внесение корректировки </a:t>
            </a: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в рабочие программы, </a:t>
            </a: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учебные планы, </a:t>
            </a: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в расписание; </a:t>
            </a:r>
          </a:p>
          <a:p>
            <a:pPr marL="266700" indent="-93663" algn="just">
              <a:buFont typeface="+mj-lt"/>
              <a:buAutoNum type="arabicParenR"/>
            </a:pP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Выбор форм </a:t>
            </a: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обучения и </a:t>
            </a: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объема </a:t>
            </a: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учебной </a:t>
            </a: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нагрузки обучающихся;</a:t>
            </a:r>
          </a:p>
          <a:p>
            <a:pPr marL="266700" indent="-93663" algn="just">
              <a:buFont typeface="+mj-lt"/>
              <a:buAutoNum type="arabicParenR"/>
            </a:pP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 Определение  допустимого объема </a:t>
            </a: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домашних заданий с </a:t>
            </a: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применением электронного </a:t>
            </a: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обучения и дистанционных образовательных технологий</a:t>
            </a: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66700" indent="-93663" algn="just">
              <a:buFont typeface="+mj-lt"/>
              <a:buAutoNum type="arabicParenR"/>
            </a:pP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 Уточнение  </a:t>
            </a: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у родителей (законных представителей) </a:t>
            </a: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наличие </a:t>
            </a: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средств для обучения ребенка с применением электронного обучения и дистанционных образовательных технологий (интернета, компьютера, планшета с подключением </a:t>
            </a:r>
            <a:r>
              <a:rPr lang="ru-RU" sz="9600" dirty="0" err="1" smtClean="0">
                <a:latin typeface="Times New Roman" pitchFamily="18" charset="0"/>
                <a:cs typeface="Times New Roman" pitchFamily="18" charset="0"/>
              </a:rPr>
              <a:t>онлайн</a:t>
            </a: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marL="266700" indent="-93663" algn="just">
              <a:buNone/>
            </a:pP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600" dirty="0" smtClean="0">
                <a:latin typeface="Times New Roman" pitchFamily="18" charset="0"/>
                <a:cs typeface="Times New Roman" pitchFamily="18" charset="0"/>
              </a:rPr>
            </a:br>
            <a:endParaRPr lang="ru-RU" sz="9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Осуществление консультативной деятельности специалистов: 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fontScale="32500" lnSpcReduction="20000"/>
          </a:bodyPr>
          <a:lstStyle/>
          <a:p>
            <a:pPr marL="450850" indent="-450850" algn="just">
              <a:buNone/>
            </a:pPr>
            <a:r>
              <a:rPr lang="ru-RU" sz="6200" dirty="0" smtClean="0">
                <a:latin typeface="Times New Roman" pitchFamily="18" charset="0"/>
                <a:cs typeface="Times New Roman" pitchFamily="18" charset="0"/>
              </a:rPr>
              <a:t>6)</a:t>
            </a:r>
            <a:r>
              <a:rPr lang="ru-RU" sz="6200" dirty="0" smtClean="0"/>
              <a:t>   </a:t>
            </a:r>
            <a:r>
              <a:rPr lang="ru-RU" sz="6200" dirty="0" smtClean="0">
                <a:latin typeface="Times New Roman" pitchFamily="18" charset="0"/>
                <a:cs typeface="Times New Roman" pitchFamily="18" charset="0"/>
              </a:rPr>
              <a:t>Проведение  беседы </a:t>
            </a:r>
            <a:r>
              <a:rPr lang="ru-RU" sz="6200" dirty="0" smtClean="0"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sz="6200" dirty="0" smtClean="0">
                <a:latin typeface="Times New Roman" pitchFamily="18" charset="0"/>
                <a:cs typeface="Times New Roman" pitchFamily="18" charset="0"/>
              </a:rPr>
              <a:t>родителями </a:t>
            </a:r>
            <a:r>
              <a:rPr lang="ru-RU" sz="6200" dirty="0" smtClean="0">
                <a:latin typeface="Times New Roman" pitchFamily="18" charset="0"/>
                <a:cs typeface="Times New Roman" pitchFamily="18" charset="0"/>
              </a:rPr>
              <a:t>на предмет создания условий для применения электронного обучения и дистанционных образовательных технологий</a:t>
            </a:r>
            <a:r>
              <a:rPr lang="ru-RU" sz="62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450850" indent="-450850" algn="just">
              <a:buNone/>
            </a:pPr>
            <a:r>
              <a:rPr lang="ru-RU" sz="62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450850" indent="-450850" algn="just">
              <a:buNone/>
            </a:pPr>
            <a:r>
              <a:rPr lang="ru-RU" sz="6200" dirty="0" smtClean="0">
                <a:latin typeface="Times New Roman" pitchFamily="18" charset="0"/>
                <a:cs typeface="Times New Roman" pitchFamily="18" charset="0"/>
              </a:rPr>
              <a:t>7) Составление  расписания </a:t>
            </a:r>
            <a:r>
              <a:rPr lang="ru-RU" sz="6200" dirty="0" err="1" smtClean="0">
                <a:latin typeface="Times New Roman" pitchFamily="18" charset="0"/>
                <a:cs typeface="Times New Roman" pitchFamily="18" charset="0"/>
              </a:rPr>
              <a:t>онлайн-уроков</a:t>
            </a:r>
            <a:r>
              <a:rPr lang="ru-RU" sz="6200" dirty="0" smtClean="0">
                <a:latin typeface="Times New Roman" pitchFamily="18" charset="0"/>
                <a:cs typeface="Times New Roman" pitchFamily="18" charset="0"/>
              </a:rPr>
              <a:t> с учетом времени пользования обучающимся компьютером</a:t>
            </a:r>
            <a:r>
              <a:rPr lang="ru-RU" sz="6200" dirty="0" smtClean="0">
                <a:latin typeface="Times New Roman" pitchFamily="18" charset="0"/>
                <a:cs typeface="Times New Roman" pitchFamily="18" charset="0"/>
              </a:rPr>
              <a:t>; обеспечение смены </a:t>
            </a:r>
            <a:r>
              <a:rPr lang="ru-RU" sz="6200" dirty="0" smtClean="0">
                <a:latin typeface="Times New Roman" pitchFamily="18" charset="0"/>
                <a:cs typeface="Times New Roman" pitchFamily="18" charset="0"/>
              </a:rPr>
              <a:t>видов деятельности, чередование режимов отдыха и учебной нагрузки в работе обучающихся </a:t>
            </a:r>
            <a:r>
              <a:rPr lang="ru-RU" sz="6200" dirty="0" err="1" smtClean="0">
                <a:latin typeface="Times New Roman" pitchFamily="18" charset="0"/>
                <a:cs typeface="Times New Roman" pitchFamily="18" charset="0"/>
              </a:rPr>
              <a:t>онлайн</a:t>
            </a:r>
            <a:r>
              <a:rPr lang="ru-RU" sz="6200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6200" dirty="0" err="1" smtClean="0">
                <a:latin typeface="Times New Roman" pitchFamily="18" charset="0"/>
                <a:cs typeface="Times New Roman" pitchFamily="18" charset="0"/>
              </a:rPr>
              <a:t>оффлайн</a:t>
            </a:r>
            <a:r>
              <a:rPr lang="ru-RU" sz="62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450850" indent="-450850" algn="just">
              <a:buNone/>
            </a:pPr>
            <a:endParaRPr lang="ru-RU" sz="6200" dirty="0" smtClean="0">
              <a:latin typeface="Times New Roman" pitchFamily="18" charset="0"/>
              <a:cs typeface="Times New Roman" pitchFamily="18" charset="0"/>
            </a:endParaRPr>
          </a:p>
          <a:p>
            <a:pPr marL="450850" indent="-450850" algn="just">
              <a:buNone/>
              <a:tabLst>
                <a:tab pos="450850" algn="l"/>
              </a:tabLst>
            </a:pPr>
            <a:r>
              <a:rPr lang="ru-RU" sz="6200" dirty="0" smtClean="0">
                <a:latin typeface="Times New Roman" pitchFamily="18" charset="0"/>
                <a:cs typeface="Times New Roman" pitchFamily="18" charset="0"/>
              </a:rPr>
              <a:t>8)   Подготовка файлов-заданий </a:t>
            </a:r>
            <a:r>
              <a:rPr lang="ru-RU" sz="6200" dirty="0" smtClean="0">
                <a:latin typeface="Times New Roman" pitchFamily="18" charset="0"/>
                <a:cs typeface="Times New Roman" pitchFamily="18" charset="0"/>
              </a:rPr>
              <a:t>для текущего обучения (серии, карточки)</a:t>
            </a:r>
            <a:br>
              <a:rPr lang="ru-RU" sz="6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6200" dirty="0" smtClean="0">
                <a:latin typeface="Times New Roman" pitchFamily="18" charset="0"/>
                <a:cs typeface="Times New Roman" pitchFamily="18" charset="0"/>
              </a:rPr>
              <a:t>для обучающихся по основным предметам (урокам</a:t>
            </a:r>
            <a:r>
              <a:rPr lang="ru-RU" sz="6200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marL="450850" indent="-450850" algn="just">
              <a:buNone/>
              <a:tabLst>
                <a:tab pos="450850" algn="l"/>
              </a:tabLst>
            </a:pPr>
            <a:endParaRPr lang="ru-RU" sz="6200" dirty="0" smtClean="0">
              <a:latin typeface="Times New Roman" pitchFamily="18" charset="0"/>
              <a:cs typeface="Times New Roman" pitchFamily="18" charset="0"/>
            </a:endParaRPr>
          </a:p>
          <a:p>
            <a:pPr marL="450850" indent="-450850" algn="just">
              <a:buNone/>
            </a:pPr>
            <a:r>
              <a:rPr lang="ru-RU" sz="6200" dirty="0" smtClean="0">
                <a:latin typeface="Times New Roman" pitchFamily="18" charset="0"/>
                <a:cs typeface="Times New Roman" pitchFamily="18" charset="0"/>
              </a:rPr>
              <a:t>9) Разработка  рекомендаций </a:t>
            </a:r>
            <a:r>
              <a:rPr lang="ru-RU" sz="6200" dirty="0" smtClean="0">
                <a:latin typeface="Times New Roman" pitchFamily="18" charset="0"/>
                <a:cs typeface="Times New Roman" pitchFamily="18" charset="0"/>
              </a:rPr>
              <a:t>для родителей по закреплению программного материала (предлагаемого учителем обучающимся с </a:t>
            </a:r>
            <a:r>
              <a:rPr lang="ru-RU" sz="6200" dirty="0" smtClean="0">
                <a:latin typeface="Times New Roman" pitchFamily="18" charset="0"/>
                <a:cs typeface="Times New Roman" pitchFamily="18" charset="0"/>
              </a:rPr>
              <a:t>применением электронного </a:t>
            </a:r>
            <a:r>
              <a:rPr lang="ru-RU" sz="6200" dirty="0" smtClean="0">
                <a:latin typeface="Times New Roman" pitchFamily="18" charset="0"/>
                <a:cs typeface="Times New Roman" pitchFamily="18" charset="0"/>
              </a:rPr>
              <a:t>обучения и дистанционных </a:t>
            </a:r>
            <a:r>
              <a:rPr lang="ru-RU" sz="6200" dirty="0" smtClean="0">
                <a:latin typeface="Times New Roman" pitchFamily="18" charset="0"/>
                <a:cs typeface="Times New Roman" pitchFamily="18" charset="0"/>
              </a:rPr>
              <a:t> образовательных </a:t>
            </a:r>
            <a:r>
              <a:rPr lang="ru-RU" sz="6200" dirty="0" smtClean="0">
                <a:latin typeface="Times New Roman" pitchFamily="18" charset="0"/>
                <a:cs typeface="Times New Roman" pitchFamily="18" charset="0"/>
              </a:rPr>
              <a:t>технологий) </a:t>
            </a:r>
            <a:r>
              <a:rPr lang="ru-RU" sz="6200" dirty="0" smtClean="0">
                <a:latin typeface="Times New Roman" pitchFamily="18" charset="0"/>
                <a:cs typeface="Times New Roman" pitchFamily="18" charset="0"/>
              </a:rPr>
              <a:t>в жизненных </a:t>
            </a:r>
            <a:r>
              <a:rPr lang="ru-RU" sz="6200" dirty="0" smtClean="0">
                <a:latin typeface="Times New Roman" pitchFamily="18" charset="0"/>
                <a:cs typeface="Times New Roman" pitchFamily="18" charset="0"/>
              </a:rPr>
              <a:t>ситуациях, близких к опыту ребенка с ОВЗ</a:t>
            </a:r>
            <a:r>
              <a:rPr lang="ru-RU" sz="62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6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6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Осуществление консультативной деятельности специалистов: 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62500" lnSpcReduction="20000"/>
          </a:bodyPr>
          <a:lstStyle/>
          <a:p>
            <a:pPr marL="531813" indent="-531813" algn="just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10) Подготовка  дидактических  материалов, 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которые возможно использовать удалено (материалы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сайтов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образовательных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организаций)</a:t>
            </a:r>
          </a:p>
          <a:p>
            <a:pPr marL="450850" indent="-450850" algn="just">
              <a:buNone/>
              <a:tabLst>
                <a:tab pos="531813" algn="l"/>
              </a:tabLst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11) Осуществление контроля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полученных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знаний и результативности коррекционной работы; </a:t>
            </a:r>
          </a:p>
          <a:p>
            <a:pPr marL="450850" indent="-450850" algn="just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12) Подготовка рекомендаций 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родителям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закреплению программного материала (предлагаемого учителем обучающимся в дистанционной форме)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 жизненных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ситуациях, близких к опыту ребенка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450850" indent="-450850" algn="just">
              <a:buNone/>
              <a:tabLst>
                <a:tab pos="531813" algn="l"/>
              </a:tabLst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14) Консультирование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родителей по организации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досуговой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деятельности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 условиях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семьи, в том числе с использованием ресурсов социальных сетей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и мобильных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мессенджеров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0850" indent="-450850" algn="just">
              <a:buNone/>
              <a:tabLst>
                <a:tab pos="531813" algn="l"/>
              </a:tabLst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Дистанционное </a:t>
            </a: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обучение позволяет использовать разнообразные формы подачи учебных материалов:</a:t>
            </a:r>
            <a:r>
              <a:rPr lang="ru-RU" sz="2700" b="1" dirty="0" smtClean="0"/>
              <a:t>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Дидактический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материал (варианты заданий, таблицы, памятки, схемы, чертежи,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демонстрационные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таблицы)</a:t>
            </a:r>
          </a:p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Наглядный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материал (рисунки, картинки, фильмы, презентации)</a:t>
            </a:r>
          </a:p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Печатные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материалы</a:t>
            </a:r>
          </a:p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Видеоматериалы</a:t>
            </a: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Аудиоматериалы</a:t>
            </a: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Контрольно-диагностические материалы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(проверочные тесты, контрольные задания, карточки)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Дистанционное обучение позволяет использовать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электронные образовательные ресурсы: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/>
          </a:bodyPr>
          <a:lstStyle/>
          <a:p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Презентации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Тренажёры.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Flash-анимация.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Тест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Электронное учебное пособие.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Видеоуроки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400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Некоторые </a:t>
            </a: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трудности </a:t>
            </a: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дистанционного образования: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недостаточное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владение компьютером учащихся и их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родителей;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методические особенности при подготовке;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техническая сторона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преподавания и организации обучения в домашних условиях;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психологические особенности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детей и семейная ситуация;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отсутствие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 детей достаточного общения с одноклассниками.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Положительные моменты  дистанционного обучения: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Autofit/>
          </a:bodyPr>
          <a:lstStyle/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Система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дистанционного обучения позволяет приобрести необходимые навыки и новые знания с помощью персонального компьютера и выхода в сеть Интернет.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Место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расположения компьютера не имеет значения, поэтому учиться можно в любом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месте.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Использование разнообразных форм и средств обучения детей.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Повышает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уровень мотивационного компонента;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Обеспечивает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полисенсорное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и интерактивное воздействие на ребенка;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Возможность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продвигаться в оптимальном для ребенка темпе;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Обеспечивает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вариативность и индивидуализацию обучения;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Благодаря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работе за компьютером в некоторой степени развивает рефлексивный компонент, так как ребенок может, исходя из результатов, представленных на экране, наглядно увидеть свои ошибки.</a:t>
            </a: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Нормативные документы, регулирующие дистанционное обучение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Autofit/>
          </a:bodyPr>
          <a:lstStyle/>
          <a:p>
            <a:pPr lvl="0"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Приказ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Министерства образования и науки Российской Федерации от 23 августа 2017 г. № 816 «Об утверждении порядка применения организациями, осуществляющими образовательную деятельность,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электронного обучения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дистанционных образовательных технологий при реализации образовательных программ»;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Приказ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Министерства просвещения Российской Федерации от 17 марта 2020 года № 104 «Об организации образовательной деятельности в организациях, реализующих образовательные программы начального общего, основного общего и среднего общего образования, образовательные программы среднего профессионального образования, соответствующего дополнительного профессионального образования и дополнительные общеобразовательные программы, в условиях распространения новой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коронавирусной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инфекции на территории Российской Федерации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»;</a:t>
            </a:r>
          </a:p>
          <a:p>
            <a:pPr>
              <a:buNone/>
            </a:pPr>
            <a:endParaRPr lang="ru-RU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Нормативные документы, регулирующие дистанционное обучение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Autofit/>
          </a:bodyPr>
          <a:lstStyle/>
          <a:p>
            <a:pPr lvl="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Письмо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Министерства просвещения Российской Федерации от 19 марта 2020 года № 1Д-39/04 «О направлении методических рекомендаций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»;</a:t>
            </a:r>
            <a:endParaRPr lang="ru-RU" sz="2000" u="sng" dirty="0" smtClean="0">
              <a:latin typeface="Times New Roman" pitchFamily="18" charset="0"/>
              <a:cs typeface="Times New Roman" pitchFamily="18" charset="0"/>
              <a:hlinkClick r:id="rId2"/>
            </a:endParaRPr>
          </a:p>
          <a:p>
            <a:pPr lvl="0"/>
            <a:r>
              <a:rPr lang="ru-RU" sz="2000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Письмо </a:t>
            </a:r>
            <a:r>
              <a:rPr lang="ru-RU" sz="2000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Министерства Просвещения РФ №07-2395 от 25.03.2020 "О деятельности ПМПК в связи с распространением </a:t>
            </a:r>
            <a:r>
              <a:rPr lang="ru-RU" sz="2000" u="sng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Covid</a:t>
            </a:r>
            <a:r>
              <a:rPr lang="ru-RU" sz="2000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 - 19"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регулирующий порядок деятельности центральных и территориальных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психолого-медико-педагогических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комиссий (ссылка на ресурс: </a:t>
            </a:r>
            <a:r>
              <a:rPr lang="ru-RU" sz="2000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https://ikp-rao.ru/wp-content/uploads/2020/03/07-2395.pdf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lvl="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Рекомендации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от 30.03.2020 № б/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Дистанционное обучение детей с ЗПР. Рекомендации родителям детей с ЗПР по созданию условий для дистанционной формы обучения ребенка».</a:t>
            </a:r>
          </a:p>
          <a:p>
            <a:pPr>
              <a:buNone/>
            </a:pPr>
            <a:endParaRPr lang="ru-RU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Официальный сайт ИКП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РАО  г. Москва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Раздел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«Мероприятия»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представляет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 электронный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ресурс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«Дистанционное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обучение детей с ОВЗ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https://ikp-rao.ru/distancionnoe-obuchenie-detej-s-ovz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дефектологов и педагогов начального и основного образования, работающих с различными категориями обучающихся с ОВЗ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lvl="0"/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методические рекомендации по реализации образовательной программы для </a:t>
            </a:r>
            <a:r>
              <a:rPr lang="ru-RU" sz="4900" b="1" dirty="0" smtClean="0">
                <a:latin typeface="Times New Roman" pitchFamily="18" charset="0"/>
                <a:cs typeface="Times New Roman" pitchFamily="18" charset="0"/>
              </a:rPr>
              <a:t>обучающихся с тяжелыми нарушениями речи</a:t>
            </a:r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 на начальной ступени образования, </a:t>
            </a:r>
            <a:r>
              <a:rPr lang="ru-RU" sz="4900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https://ikp-rao.ru/distancionnoe-obuchenie-detej-s-ovz</a:t>
            </a:r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 ;</a:t>
            </a:r>
          </a:p>
          <a:p>
            <a:pPr lvl="0"/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методические рекомендации по организации дистанционного обучения </a:t>
            </a:r>
            <a:r>
              <a:rPr lang="ru-RU" sz="4900" b="1" dirty="0" smtClean="0">
                <a:latin typeface="Times New Roman" pitchFamily="18" charset="0"/>
                <a:cs typeface="Times New Roman" pitchFamily="18" charset="0"/>
              </a:rPr>
              <a:t>детей с ЗПР </a:t>
            </a:r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на начальной и основной ступени обучения, </a:t>
            </a:r>
            <a:r>
              <a:rPr lang="ru-RU" sz="4900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https://ikp-rao.ru/distancionnoe-obuchenie-detej-s-ovz</a:t>
            </a:r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/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рекомендации для педагогов по организации дистанционного обучения детей с ОВЗ (</a:t>
            </a:r>
            <a:r>
              <a:rPr lang="ru-RU" sz="4900" b="1" dirty="0" smtClean="0">
                <a:latin typeface="Times New Roman" pitchFamily="18" charset="0"/>
                <a:cs typeface="Times New Roman" pitchFamily="18" charset="0"/>
              </a:rPr>
              <a:t>с интеллектуальными нарушениями</a:t>
            </a:r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4900" u="sng" dirty="0" smtClean="0">
                <a:latin typeface="Times New Roman" pitchFamily="18" charset="0"/>
                <a:cs typeface="Times New Roman" pitchFamily="18" charset="0"/>
                <a:hlinkClick r:id="rId3"/>
              </a:rPr>
              <a:t>https://</a:t>
            </a:r>
            <a:r>
              <a:rPr lang="ru-RU" sz="4900" u="sng" dirty="0" smtClean="0">
                <a:latin typeface="Times New Roman" pitchFamily="18" charset="0"/>
                <a:cs typeface="Times New Roman" pitchFamily="18" charset="0"/>
                <a:hlinkClick r:id="rId3"/>
              </a:rPr>
              <a:t>ikp-rao.ru/wp-content/uploads/2020/03/Zakrepina-Metod-rekomend-25.3.20.pdf</a:t>
            </a:r>
            <a:endParaRPr lang="ru-RU" sz="49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дефектологов и педагогов начального и основного образования, работающих с различными категориями обучающихся с ОВЗ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lvl="0"/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советы </a:t>
            </a:r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педагогам – дефектологам по реализации АООП образования </a:t>
            </a:r>
            <a:r>
              <a:rPr lang="ru-RU" sz="4900" b="1" dirty="0" smtClean="0">
                <a:latin typeface="Times New Roman" pitchFamily="18" charset="0"/>
                <a:cs typeface="Times New Roman" pitchFamily="18" charset="0"/>
              </a:rPr>
              <a:t>обучающихся с умственной отсталостью</a:t>
            </a:r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 (интеллектуальными нарушениями) (вариант 1, вариант 2) с использованием дистанционных технологий, </a:t>
            </a:r>
            <a:r>
              <a:rPr lang="ru-RU" sz="4900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https://ikp-rao.ru/distancionnoe-obuchenie-detej-s-ovz</a:t>
            </a:r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 ;</a:t>
            </a:r>
          </a:p>
          <a:p>
            <a:pPr lvl="0"/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методические рекомендации по организации дистанционного образования </a:t>
            </a:r>
            <a:r>
              <a:rPr lang="ru-RU" sz="4900" b="1" dirty="0" smtClean="0">
                <a:latin typeface="Times New Roman" pitchFamily="18" charset="0"/>
                <a:cs typeface="Times New Roman" pitchFamily="18" charset="0"/>
              </a:rPr>
              <a:t>обучающихся с нарушениями </a:t>
            </a:r>
            <a:r>
              <a:rPr lang="ru-RU" sz="4900" b="1" dirty="0" err="1" smtClean="0">
                <a:latin typeface="Times New Roman" pitchFamily="18" charset="0"/>
                <a:cs typeface="Times New Roman" pitchFamily="18" charset="0"/>
              </a:rPr>
              <a:t>опорно</a:t>
            </a:r>
            <a:r>
              <a:rPr lang="ru-RU" sz="4900" b="1" dirty="0" smtClean="0">
                <a:latin typeface="Times New Roman" pitchFamily="18" charset="0"/>
                <a:cs typeface="Times New Roman" pitchFamily="18" charset="0"/>
              </a:rPr>
              <a:t>–двигательного аппарата, </a:t>
            </a:r>
            <a:r>
              <a:rPr lang="ru-RU" sz="4900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https://ikp-rao.ru/distancionnoe-obuchenie-detej-s-ovz</a:t>
            </a:r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/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методические рекомендации по организации учителем – дефектологом (сурдопедагогом) дистанционного обучения </a:t>
            </a:r>
            <a:r>
              <a:rPr lang="ru-RU" sz="4900" b="1" dirty="0" smtClean="0">
                <a:latin typeface="Times New Roman" pitchFamily="18" charset="0"/>
                <a:cs typeface="Times New Roman" pitchFamily="18" charset="0"/>
              </a:rPr>
              <a:t>глухих обучающихся, </a:t>
            </a:r>
            <a:r>
              <a:rPr lang="ru-RU" sz="4900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https://ikp-rao.ru/distancionnoe-obuchenie-detej-s-ovz</a:t>
            </a:r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Педагогам – психологам, сопровождающим детей с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ОВЗ предложено: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 algn="just"/>
            <a:r>
              <a:rPr lang="ru-RU" sz="3400" dirty="0" smtClean="0"/>
              <a:t>п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амятка для педагогов – психологов по организации сопровождения </a:t>
            </a: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обучающихся с расстройствами </a:t>
            </a:r>
            <a:r>
              <a:rPr lang="ru-RU" sz="3400" b="1" dirty="0" err="1" smtClean="0">
                <a:latin typeface="Times New Roman" pitchFamily="18" charset="0"/>
                <a:cs typeface="Times New Roman" pitchFamily="18" charset="0"/>
              </a:rPr>
              <a:t>аутистического</a:t>
            </a: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 спектра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в условиях перехода на обучение в дистанционном режиме;</a:t>
            </a:r>
          </a:p>
          <a:p>
            <a:pPr lvl="0" algn="just"/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особенности реализации коррекционно-развивающей области для обучающихся с ЗПР в условиях перехода на обучение в дистанционном режиме;</a:t>
            </a:r>
          </a:p>
          <a:p>
            <a:pPr lvl="0" algn="just"/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психолого-педагогическая поддержка социализации </a:t>
            </a: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ребенка с аутизмом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в условиях дистанционного обучения: общение в виртуальных сообществах.</a:t>
            </a:r>
          </a:p>
          <a:p>
            <a:pPr lvl="0" algn="just"/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психологические приемы активизации внимания и познавательного интереса у обучающихся с ОВЗ (</a:t>
            </a: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с интеллектуальными нарушениями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) в процессе дистанционного 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обучения.</a:t>
            </a:r>
            <a:endParaRPr lang="ru-RU" sz="3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Для родителей, воспитывающих детей с ограниченными возможностями здоровья</a:t>
            </a:r>
            <a:r>
              <a:rPr lang="ru-RU" sz="2400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обучающие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вебинары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мастер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– классы для проведения занятий и досуга с детьми раннего, дошкольного и школьного возраста в домашних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условиях.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4463" y="3212976"/>
            <a:ext cx="4571553" cy="2789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Задачи консультирования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специалистов коррекционного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образования,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родителей и педагогов в условиях дистанционного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обучения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получение рекомендаций по оказанию помощи детям с ОВЗ ,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 выходя из дома; 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оказание помощи детям в условиях дистанционного  обучения в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соответствии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 их  психофизическими способностями и индивидуальными потребностями;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осуществление непрерывности  учебно-коррекционного процесса;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формирование у родителей адекватного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отношения к действительности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связанной с образовательными потребностями ребенка;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формирование у всех участников образовательного процесса в условиях дистанционного обучения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потребности в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сотрудничестве;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преодоление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замкнутости,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развитие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коммуникативного потенциала 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формирование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жизненных  компетентностей» </a:t>
            </a:r>
            <a:r>
              <a:rPr lang="ru-RU" sz="2000" dirty="0" smtClean="0"/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для   детей с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ОВЗ. </a:t>
            </a:r>
            <a:endParaRPr lang="ru-RU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1032</Words>
  <Application>Microsoft Office PowerPoint</Application>
  <PresentationFormat>Экран (4:3)</PresentationFormat>
  <Paragraphs>101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Психолого-педагогическое консультирование специалистов коррекционного образования родителей и педагогов в условиях дистанционного обучения обучающихся с ОВЗ</vt:lpstr>
      <vt:lpstr>Нормативные документы, регулирующие дистанционное обучение</vt:lpstr>
      <vt:lpstr>Нормативные документы, регулирующие дистанционное обучение</vt:lpstr>
      <vt:lpstr>Официальный сайт ИКП РАО  г. Москва </vt:lpstr>
      <vt:lpstr>Для дефектологов и педагогов начального и основного образования, работающих с различными категориями обучающихся с ОВЗ: </vt:lpstr>
      <vt:lpstr>Для дефектологов и педагогов начального и основного образования, работающих с различными категориями обучающихся с ОВЗ: </vt:lpstr>
      <vt:lpstr>Педагогам – психологам, сопровождающим детей с ОВЗ предложено: </vt:lpstr>
      <vt:lpstr>Для родителей, воспитывающих детей с ограниченными возможностями здоровья </vt:lpstr>
      <vt:lpstr>Задачи консультирования специалистов коррекционного образования, родителей и педагогов в условиях дистанционного обучения</vt:lpstr>
      <vt:lpstr>Формы взаимодействия специалистов и родителей в условиях дистанционного обучения</vt:lpstr>
      <vt:lpstr>Осуществление консультативной деятельности специалистов: </vt:lpstr>
      <vt:lpstr>Осуществление консультативной деятельности специалистов: </vt:lpstr>
      <vt:lpstr>Осуществление консультативной деятельности специалистов: </vt:lpstr>
      <vt:lpstr>  Дистанционное обучение позволяет использовать разнообразные формы подачи учебных материалов:  </vt:lpstr>
      <vt:lpstr>Дистанционное обучение позволяет использовать электронные образовательные ресурсы:</vt:lpstr>
      <vt:lpstr> Некоторые трудности дистанционного образования:  </vt:lpstr>
      <vt:lpstr>Положительные моменты  дистанционного обучения: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Психолого-педагогическое консультирование специалистов коррекционного образования родителей и педагогов в условиях дистанционного обучения обучающихся с ОВЗ</dc:title>
  <dc:creator>ПользовательПК</dc:creator>
  <cp:lastModifiedBy>ПользовательПК</cp:lastModifiedBy>
  <cp:revision>16</cp:revision>
  <dcterms:created xsi:type="dcterms:W3CDTF">2020-12-07T21:43:18Z</dcterms:created>
  <dcterms:modified xsi:type="dcterms:W3CDTF">2020-12-08T00:07:32Z</dcterms:modified>
</cp:coreProperties>
</file>