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5" r:id="rId2"/>
    <p:sldId id="282" r:id="rId3"/>
    <p:sldId id="283" r:id="rId4"/>
    <p:sldId id="284" r:id="rId5"/>
    <p:sldId id="267" r:id="rId6"/>
    <p:sldId id="268" r:id="rId7"/>
    <p:sldId id="285" r:id="rId8"/>
    <p:sldId id="286" r:id="rId9"/>
    <p:sldId id="287" r:id="rId10"/>
    <p:sldId id="260" r:id="rId11"/>
    <p:sldId id="288" r:id="rId12"/>
    <p:sldId id="278" r:id="rId13"/>
    <p:sldId id="273" r:id="rId14"/>
    <p:sldId id="269" r:id="rId15"/>
    <p:sldId id="270" r:id="rId16"/>
    <p:sldId id="271" r:id="rId17"/>
    <p:sldId id="25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05" autoAdjust="0"/>
  </p:normalViewPr>
  <p:slideViewPr>
    <p:cSldViewPr>
      <p:cViewPr>
        <p:scale>
          <a:sx n="76" d="100"/>
          <a:sy n="76" d="100"/>
        </p:scale>
        <p:origin x="-984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85786" y="1071546"/>
            <a:ext cx="7858180" cy="3027186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Функциональная грамотность как основа жизненной компетенции обучающихся, в том числе  детей с ограниченными возможностями здоровья</a:t>
            </a:r>
            <a:endParaRPr lang="ru-RU" sz="3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9058" y="5072074"/>
            <a:ext cx="521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Кучер Татьяна Юрьевна,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учитель-логопед МАОУ « СОШ № 118 г. Челябинска»</a:t>
            </a:r>
            <a:endParaRPr lang="ru-RU" sz="24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7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2500306"/>
            <a:ext cx="8136904" cy="57689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   </a:t>
            </a:r>
          </a:p>
          <a:p>
            <a:pPr algn="ctr">
              <a:buNone/>
            </a:pPr>
            <a:r>
              <a:rPr lang="ru-RU" sz="2800" b="0" dirty="0" smtClean="0">
                <a:solidFill>
                  <a:srgbClr val="002060"/>
                </a:solidFill>
              </a:rPr>
              <a:t>   </a:t>
            </a:r>
            <a:endParaRPr lang="ru-RU" sz="2800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 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143372" y="3778780"/>
            <a:ext cx="93610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42976" y="2714620"/>
            <a:ext cx="7072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000" b="1" dirty="0" smtClean="0"/>
              <a:t>формирование правильных речевых навыков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538" y="4572008"/>
            <a:ext cx="71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способность применять полученные навыки в самостоятельной, коммуникативной деятельности на уроке и в общении с окружающими</a:t>
            </a:r>
            <a:endParaRPr lang="ru-RU" sz="3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57290" y="285728"/>
            <a:ext cx="6858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формирование функциональной грамотности на логопедических занятиях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4071934" y="1857364"/>
            <a:ext cx="93610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0364" y="2500306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Читательская  компетентность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357166"/>
            <a:ext cx="2357454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правильное чтение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2285992"/>
            <a:ext cx="2357454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работа с текстами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4143380"/>
            <a:ext cx="4357686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самостоятельный выбор литературы для чтения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286348" y="4143380"/>
            <a:ext cx="3857652" cy="20621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работа с разнообразными информационными ресурсами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786314" y="142852"/>
            <a:ext cx="4143404" cy="20621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формированию суждений и умозаключений на основе прочитанного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1857364"/>
            <a:ext cx="5092048" cy="320725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Базовым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навыком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функциональной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грамотности  младших 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школьников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считается  читательская  грамотность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D:\Desktop\Ч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486833" cy="2714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6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37220"/>
            <a:ext cx="8286776" cy="54864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Этапы Работа по формированию функциональной грамотности </a:t>
            </a:r>
            <a:endParaRPr lang="ru-RU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97" y="1857364"/>
            <a:ext cx="7728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Работа над семантическим полем слова</a:t>
            </a:r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714620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Работа над техникой чтения и объемом восприятия информации, получаемой через чтение</a:t>
            </a:r>
            <a:endParaRPr lang="ru-RU" sz="3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4286256"/>
            <a:ext cx="8715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Работа над смысловым чтением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4312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28860" y="357166"/>
            <a:ext cx="4021145" cy="549275"/>
          </a:xfrm>
        </p:spPr>
        <p:txBody>
          <a:bodyPr/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 </a:t>
            </a:r>
            <a:r>
              <a:rPr lang="ru-RU" sz="3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класса игр</a:t>
            </a:r>
            <a:endParaRPr lang="ru-RU" sz="38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Блок-схема: извлечение 3"/>
          <p:cNvSpPr/>
          <p:nvPr/>
        </p:nvSpPr>
        <p:spPr>
          <a:xfrm>
            <a:off x="-32" y="1214422"/>
            <a:ext cx="3071834" cy="4662850"/>
          </a:xfrm>
          <a:prstGeom prst="flowChartExtra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Самостоятельные </a:t>
            </a:r>
            <a:r>
              <a:rPr lang="ru-RU" sz="2400" b="1" i="1" dirty="0"/>
              <a:t>игры</a:t>
            </a:r>
            <a:r>
              <a:rPr lang="ru-RU" sz="2400" dirty="0"/>
              <a:t>  </a:t>
            </a:r>
            <a:endParaRPr lang="ru-RU" sz="2400" dirty="0" smtClean="0"/>
          </a:p>
          <a:p>
            <a:pPr algn="ctr"/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5" name="Блок-схема: извлечение 4"/>
          <p:cNvSpPr/>
          <p:nvPr/>
        </p:nvSpPr>
        <p:spPr>
          <a:xfrm>
            <a:off x="2976760" y="1214422"/>
            <a:ext cx="3095438" cy="4662850"/>
          </a:xfrm>
          <a:prstGeom prst="flowChartExtra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/>
              <a:t>Игры с правилами</a:t>
            </a:r>
            <a:r>
              <a:rPr lang="ru-RU" sz="2400" dirty="0"/>
              <a:t> </a:t>
            </a:r>
          </a:p>
        </p:txBody>
      </p:sp>
      <p:sp>
        <p:nvSpPr>
          <p:cNvPr id="7" name="Блок-схема: извлечение 6"/>
          <p:cNvSpPr/>
          <p:nvPr/>
        </p:nvSpPr>
        <p:spPr>
          <a:xfrm>
            <a:off x="6072198" y="1214422"/>
            <a:ext cx="3024000" cy="4662000"/>
          </a:xfrm>
          <a:prstGeom prst="flowChartExtra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/>
              <a:t>Творческие </a:t>
            </a:r>
            <a:r>
              <a:rPr lang="ru-RU" sz="2400" b="1" i="1" dirty="0" smtClean="0"/>
              <a:t>игры</a:t>
            </a:r>
            <a:r>
              <a:rPr lang="ru-RU" sz="2000" dirty="0"/>
              <a:t>   </a:t>
            </a:r>
          </a:p>
        </p:txBody>
      </p:sp>
    </p:spTree>
    <p:extLst>
      <p:ext uri="{BB962C8B-B14F-4D97-AF65-F5344CB8AC3E}">
        <p14:creationId xmlns:p14="http://schemas.microsoft.com/office/powerpoint/2010/main" val="5562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ogoped\Desktop\1605012439-4f38cf1d950c6625f57ea55caf692d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576" y="5057800"/>
            <a:ext cx="315824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ogoped\Desktop\Screenshot_20221004-102356_Vibe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3" r="-204" b="10461"/>
          <a:stretch>
            <a:fillRect/>
          </a:stretch>
        </p:blipFill>
        <p:spPr bwMode="auto">
          <a:xfrm>
            <a:off x="2071702" y="2389427"/>
            <a:ext cx="3143240" cy="446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670"/>
            <a:ext cx="5143536" cy="548640"/>
          </a:xfrm>
        </p:spPr>
        <p:txBody>
          <a:bodyPr/>
          <a:lstStyle/>
          <a:p>
            <a:pPr algn="ctr"/>
            <a:r>
              <a:rPr lang="ru-RU" sz="3800" b="1" dirty="0">
                <a:solidFill>
                  <a:srgbClr val="002060"/>
                </a:solidFill>
              </a:rPr>
              <a:t>Игры </a:t>
            </a:r>
            <a:r>
              <a:rPr lang="ru-RU" sz="3800" b="1" dirty="0" smtClean="0">
                <a:solidFill>
                  <a:srgbClr val="002060"/>
                </a:solidFill>
              </a:rPr>
              <a:t/>
            </a:r>
            <a:br>
              <a:rPr lang="ru-RU" sz="3800" b="1" dirty="0" smtClean="0">
                <a:solidFill>
                  <a:srgbClr val="002060"/>
                </a:solidFill>
              </a:rPr>
            </a:br>
            <a:r>
              <a:rPr lang="ru-RU" sz="3800" b="1" dirty="0" smtClean="0">
                <a:solidFill>
                  <a:srgbClr val="002060"/>
                </a:solidFill>
              </a:rPr>
              <a:t>с </a:t>
            </a:r>
            <a:br>
              <a:rPr lang="ru-RU" sz="3800" b="1" dirty="0" smtClean="0">
                <a:solidFill>
                  <a:srgbClr val="002060"/>
                </a:solidFill>
              </a:rPr>
            </a:br>
            <a:r>
              <a:rPr lang="ru-RU" sz="3800" b="1" dirty="0" smtClean="0">
                <a:solidFill>
                  <a:srgbClr val="002060"/>
                </a:solidFill>
              </a:rPr>
              <a:t>правилами</a:t>
            </a:r>
            <a:endParaRPr lang="ru-RU" sz="3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logoped\Desktop\20221004_094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r="8968" b="8209"/>
          <a:stretch>
            <a:fillRect/>
          </a:stretch>
        </p:blipFill>
        <p:spPr bwMode="auto">
          <a:xfrm>
            <a:off x="5143504" y="0"/>
            <a:ext cx="4000496" cy="68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83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учер ТЮ_video-83ce3d04fd06f6c436a3c96ee4325694-V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0"/>
            <a:ext cx="5729989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4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Г.jpg"/>
          <p:cNvPicPr>
            <a:picLocks noChangeAspect="1"/>
          </p:cNvPicPr>
          <p:nvPr/>
        </p:nvPicPr>
        <p:blipFill>
          <a:blip r:embed="rId2"/>
          <a:srcRect l="53125" t="34375" r="7031" b="15625"/>
          <a:stretch>
            <a:fillRect/>
          </a:stretch>
        </p:blipFill>
        <p:spPr>
          <a:xfrm>
            <a:off x="6000760" y="3899656"/>
            <a:ext cx="3143240" cy="295834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3528" y="404664"/>
            <a:ext cx="8229600" cy="54117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Формирование функциональной грамотности способствует: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b="0" dirty="0" smtClean="0"/>
              <a:t>свободно вступать в отношения с социумом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b="0" dirty="0" smtClean="0"/>
              <a:t>максимально быстро адаптироваться в незнакомой ситуации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b="0" dirty="0" smtClean="0"/>
              <a:t>успешно овладевать  учебной деятельностью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 b="0" dirty="0" smtClean="0"/>
              <a:t>комфортно общаться с окружающими взрослыми и сверстниками</a:t>
            </a:r>
            <a:endParaRPr lang="ru-RU" sz="28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5214950"/>
            <a:ext cx="521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  <a:cs typeface="Times New Roman" pitchFamily="18" charset="0"/>
              </a:rPr>
              <a:t>Кучер Татьяна Юрьевна,</a:t>
            </a:r>
          </a:p>
          <a:p>
            <a:r>
              <a:rPr lang="ru-RU" sz="2400" dirty="0" smtClean="0">
                <a:latin typeface="+mj-lt"/>
                <a:cs typeface="Times New Roman" pitchFamily="18" charset="0"/>
              </a:rPr>
              <a:t>учитель-логопед МАОУ « СОШ № 118 г. Челябинска»</a:t>
            </a:r>
            <a:endParaRPr lang="ru-RU" sz="24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42852"/>
            <a:ext cx="668433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b="1" dirty="0" smtClean="0">
                <a:solidFill>
                  <a:srgbClr val="002060"/>
                </a:solidFill>
                <a:cs typeface="Times New Roman" pitchFamily="18" charset="0"/>
              </a:rPr>
              <a:t>Фу</a:t>
            </a:r>
            <a:r>
              <a:rPr lang="ru-RU" sz="3800" b="1" dirty="0" smtClean="0">
                <a:solidFill>
                  <a:srgbClr val="002060"/>
                </a:solidFill>
              </a:rPr>
              <a:t>нкциональная  грамотность </a:t>
            </a:r>
            <a:endParaRPr lang="ru-RU" sz="3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857232"/>
            <a:ext cx="878687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400" dirty="0" smtClean="0">
                <a:cs typeface="Times New Roman" panose="02020603050405020304" pitchFamily="18" charset="0"/>
              </a:rPr>
              <a:t>способность человека использовать приобретаемые в течении жизни знания для решения широкого диапазона жизненных задач в различных сферах человеческой деятельности.</a:t>
            </a:r>
          </a:p>
          <a:p>
            <a:pPr algn="r"/>
            <a:r>
              <a:rPr lang="ru-RU" sz="3400" dirty="0" smtClean="0">
                <a:cs typeface="Times New Roman" panose="02020603050405020304" pitchFamily="18" charset="0"/>
              </a:rPr>
              <a:t>                                 </a:t>
            </a:r>
            <a:r>
              <a:rPr lang="ru-RU" sz="3400" i="1" dirty="0" smtClean="0">
                <a:cs typeface="Times New Roman" panose="02020603050405020304" pitchFamily="18" charset="0"/>
              </a:rPr>
              <a:t>Леонтьев А.А. </a:t>
            </a:r>
          </a:p>
        </p:txBody>
      </p:sp>
      <p:sp>
        <p:nvSpPr>
          <p:cNvPr id="1026" name="AutoShape 2" descr="https://1.bp.blogspot.com/-CTVr3iV41gg/YBaeN8hsXyI/AAAAAAAAK9A/rDntB0lVw0k8QCPbz6BZ0fERXrot4HP_ACPcBGAYYCw/w1200-h630-p-k-no-nu/%25D0%2591%25D0%25B0%25D0%25BD%25D0%25BD%25D0%25B5%25D1%2580%2B4%2B%25D1%2584%25D0%25B5%25D0%25B2%25D1%2580%25D0%25B0%25D0%25BB%25D1%258F_%25D1%2584%25D1%2583%25D0%25BD%25D0%25BA%25D1%2586%25D0%25B8%25D0%25BE%25D0%25BD%25D0%25B0%25D0%25BB%25D1%258C%25D0%25BD%25D0%25B0%25D1%258F%2B%25D0%25B3%25D1%2580%25D0%25B0%25D0%25BC%25D0%25BE%25D1%2582%25D0%25BD%25D0%25BE%25D1%2581%25D1%2582%25D1%258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Функ. грам.jpg"/>
          <p:cNvPicPr>
            <a:picLocks noChangeAspect="1"/>
          </p:cNvPicPr>
          <p:nvPr/>
        </p:nvPicPr>
        <p:blipFill>
          <a:blip r:embed="rId2"/>
          <a:srcRect l="16406" t="25449" r="12500" b="9944"/>
          <a:stretch>
            <a:fillRect/>
          </a:stretch>
        </p:blipFill>
        <p:spPr>
          <a:xfrm>
            <a:off x="0" y="4000504"/>
            <a:ext cx="9144000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71414"/>
            <a:ext cx="66437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  <a:cs typeface="Times New Roman" pitchFamily="18" charset="0"/>
              </a:rPr>
              <a:t>Чем необходимо обладать современному ребенку</a:t>
            </a:r>
            <a:endParaRPr lang="ru-RU" sz="3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3108" y="1430712"/>
            <a:ext cx="6858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готовностью успешно взаимодействовать с изменяющимся окружающим миром</a:t>
            </a:r>
            <a:endParaRPr lang="ru-RU" sz="3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3056279"/>
            <a:ext cx="885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возможностью решать различные (в том числе нестандартные) учебные и жизненные задачи</a:t>
            </a:r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4214818"/>
            <a:ext cx="8858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способностью строить социальные отношения</a:t>
            </a:r>
            <a:endParaRPr lang="ru-RU" sz="3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4857760"/>
            <a:ext cx="885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совокупностью рефлексивных умений, обеспечивающих оценку своей грамотности, стремление к дальнейшему образованию</a:t>
            </a:r>
            <a:endParaRPr lang="ru-RU" sz="3000" dirty="0"/>
          </a:p>
        </p:txBody>
      </p:sp>
      <p:pic>
        <p:nvPicPr>
          <p:cNvPr id="7" name="Рисунок 6" descr="Ребенок.jpg"/>
          <p:cNvPicPr>
            <a:picLocks noChangeAspect="1"/>
          </p:cNvPicPr>
          <p:nvPr/>
        </p:nvPicPr>
        <p:blipFill>
          <a:blip r:embed="rId2" cstate="print"/>
          <a:srcRect r="17142"/>
          <a:stretch>
            <a:fillRect/>
          </a:stretch>
        </p:blipFill>
        <p:spPr>
          <a:xfrm>
            <a:off x="-428660" y="0"/>
            <a:ext cx="2071702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кус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Лиса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2000232" cy="2000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08020"/>
            <a:ext cx="7143768" cy="79208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</a:rPr>
              <a:t>Индивидуальные особенности детей с ОВЗ</a:t>
            </a:r>
            <a:endParaRPr lang="ru-RU" sz="3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5952" y="1214422"/>
            <a:ext cx="68580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неустойчивое внимание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32" y="1780278"/>
            <a:ext cx="8929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недостаточная наблюдательность к языковым явлениям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851848"/>
            <a:ext cx="8929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недостаточное развитие способности к переключению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3851980"/>
            <a:ext cx="8929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недостаточное развитие способности к переключению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32" y="5000636"/>
            <a:ext cx="8929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отсутствие чувства ритма</a:t>
            </a:r>
          </a:p>
          <a:p>
            <a:pPr algn="just">
              <a:buFont typeface="Wingdings" pitchFamily="2" charset="2"/>
              <a:buChar char="v"/>
            </a:pPr>
            <a:endParaRPr lang="ru-RU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иса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0240" cy="20002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28794" y="270197"/>
            <a:ext cx="714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снижение слуховой и зрительной памяти на линейный ряд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1413205"/>
            <a:ext cx="7572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особенности зрительного восприятия, зрительного и слухового анализа и синтеза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32" y="2344159"/>
            <a:ext cx="7572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</a:t>
            </a:r>
            <a:r>
              <a:rPr lang="ru-RU" sz="3200" dirty="0" smtClean="0"/>
              <a:t>нарушение произношения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32" y="3000372"/>
            <a:ext cx="89297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</a:t>
            </a:r>
            <a:r>
              <a:rPr lang="ru-RU" sz="3200" dirty="0" smtClean="0"/>
              <a:t>недостаточная способность к запоминанию (преимущественно лингвистического материала)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32" y="4071942"/>
            <a:ext cx="89297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3000" dirty="0" smtClean="0"/>
              <a:t> </a:t>
            </a:r>
            <a:r>
              <a:rPr lang="ru-RU" sz="3200" dirty="0" smtClean="0"/>
              <a:t>пониженная познавательная активность в области языковых средств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ра.jpg"/>
          <p:cNvPicPr>
            <a:picLocks noChangeAspect="1"/>
          </p:cNvPicPr>
          <p:nvPr/>
        </p:nvPicPr>
        <p:blipFill>
          <a:blip r:embed="rId2" cstate="print"/>
          <a:srcRect l="13541" t="2083" r="25000"/>
          <a:stretch>
            <a:fillRect/>
          </a:stretch>
        </p:blipFill>
        <p:spPr>
          <a:xfrm>
            <a:off x="7484974" y="4214818"/>
            <a:ext cx="1659025" cy="2643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472" y="142852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Основные направления работы при формировании жизненных компетенций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2" y="1428736"/>
            <a:ext cx="9144032" cy="95410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800" dirty="0" smtClean="0"/>
              <a:t> развитие у ребенка адекватных представлений о собственных возможностях и ограничениях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474893"/>
            <a:ext cx="9151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800" dirty="0" smtClean="0"/>
              <a:t> овладение социально-бытовыми умениями, используемыми в повседневной жизни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477284"/>
            <a:ext cx="9151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800" dirty="0" smtClean="0"/>
              <a:t> овладение навыками коммуникации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32" y="4143380"/>
            <a:ext cx="900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800" dirty="0" smtClean="0"/>
              <a:t> дифференциация и осмысление картины мира и ее временно-пространственной организации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072074"/>
            <a:ext cx="9001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800" dirty="0" smtClean="0"/>
              <a:t> осмысление своего социального окружения и освоение соответствующих возрасту системы ценностей и социальных ролей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214290"/>
            <a:ext cx="3000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Жизненные компетенции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2425479"/>
            <a:ext cx="400052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 овладение навыками коммуникации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3308994"/>
            <a:ext cx="400052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 дифференциация и осмысление картины мира и ее временно-пространственной организации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643570" y="214290"/>
            <a:ext cx="3214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Функциональная грамотность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2518" y="1285860"/>
            <a:ext cx="378621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 читательская грамотность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42518" y="1928802"/>
            <a:ext cx="378621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 математическая грамотность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2518" y="2500306"/>
            <a:ext cx="378621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 smtClean="0"/>
              <a:t>естественно-научная</a:t>
            </a:r>
            <a:r>
              <a:rPr lang="ru-RU" dirty="0" smtClean="0"/>
              <a:t> грамотность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142518" y="3071810"/>
            <a:ext cx="37872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 финансовая грамотность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142518" y="3643314"/>
            <a:ext cx="37872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 глобальные компетенции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142518" y="4286256"/>
            <a:ext cx="37872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err="1" smtClean="0"/>
              <a:t>креативное</a:t>
            </a:r>
            <a:r>
              <a:rPr lang="ru-RU" dirty="0" smtClean="0"/>
              <a:t> мышление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14282" y="1291224"/>
            <a:ext cx="400052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 овладение социально-бытовыми умениями, используемыми в повседневной жизни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14282" y="4429132"/>
            <a:ext cx="4000528" cy="1200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 осмысление своего социального окружения и освоение соответствующих возрасту системы ценностей и социальных ролей</a:t>
            </a:r>
            <a:endParaRPr lang="ru-RU" dirty="0"/>
          </a:p>
        </p:txBody>
      </p:sp>
      <p:pic>
        <p:nvPicPr>
          <p:cNvPr id="17" name="Picture 2" descr="C:\Users\logoped\Desktop\1605012439-4f38cf1d950c6625f57ea55caf692d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54" y="5057800"/>
            <a:ext cx="315824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Учител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3929066"/>
            <a:ext cx="2857500" cy="29289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1538" y="357166"/>
            <a:ext cx="707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Учитель-логопед может повлиять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06" y="1857364"/>
            <a:ext cx="39078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000" dirty="0" smtClean="0"/>
              <a:t> общую грамотность</a:t>
            </a:r>
            <a:endParaRPr lang="ru-RU" sz="3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06" y="2571744"/>
            <a:ext cx="4446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000" dirty="0" smtClean="0"/>
              <a:t> </a:t>
            </a:r>
            <a:r>
              <a:rPr lang="ru-RU" sz="3200" dirty="0" smtClean="0"/>
              <a:t>бытовую грамотность</a:t>
            </a:r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06" y="3214686"/>
            <a:ext cx="6163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000" dirty="0" smtClean="0"/>
              <a:t> </a:t>
            </a:r>
            <a:r>
              <a:rPr lang="ru-RU" sz="3200" dirty="0" smtClean="0"/>
              <a:t>коммуникативную грамотность</a:t>
            </a:r>
            <a:endParaRPr lang="ru-RU" sz="3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3929066"/>
            <a:ext cx="6090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000" dirty="0" smtClean="0"/>
              <a:t> </a:t>
            </a:r>
            <a:r>
              <a:rPr lang="ru-RU" sz="3200" dirty="0" smtClean="0"/>
              <a:t>информационную грамотность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955</TotalTime>
  <Words>450</Words>
  <Application>Microsoft Office PowerPoint</Application>
  <PresentationFormat>Экран (4:3)</PresentationFormat>
  <Paragraphs>75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Индивидуальные особенности детей с ОВЗ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Базовым  навыком функциональной грамотности  младших  школьников считается  читательская  грамотность</vt:lpstr>
      <vt:lpstr>Этапы Работа по формированию функциональной грамотности </vt:lpstr>
      <vt:lpstr>3 класса игр</vt:lpstr>
      <vt:lpstr>Игры  с  правилами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Функциональная грамотность-</dc:title>
  <dc:creator>Таня</dc:creator>
  <cp:lastModifiedBy>user</cp:lastModifiedBy>
  <cp:revision>76</cp:revision>
  <dcterms:created xsi:type="dcterms:W3CDTF">2022-10-03T17:09:06Z</dcterms:created>
  <dcterms:modified xsi:type="dcterms:W3CDTF">2022-10-11T06:01:57Z</dcterms:modified>
</cp:coreProperties>
</file>