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занятость в </a:t>
            </a:r>
            <a:r>
              <a:rPr lang="ru-RU" dirty="0" smtClean="0"/>
              <a:t>дополнительном  образовании обучающихся  с ОВЗ 1-4 классов</a:t>
            </a:r>
            <a:endParaRPr lang="ru-RU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3036519209166692"/>
          <c:y val="0.15265593708961112"/>
          <c:w val="0.56489604194025922"/>
          <c:h val="0.8473440629103888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занятость в доп образовании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1 классы</c:v>
                </c:pt>
                <c:pt idx="1">
                  <c:v>2 классы</c:v>
                </c:pt>
                <c:pt idx="2">
                  <c:v>3 классы</c:v>
                </c:pt>
                <c:pt idx="3">
                  <c:v>4 классы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0.82</c:v>
                </c:pt>
                <c:pt idx="1">
                  <c:v>0.87</c:v>
                </c:pt>
                <c:pt idx="2" formatCode="0.00%">
                  <c:v>0.89200000000000002</c:v>
                </c:pt>
                <c:pt idx="3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8B-4ECE-AF9B-707B60FC58E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1 классы</c:v>
                </c:pt>
              </c:strCache>
            </c:strRef>
          </c:tx>
          <c:invertIfNegative val="0"/>
          <c:cat>
            <c:strRef>
              <c:f>Лист1!$B$1:$E$1</c:f>
              <c:strCache>
                <c:ptCount val="4"/>
                <c:pt idx="0">
                  <c:v>Интел </c:v>
                </c:pt>
                <c:pt idx="1">
                  <c:v>Прик-дек</c:v>
                </c:pt>
                <c:pt idx="2">
                  <c:v>Муз</c:v>
                </c:pt>
                <c:pt idx="3">
                  <c:v>Спорт/танцы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30</c:v>
                </c:pt>
                <c:pt idx="1">
                  <c:v>13.5</c:v>
                </c:pt>
                <c:pt idx="2">
                  <c:v>24</c:v>
                </c:pt>
                <c:pt idx="3">
                  <c:v>32.5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2A-44F5-B47D-A666CDB5C0D8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2 классы</c:v>
                </c:pt>
              </c:strCache>
            </c:strRef>
          </c:tx>
          <c:invertIfNegative val="0"/>
          <c:cat>
            <c:strRef>
              <c:f>Лист1!$B$1:$E$1</c:f>
              <c:strCache>
                <c:ptCount val="4"/>
                <c:pt idx="0">
                  <c:v>Интел </c:v>
                </c:pt>
                <c:pt idx="1">
                  <c:v>Прик-дек</c:v>
                </c:pt>
                <c:pt idx="2">
                  <c:v>Муз</c:v>
                </c:pt>
                <c:pt idx="3">
                  <c:v>Спорт/танцы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17.5</c:v>
                </c:pt>
                <c:pt idx="1">
                  <c:v>21</c:v>
                </c:pt>
                <c:pt idx="2">
                  <c:v>28</c:v>
                </c:pt>
                <c:pt idx="3">
                  <c:v>33.5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2A-44F5-B47D-A666CDB5C0D8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3 классы</c:v>
                </c:pt>
              </c:strCache>
            </c:strRef>
          </c:tx>
          <c:invertIfNegative val="0"/>
          <c:cat>
            <c:strRef>
              <c:f>Лист1!$B$1:$E$1</c:f>
              <c:strCache>
                <c:ptCount val="4"/>
                <c:pt idx="0">
                  <c:v>Интел </c:v>
                </c:pt>
                <c:pt idx="1">
                  <c:v>Прик-дек</c:v>
                </c:pt>
                <c:pt idx="2">
                  <c:v>Муз</c:v>
                </c:pt>
                <c:pt idx="3">
                  <c:v>Спорт/танцы</c:v>
                </c:pt>
              </c:strCache>
            </c:strRef>
          </c:cat>
          <c:val>
            <c:numRef>
              <c:f>Лист1!$B$4:$E$4</c:f>
              <c:numCache>
                <c:formatCode>General</c:formatCode>
                <c:ptCount val="4"/>
                <c:pt idx="0">
                  <c:v>32.5</c:v>
                </c:pt>
                <c:pt idx="1">
                  <c:v>16.5</c:v>
                </c:pt>
                <c:pt idx="2">
                  <c:v>18.5</c:v>
                </c:pt>
                <c:pt idx="3">
                  <c:v>32.299999999999997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2A-44F5-B47D-A666CDB5C0D8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4 классы</c:v>
                </c:pt>
              </c:strCache>
            </c:strRef>
          </c:tx>
          <c:invertIfNegative val="0"/>
          <c:cat>
            <c:strRef>
              <c:f>Лист1!$B$1:$E$1</c:f>
              <c:strCache>
                <c:ptCount val="4"/>
                <c:pt idx="0">
                  <c:v>Интел </c:v>
                </c:pt>
                <c:pt idx="1">
                  <c:v>Прик-дек</c:v>
                </c:pt>
                <c:pt idx="2">
                  <c:v>Муз</c:v>
                </c:pt>
                <c:pt idx="3">
                  <c:v>Спорт/танцы</c:v>
                </c:pt>
              </c:strCache>
            </c:strRef>
          </c:cat>
          <c:val>
            <c:numRef>
              <c:f>Лист1!$B$5:$E$5</c:f>
              <c:numCache>
                <c:formatCode>General</c:formatCode>
                <c:ptCount val="4"/>
                <c:pt idx="0">
                  <c:v>22</c:v>
                </c:pt>
                <c:pt idx="1">
                  <c:v>19.5</c:v>
                </c:pt>
                <c:pt idx="2">
                  <c:v>22</c:v>
                </c:pt>
                <c:pt idx="3">
                  <c:v>36.5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2A-44F5-B47D-A666CDB5C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67456"/>
        <c:axId val="133270144"/>
      </c:barChart>
      <c:catAx>
        <c:axId val="133267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3270144"/>
        <c:crosses val="autoZero"/>
        <c:auto val="1"/>
        <c:lblAlgn val="ctr"/>
        <c:lblOffset val="100"/>
        <c:noMultiLvlLbl val="0"/>
      </c:catAx>
      <c:valAx>
        <c:axId val="133270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2674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7968DE-C180-4DAB-AF5D-4CEA82605F6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CE165277-5B79-4348-B08A-3E2CC5A2DB17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ГМО специалистов специального и инклюзивного образования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F2164E-B9E9-439A-A4BE-8C18C769200A}" type="parTrans" cxnId="{7D5F4FA1-AD5B-4C20-B667-5029E68BC6F7}">
      <dgm:prSet/>
      <dgm:spPr/>
      <dgm:t>
        <a:bodyPr/>
        <a:lstStyle/>
        <a:p>
          <a:endParaRPr lang="en-US"/>
        </a:p>
      </dgm:t>
    </dgm:pt>
    <dgm:pt modelId="{AC2FDD7C-1E4A-4F16-984F-4ED4E476E925}" type="sibTrans" cxnId="{7D5F4FA1-AD5B-4C20-B667-5029E68BC6F7}">
      <dgm:prSet/>
      <dgm:spPr/>
      <dgm:t>
        <a:bodyPr/>
        <a:lstStyle/>
        <a:p>
          <a:endParaRPr lang="en-US"/>
        </a:p>
      </dgm:t>
    </dgm:pt>
    <dgm:pt modelId="{3ADFD51B-67C3-47E4-A2FB-FCB6B374EE25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ГМО педагогов-психологов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147830-F32F-4245-8135-6448F9989E53}" type="parTrans" cxnId="{2316BC41-3B6C-4548-82D5-2CB6F2C026F1}">
      <dgm:prSet/>
      <dgm:spPr/>
      <dgm:t>
        <a:bodyPr/>
        <a:lstStyle/>
        <a:p>
          <a:endParaRPr lang="en-US"/>
        </a:p>
      </dgm:t>
    </dgm:pt>
    <dgm:pt modelId="{57097E9E-0DA2-4DCC-8AC4-A13B427D3D42}" type="sibTrans" cxnId="{2316BC41-3B6C-4548-82D5-2CB6F2C026F1}">
      <dgm:prSet/>
      <dgm:spPr/>
      <dgm:t>
        <a:bodyPr/>
        <a:lstStyle/>
        <a:p>
          <a:endParaRPr lang="en-US"/>
        </a:p>
      </dgm:t>
    </dgm:pt>
    <dgm:pt modelId="{47F258F5-2383-4B6B-A8F9-8569D9F13A09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ГМО предметной области «искусство»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4C8F04-1E85-4D2D-B933-DD50B7818290}" type="parTrans" cxnId="{2526301E-ADC9-4D36-BEF7-0E97607D2346}">
      <dgm:prSet/>
      <dgm:spPr/>
      <dgm:t>
        <a:bodyPr/>
        <a:lstStyle/>
        <a:p>
          <a:endParaRPr lang="en-US"/>
        </a:p>
      </dgm:t>
    </dgm:pt>
    <dgm:pt modelId="{FBDA74E6-CD15-443A-A405-2AECECE77183}" type="sibTrans" cxnId="{2526301E-ADC9-4D36-BEF7-0E97607D2346}">
      <dgm:prSet/>
      <dgm:spPr/>
      <dgm:t>
        <a:bodyPr/>
        <a:lstStyle/>
        <a:p>
          <a:endParaRPr lang="en-US"/>
        </a:p>
      </dgm:t>
    </dgm:pt>
    <dgm:pt modelId="{D6C45BE0-0D32-45A6-8F4D-39FA47CC8E8C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ГМО дополнительного образования декоративно-прикладного и изобразительного искусства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8FFC6-0EFC-49E6-9363-26EC4CB48841}" type="parTrans" cxnId="{AA75EF3C-A531-4A6A-A617-6034F65718F9}">
      <dgm:prSet/>
      <dgm:spPr/>
      <dgm:t>
        <a:bodyPr/>
        <a:lstStyle/>
        <a:p>
          <a:endParaRPr lang="en-US"/>
        </a:p>
      </dgm:t>
    </dgm:pt>
    <dgm:pt modelId="{1FC46980-A9D4-4248-85CA-E9A84ABD7AA4}" type="sibTrans" cxnId="{AA75EF3C-A531-4A6A-A617-6034F65718F9}">
      <dgm:prSet/>
      <dgm:spPr/>
      <dgm:t>
        <a:bodyPr/>
        <a:lstStyle/>
        <a:p>
          <a:endParaRPr lang="en-US"/>
        </a:p>
      </dgm:t>
    </dgm:pt>
    <dgm:pt modelId="{36545881-D43A-4791-A396-3491D7731A4A}" type="pres">
      <dgm:prSet presAssocID="{207968DE-C180-4DAB-AF5D-4CEA82605F66}" presName="compositeShape" presStyleCnt="0">
        <dgm:presLayoutVars>
          <dgm:dir/>
          <dgm:resizeHandles/>
        </dgm:presLayoutVars>
      </dgm:prSet>
      <dgm:spPr/>
    </dgm:pt>
    <dgm:pt modelId="{B43D94E7-8068-4C1B-9B23-4E8CD2E5114B}" type="pres">
      <dgm:prSet presAssocID="{207968DE-C180-4DAB-AF5D-4CEA82605F66}" presName="pyramid" presStyleLbl="node1" presStyleIdx="0" presStyleCnt="1" custLinFactNeighborX="-1128"/>
      <dgm:spPr/>
    </dgm:pt>
    <dgm:pt modelId="{D435448D-6ED6-40E1-971D-85A8FC3D674F}" type="pres">
      <dgm:prSet presAssocID="{207968DE-C180-4DAB-AF5D-4CEA82605F66}" presName="theList" presStyleCnt="0"/>
      <dgm:spPr/>
    </dgm:pt>
    <dgm:pt modelId="{F36608F3-880C-48F8-937D-B78C52DE8BD3}" type="pres">
      <dgm:prSet presAssocID="{CE165277-5B79-4348-B08A-3E2CC5A2DB17}" presName="aNode" presStyleLbl="fgAcc1" presStyleIdx="0" presStyleCnt="4" custScaleY="128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6D5400-E1B9-4600-A416-171924727DEC}" type="pres">
      <dgm:prSet presAssocID="{CE165277-5B79-4348-B08A-3E2CC5A2DB17}" presName="aSpace" presStyleCnt="0"/>
      <dgm:spPr/>
    </dgm:pt>
    <dgm:pt modelId="{BB883183-5C75-4EAB-AFC9-51FADE119CC8}" type="pres">
      <dgm:prSet presAssocID="{D6C45BE0-0D32-45A6-8F4D-39FA47CC8E8C}" presName="aNode" presStyleLbl="fgAcc1" presStyleIdx="1" presStyleCnt="4" custScaleY="144657" custLinFactY="122915" custLinFactNeighborX="16909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96CA6-3DAF-492B-B27D-4744183719AF}" type="pres">
      <dgm:prSet presAssocID="{D6C45BE0-0D32-45A6-8F4D-39FA47CC8E8C}" presName="aSpace" presStyleCnt="0"/>
      <dgm:spPr/>
    </dgm:pt>
    <dgm:pt modelId="{7D9454E6-6D76-4AFC-9C84-286E70150A8B}" type="pres">
      <dgm:prSet presAssocID="{47F258F5-2383-4B6B-A8F9-8569D9F13A09}" presName="aNode" presStyleLbl="fgAcc1" presStyleIdx="2" presStyleCnt="4" custScaleY="127019" custLinFactY="-104746" custLinFactNeighborX="-8646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AD2358-6CCD-45C2-9571-75C4E126A60D}" type="pres">
      <dgm:prSet presAssocID="{47F258F5-2383-4B6B-A8F9-8569D9F13A09}" presName="aSpace" presStyleCnt="0"/>
      <dgm:spPr/>
    </dgm:pt>
    <dgm:pt modelId="{6B6850F2-FB4E-4644-BC51-F8D8A194892E}" type="pres">
      <dgm:prSet presAssocID="{3ADFD51B-67C3-47E4-A2FB-FCB6B374EE25}" presName="aNode" presStyleLbl="fgAcc1" presStyleIdx="3" presStyleCnt="4" custScaleY="139225" custLinFactNeighborX="-88410" custLinFactNeighborY="13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11A6E0-8395-4E0C-9542-F9409F657588}" type="pres">
      <dgm:prSet presAssocID="{3ADFD51B-67C3-47E4-A2FB-FCB6B374EE25}" presName="aSpace" presStyleCnt="0"/>
      <dgm:spPr/>
    </dgm:pt>
  </dgm:ptLst>
  <dgm:cxnLst>
    <dgm:cxn modelId="{7D5F4FA1-AD5B-4C20-B667-5029E68BC6F7}" srcId="{207968DE-C180-4DAB-AF5D-4CEA82605F66}" destId="{CE165277-5B79-4348-B08A-3E2CC5A2DB17}" srcOrd="0" destOrd="0" parTransId="{B5F2164E-B9E9-439A-A4BE-8C18C769200A}" sibTransId="{AC2FDD7C-1E4A-4F16-984F-4ED4E476E925}"/>
    <dgm:cxn modelId="{2526301E-ADC9-4D36-BEF7-0E97607D2346}" srcId="{207968DE-C180-4DAB-AF5D-4CEA82605F66}" destId="{47F258F5-2383-4B6B-A8F9-8569D9F13A09}" srcOrd="2" destOrd="0" parTransId="{3F4C8F04-1E85-4D2D-B933-DD50B7818290}" sibTransId="{FBDA74E6-CD15-443A-A405-2AECECE77183}"/>
    <dgm:cxn modelId="{4B65294C-E68E-44E1-B15D-556C09679801}" type="presOf" srcId="{CE165277-5B79-4348-B08A-3E2CC5A2DB17}" destId="{F36608F3-880C-48F8-937D-B78C52DE8BD3}" srcOrd="0" destOrd="0" presId="urn:microsoft.com/office/officeart/2005/8/layout/pyramid2"/>
    <dgm:cxn modelId="{E3C549F9-59F4-4533-AD68-DC923C1CCA63}" type="presOf" srcId="{207968DE-C180-4DAB-AF5D-4CEA82605F66}" destId="{36545881-D43A-4791-A396-3491D7731A4A}" srcOrd="0" destOrd="0" presId="urn:microsoft.com/office/officeart/2005/8/layout/pyramid2"/>
    <dgm:cxn modelId="{BDD3A8B3-25F9-43E2-BB1F-CB6F3627F8C3}" type="presOf" srcId="{47F258F5-2383-4B6B-A8F9-8569D9F13A09}" destId="{7D9454E6-6D76-4AFC-9C84-286E70150A8B}" srcOrd="0" destOrd="0" presId="urn:microsoft.com/office/officeart/2005/8/layout/pyramid2"/>
    <dgm:cxn modelId="{55F7C4E8-3873-413F-999F-F92C1CFB0DEA}" type="presOf" srcId="{3ADFD51B-67C3-47E4-A2FB-FCB6B374EE25}" destId="{6B6850F2-FB4E-4644-BC51-F8D8A194892E}" srcOrd="0" destOrd="0" presId="urn:microsoft.com/office/officeart/2005/8/layout/pyramid2"/>
    <dgm:cxn modelId="{9FF092DA-B317-40A4-9DDB-B0C938103AA7}" type="presOf" srcId="{D6C45BE0-0D32-45A6-8F4D-39FA47CC8E8C}" destId="{BB883183-5C75-4EAB-AFC9-51FADE119CC8}" srcOrd="0" destOrd="0" presId="urn:microsoft.com/office/officeart/2005/8/layout/pyramid2"/>
    <dgm:cxn modelId="{2316BC41-3B6C-4548-82D5-2CB6F2C026F1}" srcId="{207968DE-C180-4DAB-AF5D-4CEA82605F66}" destId="{3ADFD51B-67C3-47E4-A2FB-FCB6B374EE25}" srcOrd="3" destOrd="0" parTransId="{F7147830-F32F-4245-8135-6448F9989E53}" sibTransId="{57097E9E-0DA2-4DCC-8AC4-A13B427D3D42}"/>
    <dgm:cxn modelId="{AA75EF3C-A531-4A6A-A617-6034F65718F9}" srcId="{207968DE-C180-4DAB-AF5D-4CEA82605F66}" destId="{D6C45BE0-0D32-45A6-8F4D-39FA47CC8E8C}" srcOrd="1" destOrd="0" parTransId="{F348FFC6-0EFC-49E6-9363-26EC4CB48841}" sibTransId="{1FC46980-A9D4-4248-85CA-E9A84ABD7AA4}"/>
    <dgm:cxn modelId="{89DEE58E-9339-4302-8EEB-E75465DA54B3}" type="presParOf" srcId="{36545881-D43A-4791-A396-3491D7731A4A}" destId="{B43D94E7-8068-4C1B-9B23-4E8CD2E5114B}" srcOrd="0" destOrd="0" presId="urn:microsoft.com/office/officeart/2005/8/layout/pyramid2"/>
    <dgm:cxn modelId="{64748598-0081-4B16-BB5D-D752C08F70FD}" type="presParOf" srcId="{36545881-D43A-4791-A396-3491D7731A4A}" destId="{D435448D-6ED6-40E1-971D-85A8FC3D674F}" srcOrd="1" destOrd="0" presId="urn:microsoft.com/office/officeart/2005/8/layout/pyramid2"/>
    <dgm:cxn modelId="{5997D89D-90E6-4C95-8182-A85926960A1A}" type="presParOf" srcId="{D435448D-6ED6-40E1-971D-85A8FC3D674F}" destId="{F36608F3-880C-48F8-937D-B78C52DE8BD3}" srcOrd="0" destOrd="0" presId="urn:microsoft.com/office/officeart/2005/8/layout/pyramid2"/>
    <dgm:cxn modelId="{DCF42BD8-32DD-453F-A631-BAD7117B95E6}" type="presParOf" srcId="{D435448D-6ED6-40E1-971D-85A8FC3D674F}" destId="{126D5400-E1B9-4600-A416-171924727DEC}" srcOrd="1" destOrd="0" presId="urn:microsoft.com/office/officeart/2005/8/layout/pyramid2"/>
    <dgm:cxn modelId="{C7767692-A52B-4CBC-A7C2-31EEC020BDDE}" type="presParOf" srcId="{D435448D-6ED6-40E1-971D-85A8FC3D674F}" destId="{BB883183-5C75-4EAB-AFC9-51FADE119CC8}" srcOrd="2" destOrd="0" presId="urn:microsoft.com/office/officeart/2005/8/layout/pyramid2"/>
    <dgm:cxn modelId="{2AEA6719-1206-4660-AA73-1696367BC20F}" type="presParOf" srcId="{D435448D-6ED6-40E1-971D-85A8FC3D674F}" destId="{5D496CA6-3DAF-492B-B27D-4744183719AF}" srcOrd="3" destOrd="0" presId="urn:microsoft.com/office/officeart/2005/8/layout/pyramid2"/>
    <dgm:cxn modelId="{DEFADF9C-2F58-4C06-A909-5B7F1CCD481C}" type="presParOf" srcId="{D435448D-6ED6-40E1-971D-85A8FC3D674F}" destId="{7D9454E6-6D76-4AFC-9C84-286E70150A8B}" srcOrd="4" destOrd="0" presId="urn:microsoft.com/office/officeart/2005/8/layout/pyramid2"/>
    <dgm:cxn modelId="{EC366A0F-425B-4E7A-8322-311FF88AFEFC}" type="presParOf" srcId="{D435448D-6ED6-40E1-971D-85A8FC3D674F}" destId="{5AAD2358-6CCD-45C2-9571-75C4E126A60D}" srcOrd="5" destOrd="0" presId="urn:microsoft.com/office/officeart/2005/8/layout/pyramid2"/>
    <dgm:cxn modelId="{5F67D13B-9156-401A-B29D-3C38B7A7E2CE}" type="presParOf" srcId="{D435448D-6ED6-40E1-971D-85A8FC3D674F}" destId="{6B6850F2-FB4E-4644-BC51-F8D8A194892E}" srcOrd="6" destOrd="0" presId="urn:microsoft.com/office/officeart/2005/8/layout/pyramid2"/>
    <dgm:cxn modelId="{C5DF521E-3DF4-4DF0-8264-454EE4C228C4}" type="presParOf" srcId="{D435448D-6ED6-40E1-971D-85A8FC3D674F}" destId="{7B11A6E0-8395-4E0C-9542-F9409F657588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D94E7-8068-4C1B-9B23-4E8CD2E5114B}">
      <dsp:nvSpPr>
        <dsp:cNvPr id="0" name=""/>
        <dsp:cNvSpPr/>
      </dsp:nvSpPr>
      <dsp:spPr>
        <a:xfrm>
          <a:off x="936105" y="0"/>
          <a:ext cx="5680075" cy="568007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608F3-880C-48F8-937D-B78C52DE8BD3}">
      <dsp:nvSpPr>
        <dsp:cNvPr id="0" name=""/>
        <dsp:cNvSpPr/>
      </dsp:nvSpPr>
      <dsp:spPr>
        <a:xfrm>
          <a:off x="3840214" y="569674"/>
          <a:ext cx="3692048" cy="9870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ГМО специалистов специального и инклюзивного образования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88398" y="617858"/>
        <a:ext cx="3595680" cy="890691"/>
      </dsp:txXfrm>
    </dsp:sp>
    <dsp:sp modelId="{BB883183-5C75-4EAB-AFC9-51FADE119CC8}">
      <dsp:nvSpPr>
        <dsp:cNvPr id="0" name=""/>
        <dsp:cNvSpPr/>
      </dsp:nvSpPr>
      <dsp:spPr>
        <a:xfrm>
          <a:off x="4464502" y="2793575"/>
          <a:ext cx="3692048" cy="11153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ГМО дополнительного образования декоративно-прикладного и изобразительного искусства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8949" y="2848022"/>
        <a:ext cx="3583154" cy="1006448"/>
      </dsp:txXfrm>
    </dsp:sp>
    <dsp:sp modelId="{7D9454E6-6D76-4AFC-9C84-286E70150A8B}">
      <dsp:nvSpPr>
        <dsp:cNvPr id="0" name=""/>
        <dsp:cNvSpPr/>
      </dsp:nvSpPr>
      <dsp:spPr>
        <a:xfrm>
          <a:off x="648069" y="1864458"/>
          <a:ext cx="3692048" cy="9793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ГМО предметной области «искусство»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5877" y="1912266"/>
        <a:ext cx="3596432" cy="883733"/>
      </dsp:txXfrm>
    </dsp:sp>
    <dsp:sp modelId="{6B6850F2-FB4E-4644-BC51-F8D8A194892E}">
      <dsp:nvSpPr>
        <dsp:cNvPr id="0" name=""/>
        <dsp:cNvSpPr/>
      </dsp:nvSpPr>
      <dsp:spPr>
        <a:xfrm>
          <a:off x="576074" y="3953765"/>
          <a:ext cx="3692048" cy="10734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ГМО педагогов-психологов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8476" y="4006167"/>
        <a:ext cx="3587244" cy="968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556792"/>
            <a:ext cx="685800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формирования творческой самореализации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ОВЗ, детей-инвалидов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200800" cy="122413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О.В. </a:t>
            </a:r>
            <a:r>
              <a:rPr lang="ru-RU" dirty="0" err="1" smtClean="0"/>
              <a:t>Чепышко</a:t>
            </a:r>
            <a:endParaRPr lang="ru-RU" dirty="0" smtClean="0"/>
          </a:p>
          <a:p>
            <a:r>
              <a:rPr lang="ru-RU" dirty="0" smtClean="0"/>
              <a:t>старший методист  МБОУ «Школа-интернат №4 г. Челябинска,</a:t>
            </a:r>
          </a:p>
          <a:p>
            <a:r>
              <a:rPr lang="ru-RU" dirty="0" smtClean="0"/>
              <a:t>руководитель ГМО специалистов </a:t>
            </a:r>
            <a:r>
              <a:rPr lang="ru-RU" dirty="0" err="1" smtClean="0"/>
              <a:t>СИиИО</a:t>
            </a:r>
            <a:endParaRPr lang="ru-RU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39552" y="764704"/>
            <a:ext cx="8229600" cy="4937125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Самореализация — осуществление возможностей развития "Я".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027" name="Picture 3" descr="C:\Users\Leha\Desktop\559114815daf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708920"/>
            <a:ext cx="4411751" cy="31202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072591944"/>
              </p:ext>
            </p:extLst>
          </p:nvPr>
        </p:nvGraphicFramePr>
        <p:xfrm>
          <a:off x="179512" y="548680"/>
          <a:ext cx="8532440" cy="5680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323528" y="476672"/>
          <a:ext cx="842493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/>
          <a:lstStyle/>
          <a:p>
            <a:r>
              <a:rPr lang="ru-RU" dirty="0" smtClean="0"/>
              <a:t>Показатели по направлениям</a:t>
            </a:r>
            <a:endParaRPr lang="en-US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052736"/>
          <a:ext cx="8363272" cy="5103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251520" y="620688"/>
            <a:ext cx="8229600" cy="554461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влиять на сенсорные процессы, эмоционально-волевую и двигательно-моторную сферы;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соотноситься с зоной ближайшего развития детей;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активизировать и стимулировать интеллектуальную, творческую,  практическую деятельность;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предусматривать закрепление знакомых действий на разном по содержанию материале;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общему развитию;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меть практическое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для обучающихся;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доставлять радость и чувство удовлетворения обучающимся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556792"/>
            <a:ext cx="685800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формирования творческой самореализации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ОВЗ, детей-инвалидов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200800" cy="122413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О.В. </a:t>
            </a:r>
            <a:r>
              <a:rPr lang="ru-RU" dirty="0" err="1" smtClean="0"/>
              <a:t>Чепышко</a:t>
            </a:r>
            <a:endParaRPr lang="ru-RU" dirty="0" smtClean="0"/>
          </a:p>
          <a:p>
            <a:r>
              <a:rPr lang="ru-RU" dirty="0" smtClean="0"/>
              <a:t>старший методист  МБОУ «Школа-интернат №4 г. Челябинска,</a:t>
            </a:r>
          </a:p>
          <a:p>
            <a:r>
              <a:rPr lang="ru-RU" dirty="0" smtClean="0"/>
              <a:t>руководитель ГМО специалистов </a:t>
            </a:r>
            <a:r>
              <a:rPr lang="ru-RU" dirty="0" err="1" smtClean="0"/>
              <a:t>СИиИО</a:t>
            </a:r>
            <a:endParaRPr lang="ru-RU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</TotalTime>
  <Words>139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Особенности формирования творческой самореализации детей с ОВЗ, детей-инвалидов   </vt:lpstr>
      <vt:lpstr>Презентация PowerPoint</vt:lpstr>
      <vt:lpstr>Презентация PowerPoint</vt:lpstr>
      <vt:lpstr>Презентация PowerPoint</vt:lpstr>
      <vt:lpstr>Показатели по направлениям</vt:lpstr>
      <vt:lpstr>Презентация PowerPoint</vt:lpstr>
      <vt:lpstr>Особенности формирования творческой самореализации детей с ОВЗ, детей-инвалидов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формирования творческой самореализации детей с ОВЗ, детей-инвалидов   </dc:title>
  <dc:creator>Leha</dc:creator>
  <cp:lastModifiedBy>Педагог</cp:lastModifiedBy>
  <cp:revision>5</cp:revision>
  <dcterms:created xsi:type="dcterms:W3CDTF">2021-12-05T10:54:03Z</dcterms:created>
  <dcterms:modified xsi:type="dcterms:W3CDTF">2021-12-07T03:58:13Z</dcterms:modified>
</cp:coreProperties>
</file>