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63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688-D0A1-402D-AADC-46ABB351F96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E1F7D8-9935-46C7-9AFB-AF3829A640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688-D0A1-402D-AADC-46ABB351F96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F7D8-9935-46C7-9AFB-AF3829A64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688-D0A1-402D-AADC-46ABB351F96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F7D8-9935-46C7-9AFB-AF3829A64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688-D0A1-402D-AADC-46ABB351F96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F7D8-9935-46C7-9AFB-AF3829A64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688-D0A1-402D-AADC-46ABB351F96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F7D8-9935-46C7-9AFB-AF3829A640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688-D0A1-402D-AADC-46ABB351F96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F7D8-9935-46C7-9AFB-AF3829A64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688-D0A1-402D-AADC-46ABB351F96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F7D8-9935-46C7-9AFB-AF3829A64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688-D0A1-402D-AADC-46ABB351F96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F7D8-9935-46C7-9AFB-AF3829A64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688-D0A1-402D-AADC-46ABB351F96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F7D8-9935-46C7-9AFB-AF3829A64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688-D0A1-402D-AADC-46ABB351F96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F7D8-9935-46C7-9AFB-AF3829A640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7688-D0A1-402D-AADC-46ABB351F96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F7D8-9935-46C7-9AFB-AF3829A640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4957688-D0A1-402D-AADC-46ABB351F96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1E1F7D8-9935-46C7-9AFB-AF3829A640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16587"/>
            <a:ext cx="8589640" cy="5976664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endParaRPr lang="ru-RU" i="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endParaRPr lang="ru-RU" i="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endParaRPr lang="ru-RU" i="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12800" b="1" i="1" dirty="0" smtClean="0">
                <a:effectLst/>
                <a:latin typeface="Times New Roman"/>
                <a:ea typeface="Calibri"/>
                <a:cs typeface="Times New Roman"/>
              </a:rPr>
              <a:t>Проектирование </a:t>
            </a:r>
            <a:r>
              <a:rPr lang="ru-RU" sz="12800" b="1" i="1" dirty="0" smtClean="0">
                <a:effectLst/>
                <a:latin typeface="Times New Roman"/>
                <a:ea typeface="Calibri"/>
                <a:cs typeface="Times New Roman"/>
              </a:rPr>
              <a:t>логопедического занятия по формированию функций контроля и произвольной регуляции у младших школьников </a:t>
            </a:r>
            <a:r>
              <a:rPr lang="ru-RU" sz="12800" b="1" i="1" dirty="0" smtClean="0">
                <a:effectLst/>
                <a:latin typeface="Times New Roman"/>
                <a:ea typeface="Calibri"/>
                <a:cs typeface="Times New Roman"/>
              </a:rPr>
              <a:t>с </a:t>
            </a:r>
            <a:r>
              <a:rPr lang="ru-RU" sz="12800" b="1" i="1" dirty="0" smtClean="0">
                <a:effectLst/>
                <a:latin typeface="Times New Roman"/>
                <a:ea typeface="Calibri"/>
                <a:cs typeface="Times New Roman"/>
              </a:rPr>
              <a:t>задержкой психического </a:t>
            </a:r>
            <a:r>
              <a:rPr lang="ru-RU" sz="12800" b="1" i="1" dirty="0" smtClean="0">
                <a:effectLst/>
                <a:latin typeface="Times New Roman"/>
                <a:ea typeface="Calibri"/>
                <a:cs typeface="Times New Roman"/>
              </a:rPr>
              <a:t>развития</a:t>
            </a:r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endParaRPr lang="ru-RU" sz="4500" dirty="0">
              <a:latin typeface="Times New Roman"/>
              <a:ea typeface="Calibri"/>
              <a:cs typeface="Times New Roman"/>
            </a:endParaRPr>
          </a:p>
          <a:p>
            <a:pPr marL="0" indent="0" algn="r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8000" dirty="0" smtClean="0">
                <a:latin typeface="Times New Roman"/>
                <a:ea typeface="Calibri"/>
                <a:cs typeface="Times New Roman"/>
              </a:rPr>
              <a:t>Селютина </a:t>
            </a:r>
            <a:r>
              <a:rPr lang="ru-RU" sz="8000" dirty="0" smtClean="0">
                <a:latin typeface="Times New Roman"/>
                <a:ea typeface="Calibri"/>
                <a:cs typeface="Times New Roman"/>
              </a:rPr>
              <a:t>Т.В</a:t>
            </a:r>
            <a:r>
              <a:rPr lang="ru-RU" sz="80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algn="r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8000" dirty="0" smtClean="0">
                <a:latin typeface="Times New Roman"/>
                <a:ea typeface="Calibri"/>
                <a:cs typeface="Times New Roman"/>
              </a:rPr>
              <a:t>учитель-логопед</a:t>
            </a:r>
            <a:endParaRPr lang="ru-RU" sz="8000" dirty="0" smtClean="0">
              <a:latin typeface="Times New Roman"/>
              <a:ea typeface="Calibri"/>
              <a:cs typeface="Times New Roman"/>
            </a:endParaRPr>
          </a:p>
          <a:p>
            <a:pPr marL="0" indent="0" algn="r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8000" dirty="0" smtClean="0">
                <a:latin typeface="Times New Roman"/>
                <a:ea typeface="Calibri"/>
                <a:cs typeface="Times New Roman"/>
              </a:rPr>
              <a:t>МАОУ </a:t>
            </a:r>
            <a:r>
              <a:rPr lang="ru-RU" sz="8000" dirty="0" smtClean="0">
                <a:latin typeface="Times New Roman"/>
                <a:ea typeface="Calibri"/>
                <a:cs typeface="Times New Roman"/>
              </a:rPr>
              <a:t>«СОШ </a:t>
            </a:r>
            <a:r>
              <a:rPr lang="ru-RU" sz="8000" dirty="0" smtClean="0">
                <a:latin typeface="Times New Roman"/>
                <a:ea typeface="Calibri"/>
                <a:cs typeface="Times New Roman"/>
              </a:rPr>
              <a:t>№ 8 г. Челябинска»</a:t>
            </a:r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endParaRPr lang="ru-RU" sz="8000" b="1" dirty="0" smtClean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4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19" y="260648"/>
            <a:ext cx="8627903" cy="5332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3" y="5592948"/>
            <a:ext cx="8590402" cy="11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60648"/>
            <a:ext cx="8640960" cy="5112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8" y="5391708"/>
            <a:ext cx="859040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19" y="260648"/>
            <a:ext cx="8601309" cy="5472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6" y="5733256"/>
            <a:ext cx="859040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0648"/>
            <a:ext cx="8568350" cy="5328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3" y="5733256"/>
            <a:ext cx="8590402" cy="9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19" y="260647"/>
            <a:ext cx="8638983" cy="5256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9" y="5661247"/>
            <a:ext cx="8590402" cy="10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602327" cy="5184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3" y="5678016"/>
            <a:ext cx="8590402" cy="10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16632"/>
            <a:ext cx="8810473" cy="5472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3" y="5733256"/>
            <a:ext cx="859040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0910" y="548680"/>
            <a:ext cx="8734425" cy="4032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3" y="5445224"/>
            <a:ext cx="859040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80" t="9091" r="180"/>
          <a:stretch/>
        </p:blipFill>
        <p:spPr>
          <a:xfrm>
            <a:off x="235984" y="260648"/>
            <a:ext cx="8640960" cy="5328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4" y="5805264"/>
            <a:ext cx="8590402" cy="8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56" y="908720"/>
            <a:ext cx="8908016" cy="52427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https://fond21veka.ru/publication/18/36/333864/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5" t="-356" r="-135" b="16486"/>
          <a:stretch/>
        </p:blipFill>
        <p:spPr>
          <a:xfrm>
            <a:off x="673890" y="1700808"/>
            <a:ext cx="8012243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99592" y="404664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Материал находится в свободном доступе по ссылке: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465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114300" indent="0" algn="ctr">
              <a:buNone/>
            </a:pPr>
            <a:r>
              <a:rPr lang="ru-RU" dirty="0">
                <a:latin typeface="Times New Roman"/>
                <a:ea typeface="Calibri"/>
              </a:rPr>
              <a:t>Самооценка младшего школьника – важная составляющая его формирующейся </a:t>
            </a:r>
            <a:r>
              <a:rPr lang="ru-RU" dirty="0" smtClean="0">
                <a:latin typeface="Times New Roman"/>
                <a:ea typeface="Calibri"/>
              </a:rPr>
              <a:t>личности</a:t>
            </a:r>
          </a:p>
          <a:p>
            <a:pPr marL="114300" indent="0" algn="ctr">
              <a:buNone/>
            </a:pPr>
            <a:endParaRPr lang="ru-RU" dirty="0">
              <a:latin typeface="Times New Roman"/>
            </a:endParaRP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336630" cy="47524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8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80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>
              <a:lnSpc>
                <a:spcPct val="120000"/>
              </a:lnSpc>
              <a:spcAft>
                <a:spcPts val="1000"/>
              </a:spcAft>
              <a:buNone/>
            </a:pPr>
            <a:endParaRPr lang="ru-RU" i="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0">
              <a:lnSpc>
                <a:spcPct val="120000"/>
              </a:lnSpc>
              <a:spcAft>
                <a:spcPts val="1000"/>
              </a:spcAft>
              <a:buNone/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indent="0">
              <a:lnSpc>
                <a:spcPct val="120000"/>
              </a:lnSpc>
              <a:spcAft>
                <a:spcPts val="1000"/>
              </a:spcAft>
              <a:buNone/>
            </a:pPr>
            <a:endParaRPr lang="ru-RU" i="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0">
              <a:lnSpc>
                <a:spcPct val="120000"/>
              </a:lnSpc>
              <a:spcAft>
                <a:spcPts val="1000"/>
              </a:spcAft>
              <a:buNone/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indent="0">
              <a:lnSpc>
                <a:spcPct val="120000"/>
              </a:lnSpc>
              <a:spcAft>
                <a:spcPts val="1000"/>
              </a:spcAft>
              <a:buNone/>
            </a:pPr>
            <a:endParaRPr lang="ru-RU" i="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Федеральный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государственный образовательный стандарт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ставит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задачу</a:t>
            </a:r>
            <a:r>
              <a:rPr lang="ru-RU" dirty="0" smtClean="0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ru-RU" i="0" dirty="0" smtClean="0">
                <a:effectLst/>
                <a:latin typeface="Times New Roman"/>
                <a:ea typeface="Calibri"/>
                <a:cs typeface="Times New Roman"/>
              </a:rPr>
              <a:t>обеспечить «равные возможности получения качественного начального общего образования» для всех детей, поступающих в школу. Стандарт указывает на обязательный «учёт индивидуальных, возрастных, психологических, физиологических особенностей детей».</a:t>
            </a:r>
            <a:endParaRPr lang="ru-RU" sz="2000" i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5375920" cy="25764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1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/>
                <a:ea typeface="Calibri"/>
              </a:rPr>
              <a:t>	</a:t>
            </a:r>
            <a:r>
              <a:rPr lang="ru-RU" dirty="0" smtClean="0">
                <a:effectLst/>
                <a:latin typeface="Times New Roman"/>
                <a:ea typeface="Calibri"/>
              </a:rPr>
              <a:t>Логопедическая работа в образовательной организации, реализующей адаптированную основную образовательную программу НОО, направлена на оказание помощи обучающимся с ЗПР, испытывающим трудности в достижении предметных результатов (письмо, чтение) и </a:t>
            </a:r>
            <a:r>
              <a:rPr lang="ru-RU" dirty="0" err="1" smtClean="0">
                <a:effectLst/>
                <a:latin typeface="Times New Roman"/>
                <a:ea typeface="Calibri"/>
              </a:rPr>
              <a:t>метапредметных</a:t>
            </a:r>
            <a:r>
              <a:rPr lang="ru-RU" dirty="0" smtClean="0">
                <a:effectLst/>
                <a:latin typeface="Times New Roman"/>
                <a:ea typeface="Calibri"/>
              </a:rPr>
              <a:t> результатов (регулятивных, коммуникативных, познавательных, личностных универсальных учебных действий).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24944"/>
            <a:ext cx="5544616" cy="3657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90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04867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Формирующее оценивание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можно сравнить 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поливом растения.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«Поливаем», чтобы росло, 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учим, чтобы ученики 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почувствовали «вкус» к учёбе!»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48122"/>
            <a:ext cx="4066529" cy="3073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47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1206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>
                <a:latin typeface="Times New Roman"/>
                <a:ea typeface="Calibri"/>
              </a:rPr>
              <a:t>К</a:t>
            </a:r>
            <a:r>
              <a:rPr lang="ru-RU" dirty="0" err="1" smtClean="0">
                <a:effectLst/>
                <a:latin typeface="Times New Roman"/>
                <a:ea typeface="Calibri"/>
              </a:rPr>
              <a:t>ритериальное</a:t>
            </a:r>
            <a:r>
              <a:rPr lang="ru-RU" dirty="0" smtClean="0"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effectLst/>
                <a:latin typeface="Times New Roman"/>
                <a:ea typeface="Calibri"/>
              </a:rPr>
              <a:t>самооценивание</a:t>
            </a:r>
            <a:endParaRPr lang="ru-RU" dirty="0" smtClean="0">
              <a:effectLst/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u="sng" dirty="0" smtClean="0">
                <a:effectLst/>
                <a:latin typeface="Times New Roman"/>
                <a:ea typeface="Calibri"/>
              </a:rPr>
              <a:t>позволяет</a:t>
            </a:r>
            <a:r>
              <a:rPr lang="ru-RU" dirty="0" smtClean="0">
                <a:effectLst/>
                <a:latin typeface="Times New Roman"/>
                <a:ea typeface="Calibri"/>
              </a:rPr>
              <a:t> мотивировать  школьников с задержкой психического развития</a:t>
            </a:r>
            <a:r>
              <a:rPr lang="ru-RU" dirty="0" smtClean="0">
                <a:latin typeface="Times New Roman"/>
                <a:ea typeface="Calibri"/>
              </a:rPr>
              <a:t>;</a:t>
            </a:r>
          </a:p>
          <a:p>
            <a:pPr marL="0" indent="0">
              <a:buNone/>
            </a:pPr>
            <a:r>
              <a:rPr lang="ru-RU" i="0" u="sng" dirty="0" smtClean="0">
                <a:effectLst/>
                <a:latin typeface="Times New Roman"/>
                <a:ea typeface="Calibri"/>
                <a:cs typeface="Times New Roman"/>
              </a:rPr>
              <a:t>даёт возможность </a:t>
            </a:r>
            <a:r>
              <a:rPr lang="ru-RU" i="0" dirty="0" smtClean="0">
                <a:effectLst/>
                <a:latin typeface="Times New Roman"/>
                <a:ea typeface="Calibri"/>
                <a:cs typeface="Times New Roman"/>
              </a:rPr>
              <a:t>каждому школьнику  </a:t>
            </a:r>
            <a:r>
              <a:rPr lang="ru-RU" i="0" u="sng" dirty="0" smtClean="0">
                <a:effectLst/>
                <a:latin typeface="Times New Roman"/>
                <a:ea typeface="Calibri"/>
                <a:cs typeface="Times New Roman"/>
              </a:rPr>
              <a:t>ответить</a:t>
            </a:r>
            <a:r>
              <a:rPr lang="ru-RU" i="0" dirty="0" smtClean="0">
                <a:effectLst/>
                <a:latin typeface="Times New Roman"/>
                <a:ea typeface="Calibri"/>
                <a:cs typeface="Times New Roman"/>
              </a:rPr>
              <a:t> на вопросы: что я знаю и чего не знаю?</a:t>
            </a:r>
          </a:p>
          <a:p>
            <a:pPr marL="0" indent="0">
              <a:buNone/>
            </a:pPr>
            <a:r>
              <a:rPr lang="ru-RU" i="0" u="sng" dirty="0" smtClean="0">
                <a:effectLst/>
                <a:latin typeface="Times New Roman"/>
                <a:ea typeface="Calibri"/>
                <a:cs typeface="Times New Roman"/>
              </a:rPr>
              <a:t>отследить</a:t>
            </a:r>
            <a:r>
              <a:rPr lang="ru-RU" i="0" dirty="0" smtClean="0">
                <a:effectLst/>
                <a:latin typeface="Times New Roman"/>
                <a:ea typeface="Calibri"/>
                <a:cs typeface="Times New Roman"/>
              </a:rPr>
              <a:t> самое незначительное </a:t>
            </a:r>
            <a:r>
              <a:rPr lang="ru-RU" i="0" u="sng" dirty="0" smtClean="0">
                <a:effectLst/>
                <a:latin typeface="Times New Roman"/>
                <a:ea typeface="Calibri"/>
                <a:cs typeface="Times New Roman"/>
              </a:rPr>
              <a:t>продвижение</a:t>
            </a:r>
            <a:r>
              <a:rPr lang="ru-RU" i="0" dirty="0" smtClean="0">
                <a:effectLst/>
                <a:latin typeface="Times New Roman"/>
                <a:ea typeface="Calibri"/>
                <a:cs typeface="Times New Roman"/>
              </a:rPr>
              <a:t> обучающегося в коррекционно-развивающей деятельности.</a:t>
            </a:r>
            <a:endParaRPr lang="ru-RU" sz="2000" i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i="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0">
              <a:lnSpc>
                <a:spcPct val="120000"/>
              </a:lnSpc>
              <a:spcAft>
                <a:spcPts val="1000"/>
              </a:spcAft>
              <a:buNone/>
            </a:pPr>
            <a:endParaRPr lang="ru-RU" sz="2000" dirty="0" smtClean="0"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dirty="0" smtClean="0">
                <a:effectLst/>
                <a:latin typeface="Times New Roman"/>
                <a:ea typeface="Calibri"/>
              </a:rPr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29000"/>
            <a:ext cx="473167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62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649491"/>
          </a:xfrm>
        </p:spPr>
        <p:txBody>
          <a:bodyPr/>
          <a:lstStyle/>
          <a:p>
            <a:pPr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техника позволяет логопеду отследить самое незначительное продвижение обучающегося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коррекционно-развивающей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деятельности.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3168352" cy="47991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466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468" y="332656"/>
            <a:ext cx="8640960" cy="5616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9" y="5805264"/>
            <a:ext cx="8590402" cy="97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60648"/>
            <a:ext cx="8615358" cy="5616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3" y="5877272"/>
            <a:ext cx="859040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460</TotalTime>
  <Words>114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Book Antiqua</vt:lpstr>
      <vt:lpstr>Calibri</vt:lpstr>
      <vt:lpstr>Century Gothic</vt:lpstr>
      <vt:lpstr>Comic Sans MS</vt:lpstr>
      <vt:lpstr>Times New Roman</vt:lpstr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Педагог</cp:lastModifiedBy>
  <cp:revision>29</cp:revision>
  <dcterms:created xsi:type="dcterms:W3CDTF">2021-10-07T05:29:04Z</dcterms:created>
  <dcterms:modified xsi:type="dcterms:W3CDTF">2021-10-11T08:31:21Z</dcterms:modified>
</cp:coreProperties>
</file>