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65" r:id="rId12"/>
    <p:sldId id="266" r:id="rId13"/>
    <p:sldId id="270" r:id="rId14"/>
    <p:sldId id="267" r:id="rId15"/>
    <p:sldId id="268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09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9" d="100"/>
          <a:sy n="79" d="100"/>
        </p:scale>
        <p:origin x="-1260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372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673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5760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4513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9554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773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8554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646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55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6953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312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111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716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4350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034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812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44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46" r:id="rId2"/>
    <p:sldLayoutId id="2147483847" r:id="rId3"/>
    <p:sldLayoutId id="2147483848" r:id="rId4"/>
    <p:sldLayoutId id="2147483849" r:id="rId5"/>
    <p:sldLayoutId id="2147483850" r:id="rId6"/>
    <p:sldLayoutId id="2147483851" r:id="rId7"/>
    <p:sldLayoutId id="2147483852" r:id="rId8"/>
    <p:sldLayoutId id="2147483853" r:id="rId9"/>
    <p:sldLayoutId id="2147483854" r:id="rId10"/>
    <p:sldLayoutId id="2147483855" r:id="rId11"/>
    <p:sldLayoutId id="2147483856" r:id="rId12"/>
    <p:sldLayoutId id="2147483857" r:id="rId13"/>
    <p:sldLayoutId id="2147483858" r:id="rId14"/>
    <p:sldLayoutId id="2147483859" r:id="rId15"/>
    <p:sldLayoutId id="214748386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library.ru/item.asp?id=42762260" TargetMode="External"/><Relationship Id="rId2" Type="http://schemas.openxmlformats.org/officeDocument/2006/relationships/hyperlink" Target="https://&#1086;&#1073;&#1088;&#1091;.&#1088;&#1092;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412776"/>
            <a:ext cx="5826719" cy="2304256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Итоги деятельности городского методического объединения специалистов специального и инклюзивного образования за 2019-2020 учебный год</a:t>
            </a:r>
            <a:endParaRPr lang="en-US" sz="3200" b="1" dirty="0">
              <a:solidFill>
                <a:srgbClr val="14091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077072"/>
            <a:ext cx="7848872" cy="17526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городского методического объединения специалистов 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специального и инклюзивного образования</a:t>
            </a:r>
          </a:p>
          <a:p>
            <a:pPr>
              <a:spcBef>
                <a:spcPts val="0"/>
              </a:spcBef>
            </a:pPr>
            <a:r>
              <a:rPr lang="ru-RU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Чепышко</a:t>
            </a: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Викторовна, учитель-логопед, </a:t>
            </a:r>
          </a:p>
          <a:p>
            <a:pPr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«Школа-интернат №4 г. Челябинска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706523513"/>
              </p:ext>
            </p:extLst>
          </p:nvPr>
        </p:nvGraphicFramePr>
        <p:xfrm>
          <a:off x="323528" y="116632"/>
          <a:ext cx="8568951" cy="62406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631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563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2340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rgbClr val="14091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2018-2019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4824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выявлено обучающихся с нарушением речи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kern="12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5039</a:t>
                      </a:r>
                      <a:r>
                        <a:rPr kumimoji="0" lang="ru-RU" sz="2400" kern="12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чел.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US" sz="2400" kern="12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4972</a:t>
                      </a:r>
                      <a:r>
                        <a:rPr kumimoji="0" lang="ru-RU" sz="2400" kern="12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чел.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561856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Зачислено на логопедические \дефектологические</a:t>
                      </a:r>
                    </a:p>
                    <a:p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(сентябрь)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73%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64%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44155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Отчислено с логопедические \дефектологические</a:t>
                      </a:r>
                    </a:p>
                    <a:p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Занятия (май)</a:t>
                      </a:r>
                      <a:endParaRPr lang="en-US" sz="2400" dirty="0" smtClean="0">
                        <a:solidFill>
                          <a:srgbClr val="14091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35,5%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52%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00294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Оставлено для дальнейших занятий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61%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rgbClr val="14091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46%</a:t>
                      </a:r>
                      <a:endParaRPr lang="en-US" sz="2400" dirty="0">
                        <a:solidFill>
                          <a:srgbClr val="14091D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 и цель ГМО </a:t>
            </a:r>
            <a:br>
              <a:rPr lang="ru-RU" b="1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2020-2021 учебный год</a:t>
            </a:r>
            <a:endParaRPr lang="en-US" b="1" dirty="0">
              <a:solidFill>
                <a:srgbClr val="14091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подходы в реализации ФГОС НОО, ООО для детей с ограниченными возможностями здоровья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 повышение профессиональной компетенции специалистов СИО в вопросах оказания коррекционной помощи обучающимся с ОВЗ, инвалидностью, в том числе с ТМНР в контексте реализации ФГОС НОО, ООО и их семей через организацию сетевого взаимодействия.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1560" y="332656"/>
            <a:ext cx="7632848" cy="64807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2020-2021 учебный г</a:t>
            </a:r>
            <a:r>
              <a:rPr lang="ru-RU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endParaRPr lang="en-US" dirty="0">
              <a:solidFill>
                <a:srgbClr val="14091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1412776"/>
            <a:ext cx="8136904" cy="4968552"/>
          </a:xfrm>
        </p:spPr>
        <p:txBody>
          <a:bodyPr>
            <a:noAutofit/>
          </a:bodyPr>
          <a:lstStyle/>
          <a:p>
            <a:pPr lvl="0"/>
            <a:r>
              <a:rPr lang="ru-RU" sz="22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Оптимизировать систему оценивания и улучшить организацию дефектологической, логопедической помощи обучающимся основных общеобразовательных программ с нарушениями письма и чтения.</a:t>
            </a:r>
            <a:endParaRPr lang="en-US" sz="22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2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Совершенствовать эффективные методы коррекционно-педагогического сопровождения обучающихся с ОВЗ в условиях коррекционного и инклюзивного образования, с учетом преемственности и вовлечения всех участников образовательных отношений.</a:t>
            </a:r>
            <a:endParaRPr lang="en-US" sz="22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2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технологии дистанционного обучения для детей с ОВЗ, инвалидностью – как одно из условий развития индивидуального стиля профессиональной деятельности специалистов СИО</a:t>
            </a:r>
            <a:endParaRPr lang="en-US" sz="22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856501"/>
            <a:ext cx="7488832" cy="39138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представление компонента жизненной компетенции и профессиональной ориентации в коррекционно-педагогическом сопровождении детей с ОВЗ различной нозологии.</a:t>
            </a:r>
            <a:endParaRPr lang="en-US" sz="2400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defTabSz="457200"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Интегрировать взаимодействие специалистов СИО, специалистов коррекционной педагогики, учителей начальных классов, родителей 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работе с 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обучающимися, испытывающими </a:t>
            </a: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трудности в освоении основной образовательной программы в условиях коррекционного и инклюзивного обучения.</a:t>
            </a:r>
            <a:endParaRPr lang="en-US" sz="2400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39751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</a:t>
            </a:r>
            <a:endParaRPr lang="en-US" b="1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70000"/>
            <a:ext cx="7490794" cy="5112568"/>
          </a:xfrm>
        </p:spPr>
        <p:txBody>
          <a:bodyPr>
            <a:normAutofit/>
          </a:bodyPr>
          <a:lstStyle/>
          <a:p>
            <a:pPr lvl="0"/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Министерства Просвещения РФ от 06.08.2020 </a:t>
            </a:r>
            <a:r>
              <a:rPr lang="en-US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Р-75 «Об утверждении примерного Положения об оказании логопедической помощи в организациях, осуществляющих образовательную деятельность».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</a:t>
            </a: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Просвещения 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ФГБУ «Центр защиты прав и интересов детей» Методическое пособие по оптимизации системы оценивания и улучшение организации психолого-педагогической помощи обучающимся с нарушениями чтения и письма.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Просвещения 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 от 14.08.2020 №ВБ-1612/07 « О программах основного общего образования»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 специалиста СИО</a:t>
            </a:r>
            <a:endParaRPr lang="en-US" sz="3200" b="1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908720"/>
            <a:ext cx="6984776" cy="547260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>
                <a:solidFill>
                  <a:srgbClr val="14091D"/>
                </a:solidFill>
              </a:rPr>
              <a:t>1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Программы логопедической работы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Годовой план работы (4 направления)</a:t>
            </a: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Расписание занятий учителя-логопеда, </a:t>
            </a: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учителя- 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дефектолога</a:t>
            </a:r>
          </a:p>
          <a:p>
            <a:pPr>
              <a:buNone/>
            </a:pPr>
            <a:r>
              <a:rPr lang="ru-RU" sz="26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</a:t>
            </a: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Циклограмма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график работы учителя-логопеда, в который включены все направления работы с указанием времени и классов. </a:t>
            </a:r>
            <a:endParaRPr lang="ru-RU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Составляется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срок до 15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сентября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Индивидуальные карты развития обучающихся (речевые карты, протоколы обследования,  речевое развития и т.д.)  получающих специальную </a:t>
            </a: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коррекционную (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логопедическую, дефектологическую) </a:t>
            </a:r>
            <a:r>
              <a:rPr lang="ru-RU" sz="2400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</a:t>
            </a:r>
            <a:endParaRPr lang="ru-RU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Журнал учета посещаемости логопедических, дефектологических занятий. (вносим консультационную, организационно-методическую работу и учёт рабочего времени)</a:t>
            </a:r>
          </a:p>
          <a:p>
            <a:pPr marL="0" indent="0">
              <a:lnSpc>
                <a:spcPct val="107000"/>
              </a:lnSpc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Отчетная документация по результатам деятельности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 (а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налитическая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справка о результатах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обследования уровня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развития устной речи первоклассников,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тчёт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 количестве обучающихся, имеющих нарушения в</a:t>
            </a:r>
            <a:r>
              <a:rPr lang="ru-RU" sz="2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развитии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устной и письменной речи, анализ </a:t>
            </a:r>
            <a:r>
              <a:rPr lang="ru-RU" sz="26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работы учителя-логопеда, </a:t>
            </a:r>
            <a:r>
              <a:rPr lang="ru-RU" sz="2600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учителя-дефектолога за учебный год) </a:t>
            </a:r>
            <a:endParaRPr lang="ru-RU" sz="26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9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2900" b="1" i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огласие родителей (законных представителей) на проведение логопедической, дефектологической диагностики обучающихся и проведении логопедических, дефектологических занятий</a:t>
            </a:r>
            <a:endParaRPr lang="en-US" sz="2900" b="1" i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9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4294967295"/>
          </p:nvPr>
        </p:nvSpPr>
        <p:spPr>
          <a:xfrm>
            <a:off x="467544" y="332656"/>
            <a:ext cx="6348413" cy="3881437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Структурные компоненты программы учителя-логопеда/ учителя-дефектолога для обучающихся начального /основного общего образования,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имеющих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психолого- педагогического консилиума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(или) ПМПК с рекомендациями об оказании психолого-педагогической помощи обучающимся, испытывающим трудности в освоении основных общеобразовательных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программ,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составления АООП (ФГОС НОО/ ФГОС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ООО)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или выявленные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логопедической, дефектологической  диагностики</a:t>
            </a:r>
          </a:p>
          <a:p>
            <a:pPr marL="0" indent="0" algn="just">
              <a:lnSpc>
                <a:spcPct val="107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31.12.2015 № 1576 « О внесении изменений в ФГОС НОО» п. 19.5.</a:t>
            </a:r>
          </a:p>
          <a:p>
            <a:pPr marL="0" indent="0" algn="just">
              <a:lnSpc>
                <a:spcPct val="107000"/>
              </a:lnSpc>
              <a:buNone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Пояснительная записка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программы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buNone/>
            </a:pPr>
            <a:r>
              <a:rPr lang="en-US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Тематическое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2800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323528" y="1385392"/>
            <a:ext cx="6696744" cy="547260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рабочих программ коррекционных курсов (курсов коррекционно-развивающей области) для обучающихся по адаптированной основной образовательной программе начального общего образования (ФГОС ОВЗ) образовательной организации (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Приложение к АООП – программы коррекционных курсов учителя-логопеда/учителя-дефектолога (составляются согласно приложению к Письму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МОиН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ЧО от 06.07.2017 г. № 1213/5227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>
              <a:lnSpc>
                <a:spcPct val="150000"/>
              </a:lnSpc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1006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896"/>
            <a:ext cx="6552728" cy="66018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пояснительную записку, в которой конкретизируются общие цели при получении начального общего образования с учетом специфики коррекционного курса;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общую характеристику коррекционного курса;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описание места коррекционного курса в учебном плане;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описание ценностных ориентиров содержания;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личностные,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предметные результаты освоения конкретного коррекционного  курса;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содержание коррекционного курса;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тематическое планирование с определением основных видов деятельности обучающихся;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описание материально-технического обеспечения образовательного процесса.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406198"/>
              </p:ext>
            </p:extLst>
          </p:nvPr>
        </p:nvGraphicFramePr>
        <p:xfrm>
          <a:off x="395536" y="4725144"/>
          <a:ext cx="7344817" cy="1026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8814">
                  <a:extLst>
                    <a:ext uri="{9D8B030D-6E8A-4147-A177-3AD203B41FA5}">
                      <a16:colId xmlns:a16="http://schemas.microsoft.com/office/drawing/2014/main" xmlns="" val="1474419135"/>
                    </a:ext>
                  </a:extLst>
                </a:gridCol>
                <a:gridCol w="1598930">
                  <a:extLst>
                    <a:ext uri="{9D8B030D-6E8A-4147-A177-3AD203B41FA5}">
                      <a16:colId xmlns:a16="http://schemas.microsoft.com/office/drawing/2014/main" xmlns="" val="2030517125"/>
                    </a:ext>
                  </a:extLst>
                </a:gridCol>
                <a:gridCol w="995467">
                  <a:extLst>
                    <a:ext uri="{9D8B030D-6E8A-4147-A177-3AD203B41FA5}">
                      <a16:colId xmlns:a16="http://schemas.microsoft.com/office/drawing/2014/main" xmlns="" val="1593872442"/>
                    </a:ext>
                  </a:extLst>
                </a:gridCol>
                <a:gridCol w="1008814">
                  <a:extLst>
                    <a:ext uri="{9D8B030D-6E8A-4147-A177-3AD203B41FA5}">
                      <a16:colId xmlns:a16="http://schemas.microsoft.com/office/drawing/2014/main" xmlns="" val="1322608456"/>
                    </a:ext>
                  </a:extLst>
                </a:gridCol>
                <a:gridCol w="1005302">
                  <a:extLst>
                    <a:ext uri="{9D8B030D-6E8A-4147-A177-3AD203B41FA5}">
                      <a16:colId xmlns:a16="http://schemas.microsoft.com/office/drawing/2014/main" xmlns="" val="1410422265"/>
                    </a:ext>
                  </a:extLst>
                </a:gridCol>
                <a:gridCol w="1727490">
                  <a:extLst>
                    <a:ext uri="{9D8B030D-6E8A-4147-A177-3AD203B41FA5}">
                      <a16:colId xmlns:a16="http://schemas.microsoft.com/office/drawing/2014/main" xmlns="" val="862104260"/>
                    </a:ext>
                  </a:extLst>
                </a:gridCol>
              </a:tblGrid>
              <a:tr h="252028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пп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 занятия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виды деятельности обучающихся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extLst>
                  <a:ext uri="{0D108BD9-81ED-4DB2-BD59-A6C34878D82A}">
                    <a16:rowId xmlns:a16="http://schemas.microsoft.com/office/drawing/2014/main" xmlns="" val="336860568"/>
                  </a:ext>
                </a:extLst>
              </a:tr>
              <a:tr h="5040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52948954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579" marR="65579" marT="0" marB="0"/>
                </a:tc>
                <a:extLst>
                  <a:ext uri="{0D108BD9-81ED-4DB2-BD59-A6C34878D82A}">
                    <a16:rowId xmlns:a16="http://schemas.microsoft.com/office/drawing/2014/main" xmlns="" val="3869981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076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539552" y="476250"/>
            <a:ext cx="7813873" cy="58324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b="1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ГМО в 2019-2020 учебном году</a:t>
            </a:r>
          </a:p>
          <a:p>
            <a:pPr algn="ctr"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Академические и жизненные компетенции ребенка с ОВЗ на всех этапах взросления и уровней образования  </a:t>
            </a:r>
          </a:p>
          <a:p>
            <a:pPr>
              <a:buNone/>
            </a:pPr>
            <a:endParaRPr lang="ru-RU" sz="2400" b="1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sz="2400" b="1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b="1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совершенствование профессиональной компетентности специалистов специального и инклюзивного образования в удовлетворении особых образовательных потребностей, обучающихся с ограниченными возможностями здоровья в реализации адаптированных образовательных программ, обеспечивая условия социализации и интеграции в обществе 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792163" y="549275"/>
            <a:ext cx="8351837" cy="5256213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для обучающихся с ТМНР «Создание специальных условий психолого-педагогического сопровождения детей с тяжелыми и множественными нарушениями в развитии» на базе Школа-интернат № 10 г.Челябинска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12.12.2019 (область)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«Организации преемственности в обучении и воспитании детей с ООП на различных уровнях их воспитания и обучения»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Школа молодого специалиста</a:t>
            </a:r>
            <a:endParaRPr lang="en-US" dirty="0">
              <a:solidFill>
                <a:srgbClr val="14091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Вебинар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13.04.2020 </a:t>
            </a: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«Современные образовательные технологии в работе специалистов специального и инклюзивного образования при коррекции речевых нарушений у детей с особыми образовательными потребностями» 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</a:t>
            </a: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«Особенности коммуникативно-речевых компетенций, обучающихся с ОВЗ»</a:t>
            </a:r>
            <a:endParaRPr lang="en-US" sz="2400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323528" y="333375"/>
            <a:ext cx="8174360" cy="597535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Дискуссионная площадка на базе </a:t>
            </a:r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ЮУрГППУ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Круглый стол с руководителями ГМО педагогами-психологами г. Челябинска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«Эмоциональная стабильность ребенка с ОВЗ в образовании, важнейшая профессиональная задача взаимодействия педагога-психолога, учителя-логопеда, дефектолога»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семинар-практикум «Современные педагогические (игровые) технологии как инструмент совершенствования образовательного процесса (в рамках реализации межрегионального сетевого партнерства «Учимся жить устойчиво в глобальном мире: Экология. Здоровье. Безопасность»). </a:t>
            </a:r>
            <a:endParaRPr lang="en-US" sz="2400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конкурсах</a:t>
            </a:r>
            <a:endParaRPr lang="en-US" dirty="0">
              <a:solidFill>
                <a:srgbClr val="14091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городской фестиваль Педагогического мастерства «Педагогический калейдоскоп»-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 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конкурс «Лучшее </a:t>
            </a:r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метапредметное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занятие» -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специалиста СИО</a:t>
            </a:r>
          </a:p>
          <a:p>
            <a:r>
              <a:rPr lang="en-US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Областной</a:t>
            </a:r>
            <a:r>
              <a:rPr lang="en-US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</a:t>
            </a:r>
            <a:r>
              <a:rPr lang="en-US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en-US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Лучший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дистанционный</a:t>
            </a:r>
            <a:r>
              <a:rPr lang="en-US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</a:t>
            </a:r>
            <a:r>
              <a:rPr lang="en-US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- 5 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борники </a:t>
            </a:r>
            <a:br>
              <a:rPr lang="ru-RU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2019-2020 учебном году</a:t>
            </a:r>
            <a:endParaRPr lang="en-US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14091D"/>
                </a:solidFill>
              </a:rPr>
              <a:t>«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ФГОС НОО для детей с ограниченными возможностями здоровья» - </a:t>
            </a: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специалистов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«Современные технологии, используемые в специальном - инклюзивном образовании при реализации адаптированных образовательных программ для детей с ОВЗ» - 28 статей, </a:t>
            </a:r>
          </a:p>
          <a:p>
            <a:pPr>
              <a:buNone/>
            </a:pP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специалистов</a:t>
            </a:r>
            <a:endParaRPr lang="en-US" sz="2400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Публикации в издательствах:</a:t>
            </a:r>
            <a:endParaRPr lang="en-US" dirty="0">
              <a:solidFill>
                <a:srgbClr val="14091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23528" y="1772816"/>
            <a:ext cx="8229600" cy="403248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«ЗНАНИО»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«Образование сегодня: эффективные методики и технологии» 2019г </a:t>
            </a:r>
            <a:r>
              <a:rPr lang="en-US" sz="2400" u="sng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ru-RU" sz="2400" u="sng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ru-RU" sz="2400" u="sng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обру.рф</a:t>
            </a:r>
            <a:endParaRPr lang="ru-RU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сайте </a:t>
            </a:r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инфоурок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Nsportal</a:t>
            </a:r>
            <a:endParaRPr lang="ru-RU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Международное сетевое издание «Солнечный свет»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Международный конкурс научных разработок студентов «Наука без границ»</a:t>
            </a:r>
          </a:p>
          <a:p>
            <a:r>
              <a:rPr lang="en-US" sz="2400" u="sng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WORLD SCIENCE</a:t>
            </a:r>
            <a:r>
              <a:rPr lang="ru-RU" sz="2400" u="sng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 </a:t>
            </a:r>
            <a:r>
              <a:rPr lang="en-US" sz="2400" u="sng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PROBLEMS AND INNOVATIONS</a:t>
            </a:r>
            <a:r>
              <a:rPr lang="en-US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сборник статей </a:t>
            </a:r>
            <a:r>
              <a:rPr lang="en-US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XLII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Международной научно-практической конференции </a:t>
            </a:r>
            <a:endParaRPr lang="en-US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32671"/>
            <a:ext cx="6491729" cy="836089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14091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 специалистов</a:t>
            </a:r>
            <a:endParaRPr lang="en-US" dirty="0">
              <a:solidFill>
                <a:srgbClr val="14091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1" y="1196752"/>
            <a:ext cx="6347714" cy="3880773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«Мобильное электронное образование»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«Просвещение»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«Бином»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«Просвещение-Столица» МГППУ</a:t>
            </a:r>
          </a:p>
          <a:p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Мерсибо</a:t>
            </a:r>
            <a:endParaRPr lang="ru-RU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Youtube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-канал для педагогов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Российский учебник</a:t>
            </a: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«Преемственность в образовании»</a:t>
            </a:r>
          </a:p>
          <a:p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Знанио</a:t>
            </a:r>
            <a:endParaRPr lang="ru-RU" sz="2400" dirty="0" smtClean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«Студия </a:t>
            </a:r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ВиЭль</a:t>
            </a:r>
            <a:r>
              <a:rPr lang="ru-RU" sz="2400" dirty="0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r>
              <a:rPr lang="ru-RU" sz="2400" dirty="0" err="1" smtClean="0">
                <a:solidFill>
                  <a:srgbClr val="14091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РАНХиГС</a:t>
            </a:r>
            <a:endParaRPr lang="en-US" sz="2400" dirty="0">
              <a:solidFill>
                <a:srgbClr val="14091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214</TotalTime>
  <Words>1086</Words>
  <Application>Microsoft Office PowerPoint</Application>
  <PresentationFormat>Экран (4:3)</PresentationFormat>
  <Paragraphs>123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Итоги деятельности городского методического объединения специалистов специального и инклюзивного образования за 2019-2020 учебный год</vt:lpstr>
      <vt:lpstr>Презентация PowerPoint</vt:lpstr>
      <vt:lpstr>Презентация PowerPoint</vt:lpstr>
      <vt:lpstr>Школа молодого специалиста</vt:lpstr>
      <vt:lpstr>Презентация PowerPoint</vt:lpstr>
      <vt:lpstr>Участие в конкурсах</vt:lpstr>
      <vt:lpstr>Сборники  в 2019-2020 учебном году</vt:lpstr>
      <vt:lpstr>Публикации в издательствах:</vt:lpstr>
      <vt:lpstr>Самообразование специалистов</vt:lpstr>
      <vt:lpstr>Презентация PowerPoint</vt:lpstr>
      <vt:lpstr>Тема и цель ГМО  на 2020-2021 учебный год</vt:lpstr>
      <vt:lpstr>Задачи на 2020-2021 учебный год</vt:lpstr>
      <vt:lpstr>Презентация PowerPoint</vt:lpstr>
      <vt:lpstr>Документы</vt:lpstr>
      <vt:lpstr>Документация специалиста СИО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Итоги деятельности специалистов специального и инклюзивного образования за 2019-2020 учебный год</dc:title>
  <dc:creator>Leha</dc:creator>
  <cp:lastModifiedBy>user</cp:lastModifiedBy>
  <cp:revision>22</cp:revision>
  <dcterms:created xsi:type="dcterms:W3CDTF">2020-09-13T15:21:59Z</dcterms:created>
  <dcterms:modified xsi:type="dcterms:W3CDTF">2020-09-17T08:17:48Z</dcterms:modified>
</cp:coreProperties>
</file>