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handoutMasterIdLst>
    <p:handoutMasterId r:id="rId21"/>
  </p:handoutMasterIdLst>
  <p:sldIdLst>
    <p:sldId id="287" r:id="rId2"/>
    <p:sldId id="289" r:id="rId3"/>
    <p:sldId id="290" r:id="rId4"/>
    <p:sldId id="288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292" r:id="rId18"/>
    <p:sldId id="291" r:id="rId19"/>
    <p:sldId id="270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79" d="100"/>
          <a:sy n="79" d="100"/>
        </p:scale>
        <p:origin x="-105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F50FC-65D5-4990-BC23-A2F0DC29B6FA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F9DF0-8598-4FCC-9E87-F06A17F10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92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3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22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53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6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54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52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221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232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53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2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92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3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51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67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3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0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01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9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lyona.potapova@cro74.r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3"/>
            <a:ext cx="7702624" cy="27363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sz="3600" b="1" dirty="0" smtClean="0">
                <a:solidFill>
                  <a:srgbClr val="002060"/>
                </a:solidFill>
                <a:effectLst/>
              </a:rPr>
              <a:t>Единый городской методический день</a:t>
            </a:r>
            <a:br>
              <a:rPr lang="ru-RU" sz="3600" b="1" dirty="0" smtClean="0">
                <a:solidFill>
                  <a:srgbClr val="002060"/>
                </a:solidFill>
                <a:effectLst/>
              </a:rPr>
            </a:br>
            <a:r>
              <a:rPr lang="ru-RU" sz="3600" b="1" dirty="0">
                <a:solidFill>
                  <a:srgbClr val="002060"/>
                </a:solidFill>
                <a:effectLst/>
              </a:rPr>
              <a:t/>
            </a:r>
            <a:br>
              <a:rPr lang="ru-RU" sz="3600" b="1" dirty="0">
                <a:solidFill>
                  <a:srgbClr val="002060"/>
                </a:solidFill>
                <a:effectLst/>
              </a:rPr>
            </a:br>
            <a:r>
              <a:rPr lang="ru-RU" sz="3600" b="1" dirty="0">
                <a:solidFill>
                  <a:srgbClr val="002060"/>
                </a:solidFill>
                <a:effectLst/>
              </a:rPr>
              <a:t>Специалисты специального </a:t>
            </a:r>
            <a:r>
              <a:rPr lang="ru-RU" sz="3600" b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/>
              </a:rPr>
            </a:br>
            <a:r>
              <a:rPr lang="ru-RU" sz="3600" b="1" dirty="0" smtClean="0">
                <a:solidFill>
                  <a:srgbClr val="002060"/>
                </a:solidFill>
                <a:effectLst/>
              </a:rPr>
              <a:t>и </a:t>
            </a:r>
            <a:r>
              <a:rPr lang="ru-RU" sz="3600" b="1" dirty="0">
                <a:solidFill>
                  <a:srgbClr val="002060"/>
                </a:solidFill>
                <a:effectLst/>
              </a:rPr>
              <a:t>инклюзивного образования</a:t>
            </a:r>
            <a:br>
              <a:rPr lang="ru-RU" sz="3600" b="1" dirty="0">
                <a:solidFill>
                  <a:srgbClr val="002060"/>
                </a:solidFill>
                <a:effectLst/>
              </a:rPr>
            </a:br>
            <a:r>
              <a:rPr lang="ru-RU" sz="3600" b="1" dirty="0">
                <a:solidFill>
                  <a:srgbClr val="002060"/>
                </a:solidFill>
                <a:effectLst/>
              </a:rPr>
              <a:t/>
            </a:r>
            <a:br>
              <a:rPr lang="ru-RU" sz="3600" b="1" dirty="0">
                <a:solidFill>
                  <a:srgbClr val="002060"/>
                </a:solidFill>
                <a:effectLst/>
              </a:rPr>
            </a:br>
            <a:endParaRPr lang="ru-RU" sz="36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941168"/>
            <a:ext cx="7643866" cy="1273914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cs typeface="Aharoni" pitchFamily="2" charset="-79"/>
            </a:endParaRPr>
          </a:p>
          <a:p>
            <a:pPr algn="r"/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cs typeface="Aharoni" pitchFamily="2" charset="-79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Челябинск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cs typeface="Aharoni" pitchFamily="2" charset="-79"/>
              </a:rPr>
              <a:t>15.09.20.</a:t>
            </a:r>
            <a:endParaRPr lang="ru-RU" b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38" y="404664"/>
            <a:ext cx="314089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2094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700809"/>
            <a:ext cx="6798736" cy="42343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Индивидуальный стиль профессиональной деятельности </a:t>
            </a:r>
            <a:r>
              <a:rPr lang="ru-RU" b="1" i="1" dirty="0" smtClean="0">
                <a:solidFill>
                  <a:srgbClr val="002060"/>
                </a:solidFill>
              </a:rPr>
              <a:t>-</a:t>
            </a:r>
            <a:r>
              <a:rPr lang="ru-RU" dirty="0" smtClean="0">
                <a:solidFill>
                  <a:srgbClr val="002060"/>
                </a:solidFill>
              </a:rPr>
              <a:t> обусловленная </a:t>
            </a:r>
            <a:r>
              <a:rPr lang="ru-RU" dirty="0">
                <a:solidFill>
                  <a:srgbClr val="002060"/>
                </a:solidFill>
              </a:rPr>
              <a:t>природными особенностями человека относительно </a:t>
            </a:r>
            <a:r>
              <a:rPr lang="ru-RU" dirty="0" smtClean="0">
                <a:solidFill>
                  <a:srgbClr val="002060"/>
                </a:solidFill>
              </a:rPr>
              <a:t>устойчивая система </a:t>
            </a:r>
            <a:r>
              <a:rPr lang="ru-RU" dirty="0">
                <a:solidFill>
                  <a:srgbClr val="002060"/>
                </a:solidFill>
              </a:rPr>
              <a:t>способов и тактик деятельности, которая складывается у человека, стремящегося к наилучшему осуществлению данной деятельности. </a:t>
            </a:r>
            <a:endParaRPr lang="ru-RU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Индивидуальный стиль профессиональной </a:t>
            </a:r>
            <a:r>
              <a:rPr lang="ru-RU" b="1" dirty="0" smtClean="0">
                <a:solidFill>
                  <a:srgbClr val="002060"/>
                </a:solidFill>
              </a:rPr>
              <a:t>деятельности </a:t>
            </a:r>
            <a:r>
              <a:rPr lang="ru-RU" b="1" i="1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совокупность </a:t>
            </a:r>
            <a:r>
              <a:rPr lang="ru-RU" dirty="0">
                <a:solidFill>
                  <a:srgbClr val="002060"/>
                </a:solidFill>
              </a:rPr>
              <a:t>неповторимых устойчивых способов деятельности и общения, характеризующих индивидуальную манеру исполнения педагогической деятельности.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4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344976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профессионального мастерства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специального и инклюзивного образования»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(муниципальный этап)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4365104"/>
            <a:ext cx="6798736" cy="15700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Ориентировочные сроки проведения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заявительный </a:t>
            </a:r>
            <a:r>
              <a:rPr lang="ru-RU" dirty="0">
                <a:solidFill>
                  <a:srgbClr val="002060"/>
                </a:solidFill>
              </a:rPr>
              <a:t>этап – с 26 октября по 06 ноября 2020 г.;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заочный </a:t>
            </a:r>
            <a:r>
              <a:rPr lang="ru-RU" dirty="0">
                <a:solidFill>
                  <a:srgbClr val="002060"/>
                </a:solidFill>
              </a:rPr>
              <a:t>этап – с 9 ноября по 16 ноября 2020 г.;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очный </a:t>
            </a:r>
            <a:r>
              <a:rPr lang="ru-RU" dirty="0">
                <a:solidFill>
                  <a:srgbClr val="002060"/>
                </a:solidFill>
              </a:rPr>
              <a:t>этап – с 18 ноября по 9 декабря 2020 г.</a:t>
            </a:r>
          </a:p>
        </p:txBody>
      </p:sp>
    </p:spTree>
    <p:extLst>
      <p:ext uri="{BB962C8B-B14F-4D97-AF65-F5344CB8AC3E}">
        <p14:creationId xmlns:p14="http://schemas.microsoft.com/office/powerpoint/2010/main" val="3480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2081615"/>
          </a:xfrm>
        </p:spPr>
        <p:txBody>
          <a:bodyPr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Профессиональное мастерство: учитель»;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«Профессиональное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мастерство: учитель-логопед и учитель-дефектолог».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76865" y="2745736"/>
            <a:ext cx="6995535" cy="320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 smtClean="0">
                <a:solidFill>
                  <a:srgbClr val="002060"/>
                </a:solidFill>
              </a:rPr>
              <a:t>Заочный </a:t>
            </a:r>
            <a:r>
              <a:rPr lang="ru-RU" sz="2400" dirty="0">
                <a:solidFill>
                  <a:srgbClr val="002060"/>
                </a:solidFill>
              </a:rPr>
              <a:t>этап состоит из трех конкурсных испытаний: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– методическое портфолио учителя, учителя-логопеда/учителя-дефектолога;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– эссе на тему: «Престиж и востребованность профессии учителя-дефектолога»;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– «</a:t>
            </a:r>
            <a:r>
              <a:rPr lang="ru-RU" sz="2400" dirty="0" smtClean="0">
                <a:solidFill>
                  <a:srgbClr val="002060"/>
                </a:solidFill>
              </a:rPr>
              <a:t>Визитная карточка».</a:t>
            </a:r>
            <a:endParaRPr lang="ru-RU" sz="2400" dirty="0">
              <a:solidFill>
                <a:srgbClr val="002060"/>
              </a:solidFill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35342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Очный этап состоит из трех конкурсных испытаний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916833"/>
            <a:ext cx="6798736" cy="40183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Открытое занятие», </a:t>
            </a:r>
            <a:r>
              <a:rPr lang="ru-RU" dirty="0" smtClean="0">
                <a:solidFill>
                  <a:srgbClr val="002060"/>
                </a:solidFill>
              </a:rPr>
              <a:t>30 (20мин) / 5 мин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Мастер-класс</a:t>
            </a:r>
            <a:r>
              <a:rPr lang="ru-RU" dirty="0" smtClean="0">
                <a:solidFill>
                  <a:srgbClr val="002060"/>
                </a:solidFill>
              </a:rPr>
              <a:t>» 20 мин /5 мин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Блиц-интервью</a:t>
            </a:r>
            <a:r>
              <a:rPr lang="ru-RU" dirty="0" smtClean="0">
                <a:solidFill>
                  <a:srgbClr val="002060"/>
                </a:solidFill>
              </a:rPr>
              <a:t>».   (10 мин)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Вопросы интервью </a:t>
            </a:r>
            <a:r>
              <a:rPr lang="ru-RU" dirty="0">
                <a:solidFill>
                  <a:srgbClr val="002060"/>
                </a:solidFill>
              </a:rPr>
              <a:t>касаются актуальных задач и проблем обучения детей с ОВЗ, вопросы повышения профессиональной компетенции специалистов специального и инклюзивного образования, актуальные проблемы социализации, диагностики, реабилитации детей с ОВЗ и инвалидностью.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501979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Всероссийская научно-практическая конференция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«Современные стратегии психолого-педагогического сопровождения детей с </a:t>
            </a:r>
            <a:r>
              <a:rPr lang="ru-RU" sz="2800" b="1" dirty="0" smtClean="0">
                <a:solidFill>
                  <a:srgbClr val="7030A0"/>
                </a:solidFill>
              </a:rPr>
              <a:t>особыми образовательными потребностями в </a:t>
            </a:r>
            <a:r>
              <a:rPr lang="ru-RU" sz="2800" b="1" dirty="0">
                <a:solidFill>
                  <a:srgbClr val="7030A0"/>
                </a:solidFill>
              </a:rPr>
              <a:t>системе специального и инклюзивного образования в условиях реализации ФГОС</a:t>
            </a:r>
            <a:r>
              <a:rPr lang="ru-RU" sz="2800" b="1" dirty="0" smtClean="0">
                <a:solidFill>
                  <a:srgbClr val="7030A0"/>
                </a:solidFill>
              </a:rPr>
              <a:t>»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 март 2021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1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3534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628801"/>
            <a:ext cx="6798736" cy="430633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системы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и личностных результатов  обучающихся с ОВЗ  как средство повышения качества дефектологической и логопедической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при освоении основной общеобразовательной программы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коррекционно-педагогического сопровождения обучающихся с ОВЗ в условиях коррекционного и инклюзивного образования, с учетом преемственности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всех участников образовательных отношений.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технологий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обучения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ОВЗ, инвалидностью – как одно из условий развития индивидуального стиля профессиональной деятельности специалистов СИО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0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2094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340769"/>
            <a:ext cx="6798736" cy="4594364"/>
          </a:xfrm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представления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 жизненной компетенции и профессиональной ориентации в коррекционно-педагогическом сопровождении детей с ОВЗ различной нозологии.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Интегрированное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образовательных отношений (специалистов СИО, учителей, родителей) при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обучающимися, испытывающими трудности в освоении основной образовательной программы в условиях коррекционного и инклюзивного обучения.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База данных специалистов СИО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488479"/>
              </p:ext>
            </p:extLst>
          </p:nvPr>
        </p:nvGraphicFramePr>
        <p:xfrm>
          <a:off x="179512" y="1844822"/>
          <a:ext cx="8568952" cy="3240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328">
                  <a:extLst>
                    <a:ext uri="{9D8B030D-6E8A-4147-A177-3AD203B41FA5}">
                      <a16:colId xmlns:a16="http://schemas.microsoft.com/office/drawing/2014/main" xmlns="" val="2252344415"/>
                    </a:ext>
                  </a:extLst>
                </a:gridCol>
                <a:gridCol w="1507896">
                  <a:extLst>
                    <a:ext uri="{9D8B030D-6E8A-4147-A177-3AD203B41FA5}">
                      <a16:colId xmlns:a16="http://schemas.microsoft.com/office/drawing/2014/main" xmlns="" val="4246816649"/>
                    </a:ext>
                  </a:extLst>
                </a:gridCol>
                <a:gridCol w="626535">
                  <a:extLst>
                    <a:ext uri="{9D8B030D-6E8A-4147-A177-3AD203B41FA5}">
                      <a16:colId xmlns:a16="http://schemas.microsoft.com/office/drawing/2014/main" xmlns="" val="3900401853"/>
                    </a:ext>
                  </a:extLst>
                </a:gridCol>
                <a:gridCol w="1511967">
                  <a:extLst>
                    <a:ext uri="{9D8B030D-6E8A-4147-A177-3AD203B41FA5}">
                      <a16:colId xmlns:a16="http://schemas.microsoft.com/office/drawing/2014/main" xmlns="" val="2699691382"/>
                    </a:ext>
                  </a:extLst>
                </a:gridCol>
                <a:gridCol w="768409">
                  <a:extLst>
                    <a:ext uri="{9D8B030D-6E8A-4147-A177-3AD203B41FA5}">
                      <a16:colId xmlns:a16="http://schemas.microsoft.com/office/drawing/2014/main" xmlns="" val="4094404692"/>
                    </a:ext>
                  </a:extLst>
                </a:gridCol>
                <a:gridCol w="1770642">
                  <a:extLst>
                    <a:ext uri="{9D8B030D-6E8A-4147-A177-3AD203B41FA5}">
                      <a16:colId xmlns:a16="http://schemas.microsoft.com/office/drawing/2014/main" xmlns="" val="1723671551"/>
                    </a:ext>
                  </a:extLst>
                </a:gridCol>
                <a:gridCol w="1875175">
                  <a:extLst>
                    <a:ext uri="{9D8B030D-6E8A-4147-A177-3AD203B41FA5}">
                      <a16:colId xmlns:a16="http://schemas.microsoft.com/office/drawing/2014/main" xmlns="" val="1158557378"/>
                    </a:ext>
                  </a:extLst>
                </a:gridCol>
              </a:tblGrid>
              <a:tr h="2184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п\п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специалиста СИО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телефон,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почты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04174716"/>
                  </a:ext>
                </a:extLst>
              </a:tr>
              <a:tr h="5278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18842276"/>
                  </a:ext>
                </a:extLst>
              </a:tr>
              <a:tr h="5278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745707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58"/>
          <p:cNvGrpSpPr>
            <a:grpSpLocks/>
          </p:cNvGrpSpPr>
          <p:nvPr/>
        </p:nvGrpSpPr>
        <p:grpSpPr bwMode="auto">
          <a:xfrm>
            <a:off x="0" y="44450"/>
            <a:ext cx="9144000" cy="6834188"/>
            <a:chOff x="1" y="44624"/>
            <a:chExt cx="9144000" cy="6834641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344614" y="104953"/>
              <a:ext cx="7777162" cy="608053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Times New Roman" pitchFamily="16" charset="0"/>
                <a:buNone/>
                <a:defRPr/>
              </a:pPr>
              <a:endParaRPr lang="ru-RU"/>
            </a:p>
          </p:txBody>
        </p:sp>
        <p:grpSp>
          <p:nvGrpSpPr>
            <p:cNvPr id="19473" name="Группа 57"/>
            <p:cNvGrpSpPr>
              <a:grpSpLocks/>
            </p:cNvGrpSpPr>
            <p:nvPr/>
          </p:nvGrpSpPr>
          <p:grpSpPr bwMode="auto">
            <a:xfrm>
              <a:off x="1" y="44624"/>
              <a:ext cx="9144000" cy="6834641"/>
              <a:chOff x="1" y="44624"/>
              <a:chExt cx="9144000" cy="6834641"/>
            </a:xfrm>
          </p:grpSpPr>
          <p:sp>
            <p:nvSpPr>
              <p:cNvPr id="4" name="Блок-схема: процесс 3"/>
              <p:cNvSpPr/>
              <p:nvPr/>
            </p:nvSpPr>
            <p:spPr>
              <a:xfrm>
                <a:off x="1" y="6699865"/>
                <a:ext cx="9144000" cy="179400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Times New Roman" pitchFamily="16" charset="0"/>
                  <a:buNone/>
                  <a:defRPr/>
                </a:pPr>
                <a:endParaRPr lang="ru-RU"/>
              </a:p>
            </p:txBody>
          </p:sp>
          <p:grpSp>
            <p:nvGrpSpPr>
              <p:cNvPr id="19475" name="Группа 29"/>
              <p:cNvGrpSpPr>
                <a:grpSpLocks/>
              </p:cNvGrpSpPr>
              <p:nvPr/>
            </p:nvGrpSpPr>
            <p:grpSpPr bwMode="auto">
              <a:xfrm>
                <a:off x="6972" y="44624"/>
                <a:ext cx="9137027" cy="670679"/>
                <a:chOff x="-17253" y="1483743"/>
                <a:chExt cx="9195759" cy="1155940"/>
              </a:xfrm>
            </p:grpSpPr>
            <p:sp>
              <p:nvSpPr>
                <p:cNvPr id="25" name="Полилиния 24"/>
                <p:cNvSpPr/>
                <p:nvPr/>
              </p:nvSpPr>
              <p:spPr>
                <a:xfrm>
                  <a:off x="1207562" y="1483743"/>
                  <a:ext cx="621506" cy="115471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Times New Roman" pitchFamily="16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>
                <a:xfrm>
                  <a:off x="1829068" y="1491953"/>
                  <a:ext cx="7349440" cy="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Times New Roman" pitchFamily="16" charset="0"/>
                    <a:buNone/>
                    <a:defRPr/>
                  </a:pPr>
                  <a:endParaRPr lang="ru-RU"/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>
                  <a:off x="-17878" y="2630251"/>
                  <a:ext cx="1233428" cy="0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Times New Roman" pitchFamily="16" charset="0"/>
                    <a:buNone/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691680" y="142875"/>
            <a:ext cx="7753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 «Центр развития образования  города Челябинска»</a:t>
            </a:r>
          </a:p>
        </p:txBody>
      </p:sp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9525"/>
            <a:ext cx="13382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85750" y="1571625"/>
            <a:ext cx="3929063" cy="258603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454007, Челябинск,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ул.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Пятилетки, 57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8(35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700-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700-1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0-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462" name="TextBox 42"/>
          <p:cNvSpPr txBox="1">
            <a:spLocks noChangeArrowheads="1"/>
          </p:cNvSpPr>
          <p:nvPr/>
        </p:nvSpPr>
        <p:spPr bwMode="auto">
          <a:xfrm>
            <a:off x="5076055" y="1585913"/>
            <a:ext cx="3853631" cy="25717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454021, Челябинск,</a:t>
            </a:r>
          </a:p>
          <a:p>
            <a:pPr algn="r"/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ул. Молодогвардейцев, 56-б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8(35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798-21-27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463" name="TextBox 46"/>
          <p:cNvSpPr txBox="1">
            <a:spLocks noChangeArrowheads="1"/>
          </p:cNvSpPr>
          <p:nvPr/>
        </p:nvSpPr>
        <p:spPr bwMode="auto">
          <a:xfrm>
            <a:off x="411956" y="4403517"/>
            <a:ext cx="8273257" cy="156966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Потапова Алена Александровна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Lenkova357@mail.ru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alyona.potapova@cro74.ru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18055" y="1194261"/>
            <a:ext cx="817562" cy="8159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1D427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Прямоугольник 53"/>
          <p:cNvSpPr/>
          <p:nvPr/>
        </p:nvSpPr>
        <p:spPr>
          <a:xfrm>
            <a:off x="5044956" y="1177925"/>
            <a:ext cx="817563" cy="8159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1D427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46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4" y="2640369"/>
            <a:ext cx="884237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94" y="2625754"/>
            <a:ext cx="88423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468103" y="4405312"/>
            <a:ext cx="798513" cy="81915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rgbClr val="1D427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471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215313" y="6356350"/>
            <a:ext cx="469900" cy="36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4" charset="0"/>
                <a:ea typeface="Droid Sans Fallback" charset="0"/>
                <a:cs typeface="Droid Sans Fallback" charset="0"/>
              </a:defRPr>
            </a:lvl9pPr>
          </a:lstStyle>
          <a:p>
            <a:fld id="{DA8FDA3F-127F-4372-9082-5A5832EB2B69}" type="slidenum">
              <a:rPr lang="ru-RU" smtClean="0">
                <a:solidFill>
                  <a:srgbClr val="000000"/>
                </a:solidFill>
                <a:cs typeface="DejaVu Sans Condensed" charset="0"/>
              </a:rPr>
              <a:pPr/>
              <a:t>18</a:t>
            </a:fld>
            <a:endParaRPr lang="ru-RU">
              <a:solidFill>
                <a:srgbClr val="000000"/>
              </a:solidFill>
              <a:cs typeface="DejaVu Sans Condensed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3048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4572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6096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62000" y="7620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14400" y="9144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66800" y="1066800"/>
            <a:ext cx="2143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23130"/>
                </a:solidFill>
                <a:effectLst/>
                <a:latin typeface="Segoe UI Web (Cyrillic)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26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AutoShape 2" descr="ÐÐ°ÑÑÐ¸Ð½ÐºÐ¸ Ð¿Ð¾ Ð·Ð°Ð¿ÑÐ¾ÑÑ Ð¸Ð½ÑÑÐ¸ÑÑÑ ÐºÐ¾ÑÑÐµÐºÑÐ¸Ð¾Ð½Ð½Ð¾Ð¹ Ð¿ÐµÐ´Ð°Ð³Ð¾Ð³Ð¸ÐºÐ¸ Ð»Ð¾Ð³Ð¾ÑÐ¸Ð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" y="160338"/>
            <a:ext cx="2026383" cy="11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4605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ПРОГРАММА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515678"/>
              </p:ext>
            </p:extLst>
          </p:nvPr>
        </p:nvGraphicFramePr>
        <p:xfrm>
          <a:off x="539552" y="620687"/>
          <a:ext cx="8064897" cy="6532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xmlns="" val="1904702214"/>
                    </a:ext>
                  </a:extLst>
                </a:gridCol>
                <a:gridCol w="3780421">
                  <a:extLst>
                    <a:ext uri="{9D8B030D-6E8A-4147-A177-3AD203B41FA5}">
                      <a16:colId xmlns:a16="http://schemas.microsoft.com/office/drawing/2014/main" xmlns="" val="2421415136"/>
                    </a:ext>
                  </a:extLst>
                </a:gridCol>
              </a:tblGrid>
              <a:tr h="1197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Итоги и основные направления в деятельности специалистов специального и инклюзивного образования на 2020-2021 уч.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9" marR="32599" marT="32599" marB="325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Чепышко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Викторовна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ГМО специалистов СИО, учитель-логопед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«Школа-интернат № 4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Челябинска»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9" marR="32599" marT="32599" marB="32599"/>
                </a:tc>
                <a:extLst>
                  <a:ext uri="{0D108BD9-81ED-4DB2-BD59-A6C34878D82A}">
                    <a16:rowId xmlns:a16="http://schemas.microsoft.com/office/drawing/2014/main" xmlns="" val="1275954621"/>
                  </a:ext>
                </a:extLst>
              </a:tr>
              <a:tr h="177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Целевые ориентиры совершенствовании профессиональной компетентности специалистов специального и инклюзивного образования на 2020-2021 в учебный 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9" marR="32599" marT="32599" marB="325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Потапова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Алена Александровна,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Методист, МБУ ДПО ЦРО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9" marR="32599" marT="32599" marB="32599"/>
                </a:tc>
                <a:extLst>
                  <a:ext uri="{0D108BD9-81ED-4DB2-BD59-A6C34878D82A}">
                    <a16:rowId xmlns:a16="http://schemas.microsoft.com/office/drawing/2014/main" xmlns="" val="3328475040"/>
                  </a:ext>
                </a:extLst>
              </a:tr>
              <a:tr h="1486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Психологическая поддержка учителя в рамках организации обучения с использованием дистанционных образовательных технологий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9" marR="32599" marT="32599" marB="3259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Краснопеева Анна Петровна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педагог-психолог МАОУ «</a:t>
                      </a:r>
                      <a:r>
                        <a:rPr kumimoji="0" lang="ru-RU" sz="18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Лицей                 №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 г. Челябинска», член ГМО</a:t>
                      </a:r>
                    </a:p>
                  </a:txBody>
                  <a:tcPr marL="32599" marR="32599" marT="32599" marB="32599"/>
                </a:tc>
                <a:extLst>
                  <a:ext uri="{0D108BD9-81ED-4DB2-BD59-A6C34878D82A}">
                    <a16:rowId xmlns:a16="http://schemas.microsoft.com/office/drawing/2014/main" xmlns="" val="3258235339"/>
                  </a:ext>
                </a:extLst>
              </a:tr>
              <a:tr h="1155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9" marR="32599" marT="32599" marB="3259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9" marR="32599" marT="32599" marB="32599"/>
                </a:tc>
                <a:extLst>
                  <a:ext uri="{0D108BD9-81ED-4DB2-BD59-A6C34878D82A}">
                    <a16:rowId xmlns:a16="http://schemas.microsoft.com/office/drawing/2014/main" xmlns="" val="61272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9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ПРОГРАММА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862731"/>
              </p:ext>
            </p:extLst>
          </p:nvPr>
        </p:nvGraphicFramePr>
        <p:xfrm>
          <a:off x="611560" y="1052736"/>
          <a:ext cx="8322127" cy="506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1781">
                  <a:extLst>
                    <a:ext uri="{9D8B030D-6E8A-4147-A177-3AD203B41FA5}">
                      <a16:colId xmlns:a16="http://schemas.microsoft.com/office/drawing/2014/main" xmlns="" val="3222693107"/>
                    </a:ext>
                  </a:extLst>
                </a:gridCol>
                <a:gridCol w="4310346">
                  <a:extLst>
                    <a:ext uri="{9D8B030D-6E8A-4147-A177-3AD203B41FA5}">
                      <a16:colId xmlns:a16="http://schemas.microsoft.com/office/drawing/2014/main" xmlns="" val="1898746747"/>
                    </a:ext>
                  </a:extLst>
                </a:gridCol>
              </a:tblGrid>
              <a:tr h="1883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Методические рекомендации по составлению основной общеобразовательной программы основного общего образования обучающихся с ОВЗ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Исрафилова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Лилия </a:t>
                      </a:r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Маснавиевна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старший преподаватель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 ДПО ЧИППКРО,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 ГМО учителей-логопедов Калининского района г. Челябинска </a:t>
                      </a:r>
                    </a:p>
                    <a:p>
                      <a:pPr algn="r"/>
                      <a:endParaRPr lang="ru-RU" dirty="0" smtClean="0"/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468812512"/>
                  </a:ext>
                </a:extLst>
              </a:tr>
              <a:tr h="2797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Применение дистанционных образовательных технологий, электронных ресурсов в обучении детей с особыми образовательными потребностями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Хажеева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Ольга Геннадьевна,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 «Школы молодого специалиста» ГМО специалистов СИО, учитель-логопед,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«С(К)ОШ №11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Челябинска»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3946776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2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340768"/>
            <a:ext cx="7315224" cy="309634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совершенствовании профессиональной компетентности специалистов специального и инклюзивного образования на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учебный год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264696" cy="1872208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cs typeface="Aharoni" pitchFamily="2" charset="-79"/>
              </a:rPr>
              <a:t>Потапова А.А.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cs typeface="Aharoni" pitchFamily="2" charset="-79"/>
              </a:rPr>
              <a:t>методист МБУ ДПО ЦРО Г. Челябинска</a:t>
            </a:r>
          </a:p>
          <a:p>
            <a:pPr algn="r"/>
            <a:endParaRPr lang="ru-RU" sz="2000" b="1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15.09.20.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3274"/>
            <a:ext cx="2868830" cy="7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и цель ГМО  СИО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2020-2021 учебный год</a:t>
            </a:r>
            <a:endParaRPr lang="en-US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2160590"/>
            <a:ext cx="7346777" cy="388077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в реализации ФГОС НОО, ООО для детей с ограниченными возможностями здоровья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повышение профессиональной компетенции специалистов СИО в вопросах оказания коррекционной помощи обучающимся с ОВЗ, инвалидностью, в том числе с ТМНР в контексте реализации ФГОС НОО, ООО и их семей через организацию сетевого взаимодействия.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90793" cy="13208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компетенция – способность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успешно действовать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практического опыта, умения и знаний при решении профессиональных задач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700808"/>
            <a:ext cx="7130753" cy="4340555"/>
          </a:xfrm>
        </p:spPr>
        <p:txBody>
          <a:bodyPr>
            <a:normAutofit fontScale="70000" lnSpcReduction="20000"/>
          </a:bodyPr>
          <a:lstStyle/>
          <a:p>
            <a:endParaRPr lang="ru-RU" dirty="0">
              <a:solidFill>
                <a:srgbClr val="1409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компетентность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в области инклюзивного образования включает базовые профессиональные компетенции специалиста в определенной профессиональной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(педагог-дефектолог, воспитатель, педагог-психолог). </a:t>
            </a:r>
          </a:p>
          <a:p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Инклюзивная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компетентность»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интегративное личностное образование, обуславливающее способность педагогов осуществлять профессиональные функции в процессе инклюзивного образования, учитывая различные образовательные потребности обучающихся с ограниченными возможностями здоровья и обеспечивая их включение в среду образовательной организации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коррекционной педагогики и специальной психологии,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психофизического развития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ОВЗ, о методиках и технологиях организации образовательного и реабилитационного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15903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 личностный ресурс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7634809" cy="388077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 личностный ресурс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опыт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педагогической деятельности и специальные знания, которыми владеет педагог, а также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метакогнитивные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способности, ценности, мотивы и субъективные качества личности, которые обеспечивают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эффективную профессиональную деятельность, саморазвитие и самореализацию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профессионала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повышения педагогической квалификации работников образования должна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потребностей,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испытываемых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затруднений.</a:t>
            </a:r>
          </a:p>
        </p:txBody>
      </p:sp>
    </p:spTree>
    <p:extLst>
      <p:ext uri="{BB962C8B-B14F-4D97-AF65-F5344CB8AC3E}">
        <p14:creationId xmlns:p14="http://schemas.microsoft.com/office/powerpoint/2010/main" val="5383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490793" cy="22322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ОСНОВНАЯ ФУНКЦИЯ ПОВЫШЕНИЯ ПРОФЕССИОНАЛЬНОЙ КОМПЕТЕНТНОСТИ ПЕДАГОГА  СИО – </a:t>
            </a:r>
            <a:r>
              <a:rPr lang="ru-RU" sz="2400" b="1" dirty="0">
                <a:solidFill>
                  <a:srgbClr val="002060"/>
                </a:solidFill>
              </a:rPr>
              <a:t>формировать направленность  его личности </a:t>
            </a:r>
            <a:r>
              <a:rPr lang="ru-RU" sz="2400" b="1" dirty="0" smtClean="0">
                <a:solidFill>
                  <a:srgbClr val="002060"/>
                </a:solidFill>
              </a:rPr>
              <a:t>на </a:t>
            </a:r>
            <a:r>
              <a:rPr lang="ru-RU" sz="2400" b="1" dirty="0">
                <a:solidFill>
                  <a:srgbClr val="002060"/>
                </a:solidFill>
              </a:rPr>
              <a:t>непрерывное профессионально-педагогическое развитие и саморазвитие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ВЗАИМОСВЯЗАННЫЕ ФУНКЦИИ ПОВЫШЕНИЯ ПРОФЕССИОНАЛЬНОЙ КОМПЕТЕНТНОСТИ ПЕДАГОГА :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компенсаторная;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адаптивная.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6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7139550" cy="130386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КОМПЕТЕНТНОСТИ ПЕДАГОГА СИО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0135"/>
            <a:ext cx="7148017" cy="344499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изменения профессионального мировоззрения,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трансформации профессиональной позиции,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перестройки содержания образования,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технологического переоснащения,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смены способов его передачи,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освоения навыков проектирования и конструирования образовательного процесса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развитие индивидуального стиля профессиональной деятельности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9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609</TotalTime>
  <Words>863</Words>
  <Application>Microsoft Office PowerPoint</Application>
  <PresentationFormat>Экран (4:3)</PresentationFormat>
  <Paragraphs>145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Натуральные материалы</vt:lpstr>
      <vt:lpstr>  Единый городской методический день  Специалисты специального  и инклюзивного образования  </vt:lpstr>
      <vt:lpstr>ПРОГРАММА </vt:lpstr>
      <vt:lpstr>ПРОГРАММА</vt:lpstr>
      <vt:lpstr>Целевые ориентиры совершенствовании профессиональной компетентности специалистов специального и инклюзивного образования на  2020-2021 в учебный год </vt:lpstr>
      <vt:lpstr>Тема и цель ГМО  СИО на 2020-2021 учебный год</vt:lpstr>
      <vt:lpstr>Профессиональная компетенция – способность специалиста успешно действовать на основе практического опыта, умения и знаний при решении профессиональных задач  </vt:lpstr>
      <vt:lpstr>Профессионально личностный ресурс педагога</vt:lpstr>
      <vt:lpstr>ОСНОВНАЯ ФУНКЦИЯ ПОВЫШЕНИЯ ПРОФЕССИОНАЛЬНОЙ КОМПЕТЕНТНОСТИ ПЕДАГОГА  СИО – формировать направленность  его личности на непрерывное профессионально-педагогическое развитие и саморазвитие</vt:lpstr>
      <vt:lpstr>СОВЕРШЕНСТВОВАНИЕ ПРОФЕССИОНАЛЬНОЙ КОМПЕТЕНТНОСТИ ПЕДАГОГА СИО</vt:lpstr>
      <vt:lpstr>Презентация PowerPoint</vt:lpstr>
      <vt:lpstr>Конкурс профессионального мастерства  «Педагог специального и инклюзивного образования» (муниципальный этап)</vt:lpstr>
      <vt:lpstr>Номинации « Профессиональное мастерство: учитель»; «Профессиональное мастерство: учитель-логопед и учитель-дефектолог».  </vt:lpstr>
      <vt:lpstr>Очный этап состоит из трех конкурсных испытаний</vt:lpstr>
      <vt:lpstr>Всероссийская научно-практическая конференция  «Современные стратегии психолого-педагогического сопровождения детей с особыми образовательными потребностями в системе специального и инклюзивного образования в условиях реализации ФГОС»    март 2021 </vt:lpstr>
      <vt:lpstr>Презентация PowerPoint</vt:lpstr>
      <vt:lpstr>Презентация PowerPoint</vt:lpstr>
      <vt:lpstr>База данных специалистов СИО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Целевые ориентиры деятельности ГМО педагогов-психологов образования г. Челябинска 2019-2020 уч. г.: повышение профессионального уровня и реализации творческого потенциала педагогов-психологов образования (Конкурс психолого-педагогических программ   в образовательной среде)</dc:title>
  <dc:creator>User</dc:creator>
  <cp:lastModifiedBy>user</cp:lastModifiedBy>
  <cp:revision>45</cp:revision>
  <cp:lastPrinted>2020-09-15T05:12:19Z</cp:lastPrinted>
  <dcterms:created xsi:type="dcterms:W3CDTF">2019-09-10T17:18:29Z</dcterms:created>
  <dcterms:modified xsi:type="dcterms:W3CDTF">2020-09-17T08:13:07Z</dcterms:modified>
</cp:coreProperties>
</file>