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3" r:id="rId4"/>
    <p:sldId id="258" r:id="rId5"/>
    <p:sldId id="259" r:id="rId6"/>
    <p:sldId id="260" r:id="rId7"/>
    <p:sldId id="275" r:id="rId8"/>
    <p:sldId id="27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8E3790-131C-4E87-B2BD-EBF5B2EF1297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2D8D7C-ECF4-4653-BA1E-8D79B19F9E5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/>
              <a:t>Коррекционные методики и технологии в реализации учебных предметов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437112"/>
            <a:ext cx="4248144" cy="1800200"/>
          </a:xfrm>
        </p:spPr>
        <p:txBody>
          <a:bodyPr>
            <a:normAutofit fontScale="92500"/>
          </a:bodyPr>
          <a:lstStyle/>
          <a:p>
            <a:pPr algn="l"/>
            <a:r>
              <a:rPr lang="ru-RU" dirty="0" smtClean="0"/>
              <a:t>Аристова Юлия  Николаевна</a:t>
            </a:r>
          </a:p>
          <a:p>
            <a:pPr algn="l"/>
            <a:r>
              <a:rPr lang="ru-RU" dirty="0" smtClean="0"/>
              <a:t>Учитель русского языка </a:t>
            </a:r>
          </a:p>
          <a:p>
            <a:pPr algn="l"/>
            <a:r>
              <a:rPr lang="ru-RU" dirty="0" smtClean="0"/>
              <a:t>и литературы</a:t>
            </a:r>
          </a:p>
          <a:p>
            <a:pPr algn="l"/>
            <a:r>
              <a:rPr lang="ru-RU" dirty="0" smtClean="0"/>
              <a:t>Высшая категория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24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b="1" i="1" dirty="0" smtClean="0"/>
              <a:t>Технология дифференциации и индивидуализации </a:t>
            </a:r>
            <a:r>
              <a:rPr lang="ru-RU" sz="4400" b="1" i="1" dirty="0" smtClean="0"/>
              <a:t>обучения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680520"/>
          </a:xfrm>
        </p:spPr>
        <p:txBody>
          <a:bodyPr>
            <a:noAutofit/>
          </a:bodyPr>
          <a:lstStyle/>
          <a:p>
            <a:r>
              <a:rPr lang="ru-RU" sz="3200" dirty="0" smtClean="0"/>
              <a:t>Цель данной технологии состоит в том, чтобы все школьники овладели базовым уровнем знаний и умений и имели возможности для своего дальнейшего </a:t>
            </a:r>
            <a:r>
              <a:rPr lang="ru-RU" sz="3200" dirty="0" smtClean="0"/>
              <a:t>развития.</a:t>
            </a:r>
          </a:p>
          <a:p>
            <a:r>
              <a:rPr lang="ru-RU" sz="3200" dirty="0" smtClean="0"/>
              <a:t>Главная задача – предоставить учащимся возможность самим определить объем учебного материала (не ниже требований стандарта) по предмету. 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1230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800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dirty="0" smtClean="0"/>
              <a:t>технологии компенсирующего обучения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824536"/>
          </a:xfrm>
        </p:spPr>
        <p:txBody>
          <a:bodyPr>
            <a:noAutofit/>
          </a:bodyPr>
          <a:lstStyle/>
          <a:p>
            <a:r>
              <a:rPr lang="ru-RU" sz="2000" dirty="0" smtClean="0"/>
              <a:t>  </a:t>
            </a:r>
            <a:r>
              <a:rPr lang="ru-RU" sz="2000" i="1" dirty="0" smtClean="0"/>
              <a:t>обучение без принуждения </a:t>
            </a:r>
            <a:r>
              <a:rPr lang="ru-RU" sz="2000" dirty="0" smtClean="0"/>
              <a:t>(основанное на интересе, успехе, доверии);</a:t>
            </a:r>
          </a:p>
          <a:p>
            <a:r>
              <a:rPr lang="ru-RU" sz="2000" dirty="0" smtClean="0"/>
              <a:t> </a:t>
            </a:r>
            <a:r>
              <a:rPr lang="ru-RU" sz="2000" i="1" dirty="0" smtClean="0"/>
              <a:t>урок как система реабилитации, </a:t>
            </a:r>
            <a:r>
              <a:rPr lang="ru-RU" sz="2000" dirty="0" smtClean="0"/>
              <a:t>в результате которой каждый ученик начинает чувствовать и сознавать себя способным действовать разумно, ставить перед собой цели и достигать их;</a:t>
            </a:r>
          </a:p>
          <a:p>
            <a:r>
              <a:rPr lang="ru-RU" sz="2000" dirty="0" smtClean="0"/>
              <a:t>  </a:t>
            </a:r>
            <a:r>
              <a:rPr lang="ru-RU" sz="2000" i="1" dirty="0" smtClean="0"/>
              <a:t>адаптация содержания, </a:t>
            </a:r>
            <a:r>
              <a:rPr lang="ru-RU" sz="2000" dirty="0" smtClean="0"/>
              <a:t>очищение учебного материала от сложных подробностей и излишнего многообразия;</a:t>
            </a:r>
          </a:p>
          <a:p>
            <a:r>
              <a:rPr lang="ru-RU" sz="2000" dirty="0" smtClean="0"/>
              <a:t> </a:t>
            </a:r>
            <a:r>
              <a:rPr lang="ru-RU" sz="2000" i="1" dirty="0" smtClean="0"/>
              <a:t>одновременное подключение </a:t>
            </a:r>
            <a:r>
              <a:rPr lang="ru-RU" sz="2000" dirty="0" smtClean="0"/>
              <a:t>слуха, зрения, моторики, памяти и логического мышления в процессе восприятия материала;</a:t>
            </a:r>
          </a:p>
          <a:p>
            <a:r>
              <a:rPr lang="ru-RU" sz="2000" dirty="0" smtClean="0"/>
              <a:t>  </a:t>
            </a:r>
            <a:r>
              <a:rPr lang="ru-RU" sz="2000" i="1" dirty="0" smtClean="0"/>
              <a:t>использование </a:t>
            </a:r>
            <a:r>
              <a:rPr lang="ru-RU" sz="2000" dirty="0" smtClean="0"/>
              <a:t>ориентировочной основы действий (опорных сигналов);</a:t>
            </a:r>
          </a:p>
          <a:p>
            <a:pPr marL="0" indent="0">
              <a:buNone/>
            </a:pPr>
            <a:endParaRPr lang="ru-RU" sz="3000" dirty="0" smtClean="0"/>
          </a:p>
        </p:txBody>
      </p:sp>
    </p:spTree>
    <p:extLst>
      <p:ext uri="{BB962C8B-B14F-4D97-AF65-F5344CB8AC3E}">
        <p14:creationId xmlns:p14="http://schemas.microsoft.com/office/powerpoint/2010/main" xmlns="" val="2054522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ru-RU" sz="4400" dirty="0" smtClean="0"/>
              <a:t>технологии компенсирующего обучения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4400" i="1" dirty="0" smtClean="0"/>
              <a:t> </a:t>
            </a:r>
            <a:r>
              <a:rPr lang="ru-RU" sz="4200" i="1" dirty="0" smtClean="0"/>
              <a:t> формулирование определений </a:t>
            </a:r>
            <a:r>
              <a:rPr lang="ru-RU" sz="4200" dirty="0" smtClean="0"/>
              <a:t>по установленному образцу, применение алгоритмов;</a:t>
            </a:r>
          </a:p>
          <a:p>
            <a:r>
              <a:rPr lang="ru-RU" sz="4200" dirty="0" smtClean="0"/>
              <a:t>  </a:t>
            </a:r>
            <a:r>
              <a:rPr lang="ru-RU" sz="4200" i="1" dirty="0" err="1" smtClean="0"/>
              <a:t>взаимообучение</a:t>
            </a:r>
            <a:r>
              <a:rPr lang="ru-RU" sz="4200" i="1" dirty="0" smtClean="0"/>
              <a:t>, </a:t>
            </a:r>
            <a:r>
              <a:rPr lang="ru-RU" sz="4200" dirty="0" smtClean="0"/>
              <a:t>диалогические методики</a:t>
            </a:r>
            <a:r>
              <a:rPr lang="ru-RU" sz="4200" dirty="0" smtClean="0"/>
              <a:t>;</a:t>
            </a:r>
            <a:r>
              <a:rPr lang="ru-RU" sz="4200" dirty="0" smtClean="0"/>
              <a:t>  </a:t>
            </a:r>
            <a:endParaRPr lang="ru-RU" sz="4200" dirty="0" smtClean="0"/>
          </a:p>
          <a:p>
            <a:r>
              <a:rPr lang="ru-RU" sz="4200" dirty="0" smtClean="0"/>
              <a:t>  </a:t>
            </a:r>
            <a:r>
              <a:rPr lang="ru-RU" sz="4200" i="1" dirty="0" smtClean="0"/>
              <a:t>опора на наглядно-образную педагогику, </a:t>
            </a:r>
            <a:r>
              <a:rPr lang="ru-RU" sz="4200" dirty="0" smtClean="0"/>
              <a:t>восхождение от конкретного к абстрактному.</a:t>
            </a:r>
          </a:p>
          <a:p>
            <a:r>
              <a:rPr lang="ru-RU" sz="4200" dirty="0" smtClean="0"/>
              <a:t>  </a:t>
            </a:r>
            <a:r>
              <a:rPr lang="ru-RU" sz="4200" i="1" dirty="0" smtClean="0"/>
              <a:t>опоры </a:t>
            </a:r>
            <a:r>
              <a:rPr lang="ru-RU" sz="4200" dirty="0" smtClean="0"/>
              <a:t>различного типа (от плаката-примера на конкретное правило до опорного конспекта и обобщающей таблицы);</a:t>
            </a:r>
          </a:p>
          <a:p>
            <a:pPr>
              <a:buNone/>
            </a:pPr>
            <a:endParaRPr lang="ru-RU" sz="4200" dirty="0" smtClean="0"/>
          </a:p>
          <a:p>
            <a:r>
              <a:rPr lang="ru-RU" sz="4200" dirty="0" smtClean="0"/>
              <a:t> </a:t>
            </a:r>
            <a:r>
              <a:rPr lang="ru-RU" sz="4200" i="1" dirty="0" smtClean="0"/>
              <a:t>указание типа,</a:t>
            </a:r>
            <a:r>
              <a:rPr lang="ru-RU" sz="4200" dirty="0" smtClean="0"/>
              <a:t>  закона, правила;</a:t>
            </a:r>
          </a:p>
          <a:p>
            <a:r>
              <a:rPr lang="ru-RU" sz="4200" dirty="0" smtClean="0"/>
              <a:t> </a:t>
            </a:r>
            <a:r>
              <a:rPr lang="ru-RU" sz="4200" i="1" dirty="0" smtClean="0"/>
              <a:t>подсказка </a:t>
            </a:r>
            <a:r>
              <a:rPr lang="ru-RU" sz="4200" dirty="0" smtClean="0"/>
              <a:t>(намек, ассоциация) идеи, направления мысли;</a:t>
            </a:r>
          </a:p>
          <a:p>
            <a:r>
              <a:rPr lang="ru-RU" sz="4200" dirty="0" smtClean="0"/>
              <a:t> </a:t>
            </a:r>
            <a:r>
              <a:rPr lang="ru-RU" sz="4200" i="1" dirty="0" smtClean="0"/>
              <a:t>предупреждение </a:t>
            </a:r>
            <a:r>
              <a:rPr lang="ru-RU" sz="4200" dirty="0" smtClean="0"/>
              <a:t>о возможных ошибках;</a:t>
            </a:r>
          </a:p>
          <a:p>
            <a:r>
              <a:rPr lang="ru-RU" sz="4200" dirty="0" smtClean="0"/>
              <a:t> </a:t>
            </a:r>
            <a:r>
              <a:rPr lang="ru-RU" sz="4200" i="1" dirty="0" smtClean="0"/>
              <a:t>разделение </a:t>
            </a:r>
            <a:r>
              <a:rPr lang="ru-RU" sz="4200" dirty="0" smtClean="0"/>
              <a:t>сложного задания на составляющие.</a:t>
            </a:r>
          </a:p>
          <a:p>
            <a:pPr>
              <a:buNone/>
            </a:pPr>
            <a:endParaRPr lang="ru-RU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1683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технологии проблемного </a:t>
            </a:r>
            <a:r>
              <a:rPr lang="ru-RU" sz="4000" b="1" dirty="0" smtClean="0"/>
              <a:t>обучения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>
            <a:normAutofit/>
          </a:bodyPr>
          <a:lstStyle/>
          <a:p>
            <a:r>
              <a:rPr lang="ru-RU" dirty="0" smtClean="0"/>
              <a:t>На уроках </a:t>
            </a:r>
            <a:r>
              <a:rPr lang="ru-RU" dirty="0" smtClean="0"/>
              <a:t>ставится </a:t>
            </a:r>
            <a:r>
              <a:rPr lang="ru-RU" dirty="0" smtClean="0"/>
              <a:t>перед детьми </a:t>
            </a:r>
            <a:r>
              <a:rPr lang="ru-RU" dirty="0" smtClean="0"/>
              <a:t>проблемная задача, </a:t>
            </a:r>
            <a:r>
              <a:rPr lang="ru-RU" dirty="0" smtClean="0"/>
              <a:t>а затем ряд последовательных взаимосвязанных вопросов, ответы на которые ведут к решению задачи. Обучающиеся пытаются решить поставленную перед ними проблемную задачу самостоятельно.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/>
              <a:t>методика </a:t>
            </a:r>
            <a:r>
              <a:rPr lang="ru-RU" sz="5400" dirty="0"/>
              <a:t>критического мышления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b="1" dirty="0" smtClean="0"/>
              <a:t>1.Стадия </a:t>
            </a:r>
            <a:r>
              <a:rPr lang="ru-RU" sz="1600" b="1" dirty="0" smtClean="0"/>
              <a:t>вызова</a:t>
            </a:r>
          </a:p>
          <a:p>
            <a:pPr marL="0" indent="0">
              <a:buNone/>
            </a:pPr>
            <a:r>
              <a:rPr lang="ru-RU" sz="1600" b="1" dirty="0" smtClean="0"/>
              <a:t>Цели</a:t>
            </a:r>
            <a:r>
              <a:rPr lang="ru-RU" sz="1600" b="1" dirty="0" smtClean="0"/>
              <a:t>: </a:t>
            </a:r>
          </a:p>
          <a:p>
            <a:r>
              <a:rPr lang="ru-RU" sz="1300" dirty="0" smtClean="0"/>
              <a:t> а) вызов активного интереса к теме; </a:t>
            </a:r>
          </a:p>
          <a:p>
            <a:r>
              <a:rPr lang="ru-RU" sz="1300" dirty="0" smtClean="0"/>
              <a:t>б) активизация каждого ученика;  </a:t>
            </a:r>
          </a:p>
          <a:p>
            <a:r>
              <a:rPr lang="ru-RU" sz="1300" dirty="0" smtClean="0"/>
              <a:t>в) актуализация знаний; </a:t>
            </a:r>
          </a:p>
          <a:p>
            <a:r>
              <a:rPr lang="ru-RU" sz="1300" dirty="0" smtClean="0"/>
              <a:t>г) создание условий, при которых учащиеся сами определяют свои личные цели изучения определенной темы. </a:t>
            </a:r>
            <a:endParaRPr lang="ru-RU" sz="1300" dirty="0"/>
          </a:p>
          <a:p>
            <a:r>
              <a:rPr lang="ru-RU" sz="1400" b="1" dirty="0" smtClean="0"/>
              <a:t>2.Стадия </a:t>
            </a:r>
            <a:r>
              <a:rPr lang="ru-RU" sz="1400" b="1" dirty="0" smtClean="0"/>
              <a:t>осмысления</a:t>
            </a:r>
          </a:p>
          <a:p>
            <a:pPr marL="0" indent="0">
              <a:buNone/>
            </a:pPr>
            <a:r>
              <a:rPr lang="ru-RU" sz="1400" b="1" dirty="0" smtClean="0"/>
              <a:t>Цели: </a:t>
            </a:r>
          </a:p>
          <a:p>
            <a:r>
              <a:rPr lang="ru-RU" sz="1300" dirty="0" smtClean="0"/>
              <a:t> а) организация активного восприятия текста;  </a:t>
            </a:r>
          </a:p>
          <a:p>
            <a:r>
              <a:rPr lang="ru-RU" sz="1300" dirty="0" smtClean="0"/>
              <a:t>б) направление усилий на отслеживание степени понимания текста;  </a:t>
            </a:r>
          </a:p>
          <a:p>
            <a:r>
              <a:rPr lang="ru-RU" sz="1300" dirty="0" smtClean="0"/>
              <a:t>в) создание условий для самостоятельного соотнесения учащимися своих прежних знаний с новой информацией, содержащейся в тексте. </a:t>
            </a:r>
            <a:endParaRPr lang="ru-RU" sz="1300" dirty="0" smtClean="0"/>
          </a:p>
          <a:p>
            <a:r>
              <a:rPr lang="ru-RU" sz="1400" b="1" dirty="0" smtClean="0"/>
              <a:t>3.Рефлексия</a:t>
            </a:r>
            <a:r>
              <a:rPr lang="ru-RU" sz="1400" b="1" dirty="0"/>
              <a:t>. </a:t>
            </a:r>
          </a:p>
          <a:p>
            <a:pPr marL="0" indent="0">
              <a:buNone/>
            </a:pPr>
            <a:r>
              <a:rPr lang="ru-RU" sz="1200" b="1" dirty="0" smtClean="0"/>
              <a:t>Цели:  </a:t>
            </a:r>
          </a:p>
          <a:p>
            <a:r>
              <a:rPr lang="ru-RU" sz="1300" dirty="0" smtClean="0"/>
              <a:t>а) обеспечить закрепление полученных знаний;  </a:t>
            </a:r>
          </a:p>
          <a:p>
            <a:r>
              <a:rPr lang="ru-RU" sz="1300" dirty="0" smtClean="0"/>
              <a:t>б) вернуть учащихся к первоначальным записям и предположениям, внести изменения и дополнения;  </a:t>
            </a:r>
          </a:p>
          <a:p>
            <a:r>
              <a:rPr lang="ru-RU" sz="1300" dirty="0" smtClean="0"/>
              <a:t>в) создать условия для самостоятельной систематизации нового материала; </a:t>
            </a:r>
          </a:p>
          <a:p>
            <a:r>
              <a:rPr lang="ru-RU" sz="1300" dirty="0" smtClean="0"/>
              <a:t>г) установить связи и причинно-следственные отношения в новой информации; </a:t>
            </a:r>
          </a:p>
          <a:p>
            <a:r>
              <a:rPr lang="ru-RU" sz="1300" dirty="0" err="1" smtClean="0"/>
              <a:t>д</a:t>
            </a:r>
            <a:r>
              <a:rPr lang="ru-RU" sz="1300" dirty="0" smtClean="0"/>
              <a:t>) способствовать самовыражению обучаемых, проявлению эмоций по поводу нового знания;  </a:t>
            </a:r>
          </a:p>
          <a:p>
            <a:r>
              <a:rPr lang="ru-RU" sz="1300" dirty="0" smtClean="0"/>
              <a:t>е) организовать исследовательскую практическую деятельность учащихся с использованием новой информации.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89468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/>
          <a:lstStyle/>
          <a:p>
            <a:pPr algn="ctr"/>
            <a:r>
              <a:rPr lang="ru-RU" sz="4800" dirty="0"/>
              <a:t>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«Шесть шляп мышления»</a:t>
            </a:r>
          </a:p>
          <a:p>
            <a:r>
              <a:rPr lang="ru-RU" b="1" dirty="0"/>
              <a:t>«</a:t>
            </a:r>
            <a:r>
              <a:rPr lang="ru-RU" b="1" dirty="0" err="1"/>
              <a:t>Фишбоун</a:t>
            </a:r>
            <a:r>
              <a:rPr lang="ru-RU" b="1" dirty="0"/>
              <a:t>»</a:t>
            </a:r>
          </a:p>
          <a:p>
            <a:r>
              <a:rPr lang="ru-RU" b="1" dirty="0"/>
              <a:t>"Толстые и   тонкие вопросы"</a:t>
            </a:r>
            <a:r>
              <a:rPr lang="ru-RU" dirty="0"/>
              <a:t> </a:t>
            </a:r>
          </a:p>
          <a:p>
            <a:r>
              <a:rPr lang="ru-RU" b="1" dirty="0"/>
              <a:t>«Дневник двойной записи»</a:t>
            </a:r>
          </a:p>
          <a:p>
            <a:r>
              <a:rPr lang="ru-RU" b="1" dirty="0"/>
              <a:t>«Написание эссе»</a:t>
            </a:r>
          </a:p>
          <a:p>
            <a:r>
              <a:rPr lang="ru-RU" b="1" dirty="0"/>
              <a:t>«Кластер»</a:t>
            </a:r>
            <a:r>
              <a:rPr lang="ru-RU" dirty="0"/>
              <a:t> </a:t>
            </a:r>
          </a:p>
          <a:p>
            <a:r>
              <a:rPr lang="ru-RU" b="1" dirty="0"/>
              <a:t>«Знаю, хочу узнать, узнал»</a:t>
            </a:r>
          </a:p>
          <a:p>
            <a:r>
              <a:rPr lang="ru-RU" b="1" dirty="0"/>
              <a:t>«Написание </a:t>
            </a:r>
            <a:r>
              <a:rPr lang="ru-RU" b="1" dirty="0" err="1"/>
              <a:t>синквейна</a:t>
            </a:r>
            <a:r>
              <a:rPr lang="ru-RU" b="1" dirty="0"/>
              <a:t>»</a:t>
            </a:r>
            <a:r>
              <a:rPr lang="ru-RU" dirty="0"/>
              <a:t> </a:t>
            </a:r>
          </a:p>
          <a:p>
            <a:r>
              <a:rPr lang="ru-RU" b="1" dirty="0"/>
              <a:t>«Верно – не верно»</a:t>
            </a:r>
            <a:endParaRPr lang="ru-RU" dirty="0"/>
          </a:p>
          <a:p>
            <a:r>
              <a:rPr lang="ru-RU" b="1" dirty="0"/>
              <a:t>«Перепутанные логические цепочки»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9890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/>
          <a:lstStyle/>
          <a:p>
            <a:pPr algn="ctr"/>
            <a:r>
              <a:rPr lang="ru-RU" sz="4800" dirty="0"/>
              <a:t>Уроки помогают: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привлекать пассивных учеников.</a:t>
            </a:r>
          </a:p>
          <a:p>
            <a:pPr lvl="0"/>
            <a:r>
              <a:rPr lang="ru-RU" dirty="0"/>
              <a:t>Делать занятия более наглядными и интересными.</a:t>
            </a:r>
          </a:p>
          <a:p>
            <a:pPr lvl="0"/>
            <a:r>
              <a:rPr lang="ru-RU" dirty="0"/>
              <a:t>Приучать учащихся к самостоятельной работе с материалом.</a:t>
            </a:r>
          </a:p>
          <a:p>
            <a:pPr lvl="0"/>
            <a:r>
              <a:rPr lang="ru-RU" dirty="0"/>
              <a:t>Развивать у детей интерес к учебе, повышать самооценку, веру в себя, в свои силы и возможности.</a:t>
            </a:r>
          </a:p>
          <a:p>
            <a:pPr lvl="0"/>
            <a:r>
              <a:rPr lang="ru-RU" dirty="0"/>
              <a:t>Снимать психологический барьер, сохранять и повышать мотивацию в течении урока.</a:t>
            </a:r>
          </a:p>
        </p:txBody>
      </p:sp>
    </p:spTree>
    <p:extLst>
      <p:ext uri="{BB962C8B-B14F-4D97-AF65-F5344CB8AC3E}">
        <p14:creationId xmlns:p14="http://schemas.microsoft.com/office/powerpoint/2010/main" xmlns="" val="23485352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555</TotalTime>
  <Words>173</Words>
  <Application>Microsoft Office PowerPoint</Application>
  <PresentationFormat>Экран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Коррекционные методики и технологии в реализации учебных предметов</vt:lpstr>
      <vt:lpstr>   Технология дифференциации и индивидуализации обучения</vt:lpstr>
      <vt:lpstr>        технологии компенсирующего обучения </vt:lpstr>
      <vt:lpstr>технологии компенсирующего обучения</vt:lpstr>
      <vt:lpstr>технологии проблемного обучения </vt:lpstr>
      <vt:lpstr>методика критического мышления</vt:lpstr>
      <vt:lpstr>Методы</vt:lpstr>
      <vt:lpstr>Уроки помогают: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критического мышления</dc:title>
  <dc:creator>user</dc:creator>
  <cp:lastModifiedBy>user</cp:lastModifiedBy>
  <cp:revision>36</cp:revision>
  <dcterms:created xsi:type="dcterms:W3CDTF">2018-12-20T04:51:37Z</dcterms:created>
  <dcterms:modified xsi:type="dcterms:W3CDTF">2020-10-22T04:31:54Z</dcterms:modified>
</cp:coreProperties>
</file>