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8" r:id="rId3"/>
    <p:sldId id="271" r:id="rId4"/>
    <p:sldId id="272" r:id="rId5"/>
    <p:sldId id="258" r:id="rId6"/>
    <p:sldId id="273" r:id="rId7"/>
    <p:sldId id="298" r:id="rId8"/>
    <p:sldId id="286" r:id="rId9"/>
    <p:sldId id="288" r:id="rId10"/>
    <p:sldId id="289" r:id="rId11"/>
    <p:sldId id="290" r:id="rId12"/>
    <p:sldId id="282" r:id="rId13"/>
    <p:sldId id="278" r:id="rId14"/>
    <p:sldId id="276" r:id="rId15"/>
    <p:sldId id="279" r:id="rId16"/>
    <p:sldId id="283" r:id="rId17"/>
    <p:sldId id="280" r:id="rId18"/>
    <p:sldId id="266" r:id="rId19"/>
    <p:sldId id="281" r:id="rId20"/>
    <p:sldId id="284" r:id="rId21"/>
    <p:sldId id="291" r:id="rId22"/>
    <p:sldId id="293" r:id="rId23"/>
    <p:sldId id="294" r:id="rId24"/>
    <p:sldId id="295" r:id="rId25"/>
    <p:sldId id="260" r:id="rId26"/>
    <p:sldId id="296" r:id="rId27"/>
    <p:sldId id="300" r:id="rId28"/>
    <p:sldId id="29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2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7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8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8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3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0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598E-51DE-4830-A07A-F059DC6A6413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987C-18CD-4DBC-B8D3-05A3A7546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3645/" TargetMode="External"/><Relationship Id="rId2" Type="http://schemas.openxmlformats.org/officeDocument/2006/relationships/hyperlink" Target="https://resh.edu.ru/subject/lesson/36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h.edu.ru/subject/lesson/3622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340" y="1694632"/>
            <a:ext cx="10515600" cy="4769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платформы РЭШ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организации и проведения уроков литературы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 время дистанционного обучения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Алпатова Татьяна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Раильевна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МБОУ «СОШ №131 г. Челябинска»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3959997"/>
            <a:ext cx="3553325" cy="19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540" y="1356543"/>
            <a:ext cx="10355580" cy="5501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1403" y="207079"/>
            <a:ext cx="6960496" cy="954107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Тренировочные задания к уроку</a:t>
            </a:r>
          </a:p>
          <a:p>
            <a:pPr algn="ctr"/>
            <a:r>
              <a:rPr lang="ru-RU" sz="2800" b="1" dirty="0" smtClean="0"/>
              <a:t> « Аустерлиц – эпоха срамов и поражений»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585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152400"/>
            <a:ext cx="1136226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2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220133"/>
            <a:ext cx="115316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7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35467"/>
            <a:ext cx="12126286" cy="64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12" y="101019"/>
            <a:ext cx="6121888" cy="67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2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6268"/>
            <a:ext cx="11015133" cy="66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События романа-эпопеи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Л. Н. Толстого «Война и мир»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762125" y="2172494"/>
          <a:ext cx="3333750" cy="365760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102088302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175470669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113762426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122552105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78068654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1625519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98112276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355733885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422414269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71328550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ж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ш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х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з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1973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у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у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щ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щ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1668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ж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6802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ё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72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у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у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р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ц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8841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ф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ф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ё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ч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641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ч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й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й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щ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3315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щ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у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ч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ф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й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5239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ц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у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й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з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077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ш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ш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э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э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19470"/>
                  </a:ext>
                </a:extLst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 горизонтали:</a:t>
            </a:r>
          </a:p>
          <a:p>
            <a:pPr marL="0" indent="0">
              <a:buNone/>
            </a:pPr>
            <a:r>
              <a:rPr lang="ru-RU" dirty="0" smtClean="0"/>
              <a:t>1. В этот австрийский город был послан Андрей Болконский, чтобы сообщить об одной из первых побед в кампании 1805 года.</a:t>
            </a:r>
          </a:p>
          <a:p>
            <a:pPr marL="0" indent="0">
              <a:buNone/>
            </a:pPr>
            <a:r>
              <a:rPr lang="ru-RU" dirty="0" smtClean="0"/>
              <a:t>2. В этом сражении русские в составе союзнической армии потерпели поражение.</a:t>
            </a:r>
          </a:p>
          <a:p>
            <a:pPr marL="0" indent="0">
              <a:buNone/>
            </a:pPr>
            <a:r>
              <a:rPr lang="ru-RU" dirty="0" smtClean="0"/>
              <a:t>3. Эту далёкую реку и голубеющие за ней горы видел Николай Ростов в первом сражении. </a:t>
            </a:r>
          </a:p>
          <a:p>
            <a:pPr marL="0" indent="0">
              <a:buNone/>
            </a:pPr>
            <a:r>
              <a:rPr lang="ru-RU" b="1" dirty="0" smtClean="0"/>
              <a:t>По вертикали:</a:t>
            </a:r>
          </a:p>
          <a:p>
            <a:pPr marL="0" indent="0">
              <a:buNone/>
            </a:pPr>
            <a:r>
              <a:rPr lang="ru-RU" dirty="0" smtClean="0"/>
              <a:t>1. На смотре под этим местечком Кутузов хотел «показать австрийскому генералу то печальное положение, в котором приходили войска из России».</a:t>
            </a:r>
          </a:p>
          <a:p>
            <a:pPr marL="0" indent="0">
              <a:buNone/>
            </a:pPr>
            <a:r>
              <a:rPr lang="ru-RU" dirty="0" smtClean="0"/>
              <a:t>2. В сражении в этом месте истинный героизм проявили Тушин и Тимохин.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6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0"/>
            <a:ext cx="11480799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1" y="203200"/>
            <a:ext cx="11269979" cy="6291337"/>
          </a:xfrm>
        </p:spPr>
      </p:pic>
    </p:spTree>
    <p:extLst>
      <p:ext uri="{BB962C8B-B14F-4D97-AF65-F5344CB8AC3E}">
        <p14:creationId xmlns:p14="http://schemas.microsoft.com/office/powerpoint/2010/main" val="12629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7" y="203200"/>
            <a:ext cx="7992533" cy="61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26"/>
            <a:ext cx="12192000" cy="68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66FFFF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Контрольные задания к уроку «Жизненные искания князя А. Болконского»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128" y="1936467"/>
            <a:ext cx="7634772" cy="49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2" y="48083"/>
            <a:ext cx="12144688" cy="68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64221"/>
              </p:ext>
            </p:extLst>
          </p:nvPr>
        </p:nvGraphicFramePr>
        <p:xfrm>
          <a:off x="711201" y="365127"/>
          <a:ext cx="10642598" cy="6449481"/>
        </p:xfrm>
        <a:graphic>
          <a:graphicData uri="http://schemas.openxmlformats.org/drawingml/2006/table">
            <a:tbl>
              <a:tblPr/>
              <a:tblGrid>
                <a:gridCol w="1758342">
                  <a:extLst>
                    <a:ext uri="{9D8B030D-6E8A-4147-A177-3AD203B41FA5}">
                      <a16:colId xmlns:a16="http://schemas.microsoft.com/office/drawing/2014/main" val="2530111027"/>
                    </a:ext>
                  </a:extLst>
                </a:gridCol>
                <a:gridCol w="1596391">
                  <a:extLst>
                    <a:ext uri="{9D8B030D-6E8A-4147-A177-3AD203B41FA5}">
                      <a16:colId xmlns:a16="http://schemas.microsoft.com/office/drawing/2014/main" val="3591052022"/>
                    </a:ext>
                  </a:extLst>
                </a:gridCol>
                <a:gridCol w="1758342">
                  <a:extLst>
                    <a:ext uri="{9D8B030D-6E8A-4147-A177-3AD203B41FA5}">
                      <a16:colId xmlns:a16="http://schemas.microsoft.com/office/drawing/2014/main" val="163357718"/>
                    </a:ext>
                  </a:extLst>
                </a:gridCol>
                <a:gridCol w="2868874">
                  <a:extLst>
                    <a:ext uri="{9D8B030D-6E8A-4147-A177-3AD203B41FA5}">
                      <a16:colId xmlns:a16="http://schemas.microsoft.com/office/drawing/2014/main" val="2894938296"/>
                    </a:ext>
                  </a:extLst>
                </a:gridCol>
                <a:gridCol w="2660649">
                  <a:extLst>
                    <a:ext uri="{9D8B030D-6E8A-4147-A177-3AD203B41FA5}">
                      <a16:colId xmlns:a16="http://schemas.microsoft.com/office/drawing/2014/main" val="459988841"/>
                    </a:ext>
                  </a:extLst>
                </a:gridCol>
              </a:tblGrid>
              <a:tr h="4513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robotoregular"/>
                        </a:rPr>
                        <a:t>Класс</a:t>
                      </a:r>
                    </a:p>
                  </a:txBody>
                  <a:tcPr marL="38817" marR="77633" marT="50462" marB="50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robotoregular"/>
                        </a:rPr>
                        <a:t>Предмет</a:t>
                      </a:r>
                    </a:p>
                  </a:txBody>
                  <a:tcPr marL="38817" marR="77633" marT="50462" marB="50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robotoregular"/>
                        </a:rPr>
                        <a:t>Тема урока</a:t>
                      </a:r>
                    </a:p>
                  </a:txBody>
                  <a:tcPr marL="38817" marR="77633" marT="50462" marB="50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robotoregular"/>
                        </a:rPr>
                        <a:t>Тип задания</a:t>
                      </a:r>
                    </a:p>
                  </a:txBody>
                  <a:tcPr marL="37264" marR="37264" marT="38817" marB="38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robotoregular"/>
                        </a:rPr>
                        <a:t>Результат</a:t>
                      </a:r>
                    </a:p>
                  </a:txBody>
                  <a:tcPr marL="38817" marR="77633" marT="50462" marB="50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801517"/>
                  </a:ext>
                </a:extLst>
              </a:tr>
              <a:tr h="333676">
                <a:tc gridSpan="5"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robotoregular"/>
                        </a:rPr>
                        <a:t>19 мая 2020</a:t>
                      </a:r>
                    </a:p>
                  </a:txBody>
                  <a:tcPr marL="31053" marR="77633" marT="38817" marB="892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34772"/>
                  </a:ext>
                </a:extLst>
              </a:tr>
              <a:tr h="1422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effectLst/>
                          <a:latin typeface="robotolight"/>
                        </a:rPr>
                        <a:t>10</a:t>
                      </a:r>
                    </a:p>
                  </a:txBody>
                  <a:tcPr marL="31053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Литература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robotolight"/>
                          <a:hlinkClick r:id="rId2"/>
                        </a:rPr>
                        <a:t>Урок 47. Философия истории Толстого. Истинный и ложный патриотизм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Задания тренировочного модуля</a:t>
                      </a:r>
                    </a:p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Контрольные задания В1</a:t>
                      </a:r>
                    </a:p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Контрольные задания В2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robotolight"/>
                        </a:rPr>
                        <a:t>4</a:t>
                      </a:r>
                    </a:p>
                    <a:p>
                      <a:pPr algn="l" fontAlgn="t"/>
                      <a:r>
                        <a:rPr lang="ru-RU" sz="2000" dirty="0">
                          <a:effectLst/>
                          <a:latin typeface="robotolight"/>
                        </a:rPr>
                        <a:t>5</a:t>
                      </a:r>
                    </a:p>
                    <a:p>
                      <a:pPr algn="l" fontAlgn="t"/>
                      <a:r>
                        <a:rPr lang="ru-RU" sz="2000" dirty="0">
                          <a:effectLst/>
                          <a:latin typeface="robotolight"/>
                        </a:rPr>
                        <a:t>4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51196"/>
                  </a:ext>
                </a:extLst>
              </a:tr>
              <a:tr h="333676">
                <a:tc gridSpan="5"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robotoregular"/>
                        </a:rPr>
                        <a:t>18 мая 2020</a:t>
                      </a:r>
                    </a:p>
                  </a:txBody>
                  <a:tcPr marL="31053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52063"/>
                  </a:ext>
                </a:extLst>
              </a:tr>
              <a:tr h="12666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10</a:t>
                      </a:r>
                    </a:p>
                  </a:txBody>
                  <a:tcPr marL="31053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dirty="0">
                          <a:effectLst/>
                          <a:latin typeface="robotolight"/>
                        </a:rPr>
                        <a:t>Литература</a:t>
                      </a:r>
                      <a:endParaRPr lang="ru-RU" sz="1400" dirty="0">
                        <a:effectLst/>
                        <a:latin typeface="robotolight"/>
                      </a:endParaRP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robotolight"/>
                          <a:hlinkClick r:id="rId3"/>
                        </a:rPr>
                        <a:t>Урок 46. Искания и обретения Пьера Безухова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Задания тренировочного модуля</a:t>
                      </a:r>
                    </a:p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Контрольные задания В1</a:t>
                      </a:r>
                    </a:p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Контрольные задания В2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>
                          <a:effectLst/>
                          <a:latin typeface="robotolight"/>
                        </a:rPr>
                        <a:t>4</a:t>
                      </a:r>
                    </a:p>
                    <a:p>
                      <a:pPr algn="l" fontAlgn="t"/>
                      <a:r>
                        <a:rPr lang="ru-RU" sz="2000">
                          <a:effectLst/>
                          <a:latin typeface="robotolight"/>
                        </a:rPr>
                        <a:t>3</a:t>
                      </a:r>
                    </a:p>
                    <a:p>
                      <a:pPr algn="l" fontAlgn="t"/>
                      <a:r>
                        <a:rPr lang="ru-RU" sz="2000">
                          <a:effectLst/>
                          <a:latin typeface="robotolight"/>
                        </a:rPr>
                        <a:t>5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4405"/>
                  </a:ext>
                </a:extLst>
              </a:tr>
              <a:tr h="333676">
                <a:tc gridSpan="5"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robotoregular"/>
                        </a:rPr>
                        <a:t>17 мая 2020</a:t>
                      </a:r>
                    </a:p>
                  </a:txBody>
                  <a:tcPr marL="31053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71534"/>
                  </a:ext>
                </a:extLst>
              </a:tr>
              <a:tr h="1577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effectLst/>
                          <a:latin typeface="robotolight"/>
                        </a:rPr>
                        <a:t>10</a:t>
                      </a:r>
                    </a:p>
                  </a:txBody>
                  <a:tcPr marL="31053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effectLst/>
                          <a:latin typeface="robotolight"/>
                        </a:rPr>
                        <a:t>Литература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robotolight"/>
                          <a:hlinkClick r:id="rId4"/>
                        </a:rPr>
                        <a:t>Урок 45. Кутузов и Наполеон. Сравнительная характеристика персонажей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Задания тренировочного модуля</a:t>
                      </a:r>
                    </a:p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Контрольные задания В1</a:t>
                      </a:r>
                    </a:p>
                    <a:p>
                      <a:pPr algn="l" fontAlgn="t"/>
                      <a:r>
                        <a:rPr lang="ru-RU" sz="1400" dirty="0">
                          <a:effectLst/>
                          <a:latin typeface="robotolight"/>
                        </a:rPr>
                        <a:t>Контрольные задания В2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robotolight"/>
                        </a:rPr>
                        <a:t>4</a:t>
                      </a:r>
                    </a:p>
                    <a:p>
                      <a:pPr algn="l" fontAlgn="t"/>
                      <a:r>
                        <a:rPr lang="ru-RU" sz="2000" dirty="0">
                          <a:effectLst/>
                          <a:latin typeface="robotolight"/>
                        </a:rPr>
                        <a:t>4</a:t>
                      </a:r>
                    </a:p>
                    <a:p>
                      <a:pPr algn="l" fontAlgn="t"/>
                      <a:r>
                        <a:rPr lang="ru-RU" sz="2000" dirty="0">
                          <a:effectLst/>
                          <a:latin typeface="robotolight"/>
                        </a:rPr>
                        <a:t>3</a:t>
                      </a:r>
                    </a:p>
                  </a:txBody>
                  <a:tcPr marL="37264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46229"/>
                  </a:ext>
                </a:extLst>
              </a:tr>
              <a:tr h="333676">
                <a:tc gridSpan="5">
                  <a:txBody>
                    <a:bodyPr/>
                    <a:lstStyle/>
                    <a:p>
                      <a:pPr fontAlgn="t"/>
                      <a:endParaRPr lang="ru-RU" sz="2000" dirty="0">
                        <a:effectLst/>
                        <a:latin typeface="robotoregular"/>
                      </a:endParaRPr>
                    </a:p>
                  </a:txBody>
                  <a:tcPr marL="31053" marR="77633" marT="38817" marB="892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FB9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1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7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7467"/>
            <a:ext cx="12192000" cy="4064000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 rot="18565720">
            <a:off x="10071580" y="1361379"/>
            <a:ext cx="1899842" cy="60736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ln>
            <a:solidFill>
              <a:srgbClr val="66FF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цикла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118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содержания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проверка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оценка результата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926667" y="1825625"/>
            <a:ext cx="1117600" cy="313584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762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96" y="2402860"/>
            <a:ext cx="355427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1" y="265355"/>
            <a:ext cx="11005759" cy="597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097781" y="1143000"/>
            <a:ext cx="6446519" cy="4572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ln>
            <a:solidFill>
              <a:srgbClr val="00FFFF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Литература. 10 класс. Творчество Л.Н. Толстого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78" y="1417319"/>
            <a:ext cx="8283562" cy="505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0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1292840" cy="1125008"/>
          </a:xfrm>
          <a:ln>
            <a:solidFill>
              <a:srgbClr val="66FFFF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уроков по роману Л. Н. Толстого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«Война и мир»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067" y="1690688"/>
            <a:ext cx="11277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Мысль семейная в романе.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Болконские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Аустерлиц- эпоха срамов и поражений.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«Чтоб жить честно»: путь  исканий князя Андрея Болконского.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Образ Наташи Ростовой.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Своеобразие психологизма Толстого. «Диалектика души».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Бородинское сражение как идейно- композиционный  центр романа.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Кутузов и Наполеон. Сравнительная характеристика полководцев.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Искания и обретения Пьера Безухова.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Философия истории Толстого. Истинный и ложный патриотизм.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Малахова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8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2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66FFFF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Глоссарий к уроку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«Аустерлиц- эпоха срамов и поражений»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5" y="2490786"/>
            <a:ext cx="11664050" cy="308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5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70559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82880" y="571500"/>
            <a:ext cx="43662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2880" y="3268980"/>
            <a:ext cx="52806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82880" y="5440680"/>
            <a:ext cx="34747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41" y="0"/>
            <a:ext cx="12327465" cy="685799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11480" y="502920"/>
            <a:ext cx="7429500" cy="4572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476</Words>
  <Application>Microsoft Office PowerPoint</Application>
  <PresentationFormat>Широкоэкранный</PresentationFormat>
  <Paragraphs>178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robotolight</vt:lpstr>
      <vt:lpstr>robotoregular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Литература. 10 класс. Творчество Л.Н. Толстого</vt:lpstr>
      <vt:lpstr>Система уроков по роману Л. Н. Толстого   «Война и мир»</vt:lpstr>
      <vt:lpstr>Презентация PowerPoint</vt:lpstr>
      <vt:lpstr>Глоссарий к уроку  «Аустерлиц- эпоха срамов и поражений»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События романа-эпопеи Л. Н. Толстого «Война и мир»</vt:lpstr>
      <vt:lpstr>Презентация PowerPoint</vt:lpstr>
      <vt:lpstr>Презентация PowerPoint</vt:lpstr>
      <vt:lpstr>Презентация PowerPoint</vt:lpstr>
      <vt:lpstr>Контрольные задания к уроку «Жизненные искания князя А. Болконского»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 Стадии цикла образования: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Алпатова</dc:creator>
  <cp:lastModifiedBy>Ирина Алпатова</cp:lastModifiedBy>
  <cp:revision>33</cp:revision>
  <dcterms:created xsi:type="dcterms:W3CDTF">2020-05-26T15:56:02Z</dcterms:created>
  <dcterms:modified xsi:type="dcterms:W3CDTF">2020-05-31T15:44:06Z</dcterms:modified>
</cp:coreProperties>
</file>