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7" r:id="rId6"/>
    <p:sldId id="308" r:id="rId7"/>
    <p:sldId id="309" r:id="rId8"/>
    <p:sldId id="310" r:id="rId9"/>
    <p:sldId id="311" r:id="rId10"/>
    <p:sldId id="312" r:id="rId11"/>
    <p:sldId id="314" r:id="rId12"/>
    <p:sldId id="315" r:id="rId13"/>
    <p:sldId id="313" r:id="rId14"/>
    <p:sldId id="316" r:id="rId15"/>
    <p:sldId id="317" r:id="rId16"/>
    <p:sldId id="318" r:id="rId17"/>
    <p:sldId id="319" r:id="rId18"/>
    <p:sldId id="320" r:id="rId19"/>
    <p:sldId id="287" r:id="rId20"/>
    <p:sldId id="286" r:id="rId21"/>
    <p:sldId id="288" r:id="rId22"/>
    <p:sldId id="289" r:id="rId23"/>
    <p:sldId id="321" r:id="rId24"/>
    <p:sldId id="322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323" r:id="rId38"/>
    <p:sldId id="290" r:id="rId39"/>
    <p:sldId id="328" r:id="rId40"/>
    <p:sldId id="329" r:id="rId41"/>
    <p:sldId id="330" r:id="rId42"/>
    <p:sldId id="331" r:id="rId43"/>
    <p:sldId id="324" r:id="rId44"/>
    <p:sldId id="325" r:id="rId45"/>
    <p:sldId id="326" r:id="rId46"/>
    <p:sldId id="333" r:id="rId47"/>
    <p:sldId id="327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3" d="100"/>
          <a:sy n="83" d="100"/>
        </p:scale>
        <p:origin x="-162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ИТОГОВОЕ СОЧИНЕНИЕ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 ЛИТЕРАТУРЕ: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теория и практика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4038600"/>
            <a:ext cx="83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ownloads\307607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29000"/>
            <a:ext cx="274994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вопросное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	Чем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человека является литература? Способ отвлечься от проблем? Источник знаний? На эти вопросы каждый из нас ответит по-своему. Могу сказать, что для меня литература – это «верный советчик». В своих любимых произведениях, даже перечитывая их много раз, я нахожу своеобразную помощь.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02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понятийное 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	Герои </a:t>
            </a:r>
            <a:r>
              <a:rPr lang="ru-RU" b="1" dirty="0"/>
              <a:t>русской литературы всегда в пути. По дороге «туда»   и  «обратно» в «Слове о полку Игореве», «в»  и  «из»  дома Фамусова, на войну, в погоне за жизнью…  Понятие «дорога» подразумевает движение.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1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понятийное 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	Быть верным – сложный выбор и тяжёлый труд. Невозможно сразу родиться преданным и верным. Эти качества можно лишь воспитать в себе, и огромную роль в самовоспитании играет чтение. </a:t>
            </a:r>
            <a:endParaRPr lang="ru-RU" b="1" dirty="0"/>
          </a:p>
        </p:txBody>
      </p:sp>
      <p:pic>
        <p:nvPicPr>
          <p:cNvPr id="4" name="Picture 2" descr="C:\Users\USER\Documents\школа\11 класс\сочинение\2017\hea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0"/>
            <a:ext cx="4419600" cy="128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654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цитатное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«Любовь – это бесценный дар», − писал Л.Н. Толстой.  Однако истинная любовь приходит к людям редко, и , к сожалению, не все могут оценить этот подарок жизни. Ведь для того, чтобы в человеке пробудилось это высокое чувство, в нём постоянно должна совершаться внутренняя работа. Какие качества раскрываются в человеке, познавшем силу любви? Ответ на этот вопрос читатели с давних пор ищут на страницах произведений.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8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лирическое вступление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	Холодный </a:t>
            </a:r>
            <a:r>
              <a:rPr lang="ru-RU" b="1" dirty="0"/>
              <a:t>зимний вечер. Темная лестничная площадка. Вы поднимаетесь и нащупываете замочную скважину. Стук. Приоткрывается дверь, и вас обдаёт теплым светом, запахом и уютом до боли знакомой прихожей. Вы только перешагнули за порог, а вас уже встречают ваши родные и близкие: бабушка или мама, дочка или сыночек, может быть,  муж или жена. И на душе, несмотря на все невзгоды, холод за окном, становится тепло и уютно. Именно такая картина всплывает в моем воображении, когда я размышляю, как же выглядит настоящая крепкая семья?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13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  <a:endParaRPr lang="ru-RU" dirty="0"/>
          </a:p>
        </p:txBody>
      </p:sp>
      <p:pic>
        <p:nvPicPr>
          <p:cNvPr id="4" name="Picture 2" descr="C:\Users\USER\Documents\школа\11 класс\сочинение\2016\kniga_i_pe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0722" y="1600200"/>
            <a:ext cx="384255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6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ЗАКЛЮЧЕНИЕ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Настоящую семью, по моему мнению, должны отличать две главные ценности – любовь и взаимопонимание.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	Великие </a:t>
            </a:r>
            <a:r>
              <a:rPr lang="ru-RU" b="1" dirty="0"/>
              <a:t>гуманисты и писатели говорили: «Красота спасёт мир». В это очень хочется верить. Пока сохраняется потребность приобщения к прекрасному,  живёт душа и  человек может противостоять дисгармонии.</a:t>
            </a:r>
          </a:p>
        </p:txBody>
      </p:sp>
    </p:spTree>
    <p:extLst>
      <p:ext uri="{BB962C8B-B14F-4D97-AF65-F5344CB8AC3E}">
        <p14:creationId xmlns:p14="http://schemas.microsoft.com/office/powerpoint/2010/main" val="252478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6303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СПОСОБЫ ПРИВЛЕЧЕНИЯ ТЕКСТА ЛИТЕРАТУРНОГО ПРОИЗВЕДЕНИЯ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Целое </a:t>
            </a:r>
            <a:r>
              <a:rPr lang="ru-RU" b="1" dirty="0" smtClean="0"/>
              <a:t>произведение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Picture 2" descr="C:\Users\USER\Documents\школа\11 класс\сочинение\2017\ToMyL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90800"/>
            <a:ext cx="5481637" cy="365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060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2163762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Юрий Васильевич Буйда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Синдбад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Мореход»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 descr="C:\Users\USER\Downloads\Yury_Bui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362200"/>
            <a:ext cx="2230582" cy="30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11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Олег Олегович Павлов (1970 – 2018) – русский писатель</a:t>
            </a:r>
            <a:endParaRPr lang="ru-RU" b="1" dirty="0"/>
          </a:p>
        </p:txBody>
      </p:sp>
      <p:pic>
        <p:nvPicPr>
          <p:cNvPr id="4" name="Picture 2" descr="C:\Users\USER\Downloads\dnevnik-bolnichnogo-ohrannika_2279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815306"/>
            <a:ext cx="28575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СОЧИНЕНИЕ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b="1" dirty="0"/>
              <a:t>А что есть чтение – </a:t>
            </a:r>
            <a:endParaRPr lang="ru-RU" dirty="0"/>
          </a:p>
          <a:p>
            <a:pPr algn="r">
              <a:buNone/>
            </a:pPr>
            <a:r>
              <a:rPr lang="ru-RU" b="1" dirty="0"/>
              <a:t>как не разгадывание, </a:t>
            </a:r>
            <a:endParaRPr lang="ru-RU" dirty="0"/>
          </a:p>
          <a:p>
            <a:pPr algn="r">
              <a:buNone/>
            </a:pPr>
            <a:r>
              <a:rPr lang="ru-RU" b="1" dirty="0"/>
              <a:t>толкование, </a:t>
            </a:r>
            <a:endParaRPr lang="ru-RU" dirty="0"/>
          </a:p>
          <a:p>
            <a:pPr algn="r">
              <a:buNone/>
            </a:pPr>
            <a:r>
              <a:rPr lang="ru-RU" b="1" dirty="0"/>
              <a:t>извлечение тайного, </a:t>
            </a:r>
            <a:endParaRPr lang="ru-RU" dirty="0"/>
          </a:p>
          <a:p>
            <a:pPr algn="r">
              <a:buNone/>
            </a:pPr>
            <a:r>
              <a:rPr lang="ru-RU" b="1" dirty="0"/>
              <a:t>оставшегося  за строками, </a:t>
            </a:r>
            <a:endParaRPr lang="ru-RU" dirty="0"/>
          </a:p>
          <a:p>
            <a:pPr algn="r">
              <a:buNone/>
            </a:pPr>
            <a:r>
              <a:rPr lang="ru-RU" b="1" dirty="0"/>
              <a:t>пределом слов?</a:t>
            </a:r>
            <a:endParaRPr lang="ru-RU" dirty="0"/>
          </a:p>
          <a:p>
            <a:pPr algn="r">
              <a:buNone/>
            </a:pPr>
            <a:r>
              <a:rPr lang="ru-RU" b="1" dirty="0"/>
              <a:t> </a:t>
            </a:r>
            <a:endParaRPr lang="ru-RU" dirty="0"/>
          </a:p>
          <a:p>
            <a:pPr algn="r">
              <a:buNone/>
            </a:pPr>
            <a:r>
              <a:rPr lang="ru-RU" b="1" dirty="0"/>
              <a:t>М.И. Цветаева</a:t>
            </a:r>
            <a:endParaRPr lang="ru-RU" dirty="0"/>
          </a:p>
          <a:p>
            <a:pPr algn="r">
              <a:buNone/>
            </a:pPr>
            <a:endParaRPr lang="ru-RU" dirty="0"/>
          </a:p>
        </p:txBody>
      </p:sp>
      <p:pic>
        <p:nvPicPr>
          <p:cNvPr id="5" name="Рисунок 4" descr="C:\Users\USER\Documents\школа\11 класс\сочинение\2017\русский-и-литература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2968562" cy="29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рассказ Олега Павлова </a:t>
            </a:r>
            <a:br>
              <a:rPr lang="ru-RU" b="1" dirty="0" smtClean="0"/>
            </a:br>
            <a:r>
              <a:rPr lang="ru-RU" b="1" dirty="0" smtClean="0"/>
              <a:t>«Конец века» </a:t>
            </a:r>
            <a:endParaRPr lang="ru-RU" dirty="0"/>
          </a:p>
        </p:txBody>
      </p:sp>
      <p:pic>
        <p:nvPicPr>
          <p:cNvPr id="4" name="Picture 2" descr="C:\Users\USER\Downloads\Pavlov_Oleg-Russian_wri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438400"/>
            <a:ext cx="1853184" cy="2786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СОБОРНЫЙ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всеобщий, совместный,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совершаемый всеми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ocuments\школа\11 класс\сочинение\2017\25736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505200"/>
            <a:ext cx="4084385" cy="2553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Антонина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греч. </a:t>
            </a:r>
            <a:r>
              <a:rPr lang="ru-RU" b="1" i="1" dirty="0" err="1" smtClean="0"/>
              <a:t>antao</a:t>
            </a:r>
            <a:r>
              <a:rPr lang="ru-RU" b="1" dirty="0" smtClean="0"/>
              <a:t> - </a:t>
            </a:r>
          </a:p>
          <a:p>
            <a:pPr algn="ctr">
              <a:buNone/>
            </a:pPr>
            <a:r>
              <a:rPr lang="ru-RU" b="1" dirty="0" smtClean="0"/>
              <a:t> «вступающая в бой», «состязающаяся в силе», «противостоящая», «противница», «достойная похвалы»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ocuments\школа\11 класс\сочинение\2017\hBaspsbVt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038600"/>
            <a:ext cx="2338796" cy="208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782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 descr="C:\Users\USER\Downloads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4581525" cy="3104696"/>
          </a:xfrm>
          <a:prstGeom prst="rect">
            <a:avLst/>
          </a:prstGeom>
          <a:noFill/>
        </p:spPr>
      </p:pic>
      <p:pic>
        <p:nvPicPr>
          <p:cNvPr id="7" name="Объект 6" descr="C:\Users\USER\Documents\школа\11 класс\Есенин\Esenin_Moscow_192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1238"/>
            <a:ext cx="1589121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cuments\школа\11 класс\Рубцов\rubco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838200"/>
            <a:ext cx="2273572" cy="209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cuments\школа\11 класс\сочинение\2016\дом\tatyanicheva-lyudmila-konstantinovna_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532425"/>
            <a:ext cx="1712912" cy="24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cuments\школа\11 класс\сочинение\2016\дом\114913578_2995629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267200"/>
            <a:ext cx="2082006" cy="202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276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Герой /герои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Портрет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Речевая характеристика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Пейзаж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Интерьер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Авторское отношение к персонажу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Поступки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Чувства, мысли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Мнение других героев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3" descr="C:\Users\USER\Downloads\illjustracija-Per-Bezuhov-roman-Vojna-i-mir-hudozhnik-D-Shmarinov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2524125" cy="13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179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Вспомним героев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Андрей Болконский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USER\Documents\школа\10 класс\литература\ТОлстой\Андрей\andrej-bolkonskij-harakteristika-vojna-i-mir-ser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2833687" cy="332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салон А.П. </a:t>
            </a:r>
            <a:r>
              <a:rPr lang="ru-RU" b="1" dirty="0" err="1" smtClean="0"/>
              <a:t>Шерер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Т.1, ч.1, гл.3,4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Портрет</a:t>
            </a:r>
          </a:p>
          <a:p>
            <a:pPr>
              <a:buNone/>
            </a:pPr>
            <a:r>
              <a:rPr lang="ru-RU" dirty="0" smtClean="0"/>
              <a:t>Настроение, внутреннее состояние</a:t>
            </a:r>
          </a:p>
          <a:p>
            <a:pPr>
              <a:buNone/>
            </a:pPr>
            <a:r>
              <a:rPr lang="ru-RU" dirty="0" smtClean="0"/>
              <a:t>Встреча с Пьером</a:t>
            </a:r>
          </a:p>
          <a:p>
            <a:pPr>
              <a:buNone/>
            </a:pPr>
            <a:r>
              <a:rPr lang="ru-RU" b="1" i="1" dirty="0" smtClean="0"/>
              <a:t>       Работа с текстом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1.Обратите внимание на  словосочетания, которые передают настроение князя Андрея.</a:t>
            </a:r>
          </a:p>
          <a:p>
            <a:pPr>
              <a:buNone/>
            </a:pPr>
            <a:r>
              <a:rPr lang="ru-RU" dirty="0" smtClean="0"/>
              <a:t>2. Какое выражение лица было у князя Андрея, когда он обращался к гостям </a:t>
            </a:r>
            <a:r>
              <a:rPr lang="ru-RU" dirty="0" err="1" smtClean="0"/>
              <a:t>Шерер</a:t>
            </a:r>
            <a:r>
              <a:rPr lang="ru-RU" dirty="0" smtClean="0"/>
              <a:t>, к жене и к Пьеру? </a:t>
            </a:r>
          </a:p>
          <a:p>
            <a:pPr>
              <a:buNone/>
            </a:pPr>
            <a:r>
              <a:rPr lang="ru-RU" dirty="0" smtClean="0"/>
              <a:t>3. Как вы думаете, почему улыбка князя при обращении к Пьеру была “неожиданно-добрая”?</a:t>
            </a:r>
          </a:p>
          <a:p>
            <a:pPr>
              <a:buNone/>
            </a:pPr>
            <a:r>
              <a:rPr lang="ru-RU" dirty="0" smtClean="0"/>
              <a:t>4. Почему во время спора Пьера с виконтом князь Андрей с улыбкой посматривал то на Пьера, то на виконта, то на хозяйку?</a:t>
            </a:r>
          </a:p>
          <a:p>
            <a:pPr>
              <a:buNone/>
            </a:pPr>
            <a:r>
              <a:rPr lang="ru-RU" dirty="0" smtClean="0"/>
              <a:t>5. Почему разговор о Наполеоне, который ведут гости и который потом продолжит Пьер, князю Андрею не интересен? Разве он втайне не мечтал повторить путь Наполеона?</a:t>
            </a:r>
            <a:endParaRPr lang="ru-RU" dirty="0"/>
          </a:p>
        </p:txBody>
      </p:sp>
      <p:pic>
        <p:nvPicPr>
          <p:cNvPr id="4" name="Рисунок 3" descr="Князь Андрей в салоне Шерер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838200"/>
            <a:ext cx="1343025" cy="16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прощание с отцом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Т.1,ч.1, гл.25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Семья Болконских</a:t>
            </a:r>
          </a:p>
          <a:p>
            <a:pPr>
              <a:buNone/>
            </a:pPr>
            <a:r>
              <a:rPr lang="ru-RU" dirty="0" smtClean="0"/>
              <a:t>Завет отца</a:t>
            </a:r>
            <a:endParaRPr lang="ru-RU" dirty="0"/>
          </a:p>
        </p:txBody>
      </p:sp>
      <p:pic>
        <p:nvPicPr>
          <p:cNvPr id="4" name="Рисунок 3" descr="Болконские кадр из фильма.jpg"/>
          <p:cNvPicPr/>
          <p:nvPr/>
        </p:nvPicPr>
        <p:blipFill>
          <a:blip r:embed="rId2"/>
          <a:srcRect l="5794" t="6674" b="7457"/>
          <a:stretch>
            <a:fillRect/>
          </a:stretch>
        </p:blipFill>
        <p:spPr bwMode="auto">
          <a:xfrm>
            <a:off x="4876800" y="3200400"/>
            <a:ext cx="310917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868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служба</a:t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Аустерлиц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Т.1, ч.2, гл. 19, 20,21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Т.1, ч.3, гл. 11, 12, 15, 16,19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Служба князя Андрея</a:t>
            </a:r>
          </a:p>
          <a:p>
            <a:pPr>
              <a:buNone/>
            </a:pPr>
            <a:r>
              <a:rPr lang="ru-RU" sz="1600" dirty="0" smtClean="0"/>
              <a:t>Отличие Андрея  от штабных типа </a:t>
            </a:r>
            <a:r>
              <a:rPr lang="ru-RU" sz="1600" dirty="0" err="1" smtClean="0"/>
              <a:t>Несвицкого</a:t>
            </a:r>
            <a:r>
              <a:rPr lang="ru-RU" sz="1600" dirty="0" smtClean="0"/>
              <a:t> и </a:t>
            </a:r>
            <a:r>
              <a:rPr lang="ru-RU" sz="1600" dirty="0" err="1" smtClean="0"/>
              <a:t>Жеркова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Впечатление, которое производит Тушин на князя Андрея</a:t>
            </a:r>
          </a:p>
          <a:p>
            <a:pPr>
              <a:buNone/>
            </a:pPr>
            <a:r>
              <a:rPr lang="ru-RU" sz="1600" dirty="0" smtClean="0"/>
              <a:t>Князь Андрей в штабе Багратиона</a:t>
            </a:r>
          </a:p>
          <a:p>
            <a:pPr>
              <a:buNone/>
            </a:pPr>
            <a:r>
              <a:rPr lang="ru-RU" sz="1600" dirty="0" err="1" smtClean="0"/>
              <a:t>Аустерлицкая</a:t>
            </a:r>
            <a:r>
              <a:rPr lang="ru-RU" sz="1600" dirty="0" smtClean="0"/>
              <a:t> битва</a:t>
            </a:r>
          </a:p>
          <a:p>
            <a:pPr>
              <a:buNone/>
            </a:pPr>
            <a:r>
              <a:rPr lang="ru-RU" sz="1600" dirty="0" smtClean="0"/>
              <a:t>Подвиг Андрея</a:t>
            </a:r>
          </a:p>
          <a:p>
            <a:pPr>
              <a:buNone/>
            </a:pPr>
            <a:r>
              <a:rPr lang="ru-RU" sz="1600" dirty="0" smtClean="0"/>
              <a:t>Небо Аустерлица</a:t>
            </a:r>
          </a:p>
          <a:p>
            <a:pPr>
              <a:buNone/>
            </a:pPr>
            <a:r>
              <a:rPr lang="ru-RU" sz="1600" b="1" i="1" dirty="0" smtClean="0"/>
              <a:t>Работа с текстом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1. Как внешне изменился князь Андрей, находясь в армии? Почему?</a:t>
            </a:r>
          </a:p>
          <a:p>
            <a:pPr>
              <a:buNone/>
            </a:pPr>
            <a:r>
              <a:rPr lang="ru-RU" sz="1600" dirty="0" smtClean="0"/>
              <a:t>2. Каково отношение к нему Кутузова и товарищей-сослуживцев?</a:t>
            </a:r>
          </a:p>
          <a:p>
            <a:pPr>
              <a:buNone/>
            </a:pPr>
            <a:r>
              <a:rPr lang="ru-RU" sz="1600" dirty="0" smtClean="0"/>
              <a:t>3. Как относился князь Андрей к делу? 4.Почему так рассердился он на глупую шутку </a:t>
            </a:r>
            <a:r>
              <a:rPr lang="ru-RU" sz="1600" dirty="0" err="1" smtClean="0"/>
              <a:t>Жеркова</a:t>
            </a:r>
            <a:r>
              <a:rPr lang="ru-RU" sz="1600" dirty="0" smtClean="0"/>
              <a:t>?</a:t>
            </a:r>
          </a:p>
          <a:p>
            <a:pPr>
              <a:buNone/>
            </a:pPr>
            <a:r>
              <a:rPr lang="ru-RU" sz="1600" dirty="0" smtClean="0"/>
              <a:t>5. Тайные мечты князя Андрея — главная причина того, что он на войне (т. 1, ч. 3, гл. 12).</a:t>
            </a:r>
          </a:p>
          <a:p>
            <a:pPr>
              <a:buNone/>
            </a:pPr>
            <a:r>
              <a:rPr lang="ru-RU" sz="1600" dirty="0" smtClean="0"/>
              <a:t>6. Подвиг князя Андрея (гл. 16). Почему он испытывал такие, казалось бы, противоречивые чувства: стыд, злобу, наслаждение?</a:t>
            </a:r>
          </a:p>
          <a:p>
            <a:pPr>
              <a:buNone/>
            </a:pPr>
            <a:r>
              <a:rPr lang="ru-RU" sz="1600" dirty="0" smtClean="0"/>
              <a:t>7. Почему переменился князь Андрей, находясь в армии, и в чём истинные причины того, что он оказался на войне?</a:t>
            </a:r>
            <a:endParaRPr lang="ru-RU" sz="1600" dirty="0"/>
          </a:p>
        </p:txBody>
      </p:sp>
      <p:pic>
        <p:nvPicPr>
          <p:cNvPr id="4" name="Рисунок 3" descr="небо Аустерлиц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05000"/>
            <a:ext cx="227880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возвращение из плена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Т.2, ч.2, гл. 1 – 9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Внутреннее состояние, чувства, мысли, решения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ндрей Тихонов.jpg"/>
          <p:cNvPicPr/>
          <p:nvPr/>
        </p:nvPicPr>
        <p:blipFill>
          <a:blip r:embed="rId2"/>
          <a:srcRect b="17178"/>
          <a:stretch>
            <a:fillRect/>
          </a:stretch>
        </p:blipFill>
        <p:spPr bwMode="auto">
          <a:xfrm>
            <a:off x="5562600" y="3505200"/>
            <a:ext cx="1832509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 КРИТЕРИИ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54563"/>
          </a:xfrm>
        </p:spPr>
        <p:txBody>
          <a:bodyPr/>
          <a:lstStyle/>
          <a:p>
            <a:pPr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Соответствие теме</a:t>
            </a:r>
          </a:p>
          <a:p>
            <a:pPr>
              <a:buAutoNum type="arabicPeriod"/>
            </a:pPr>
            <a:r>
              <a:rPr lang="ru-RU" b="1" dirty="0">
                <a:solidFill>
                  <a:schemeClr val="accent2"/>
                </a:solidFill>
              </a:rPr>
              <a:t>Аргументация. Привлечение литературного материала</a:t>
            </a:r>
          </a:p>
          <a:p>
            <a:pPr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Композиция и логика рассуждения</a:t>
            </a:r>
          </a:p>
          <a:p>
            <a:pPr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Качество письменной речи</a:t>
            </a:r>
          </a:p>
          <a:p>
            <a:pPr>
              <a:buAutoNum type="arabicPeriod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Грамотность</a:t>
            </a:r>
            <a:endParaRPr lang="ru-RU" b="1" dirty="0"/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ocuments\школа\11 класс\сочинение\2017\ink-p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114800"/>
            <a:ext cx="2304864" cy="1842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разговор с Пьером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  Т.2, ч.2, гл. 11 – 12 </a:t>
            </a: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      Т.2, ч.3, гл.1, 11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Основные моменты разговора</a:t>
            </a:r>
          </a:p>
          <a:p>
            <a:pPr>
              <a:buNone/>
            </a:pPr>
            <a:r>
              <a:rPr lang="ru-RU" sz="1800" dirty="0" smtClean="0"/>
              <a:t>Слова Пьера</a:t>
            </a:r>
          </a:p>
          <a:p>
            <a:pPr>
              <a:buNone/>
            </a:pPr>
            <a:r>
              <a:rPr lang="ru-RU" sz="1800" dirty="0" smtClean="0"/>
              <a:t>Мировоззрение Андрея</a:t>
            </a:r>
          </a:p>
          <a:p>
            <a:pPr>
              <a:buNone/>
            </a:pPr>
            <a:r>
              <a:rPr lang="ru-RU" sz="1800" dirty="0" smtClean="0"/>
              <a:t>Влияние слов Пьера</a:t>
            </a:r>
          </a:p>
          <a:p>
            <a:pPr>
              <a:buNone/>
            </a:pPr>
            <a:r>
              <a:rPr lang="ru-RU" sz="1800" b="1" i="1" dirty="0" smtClean="0"/>
              <a:t>      Работа с текстом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1. Встреча с Пьером. Какие перемены замечает Пьер  в князе Андрее? (т. 2, ч. 2, гл. 11).</a:t>
            </a:r>
          </a:p>
          <a:p>
            <a:pPr>
              <a:buNone/>
            </a:pPr>
            <a:r>
              <a:rPr lang="ru-RU" sz="1800" dirty="0" smtClean="0"/>
              <a:t>2. Что говорит князь Андрей о переменах в своих взглядах на жизнь?</a:t>
            </a:r>
          </a:p>
          <a:p>
            <a:pPr>
              <a:buNone/>
            </a:pPr>
            <a:r>
              <a:rPr lang="ru-RU" sz="1800" dirty="0" smtClean="0"/>
              <a:t>3. Что понимал под “жить для одного себя” князь Андрей? Чем он занимался (т. 2, ч. 2, гл. 8; т. 2, ч. 3, гл. 1)?</a:t>
            </a:r>
          </a:p>
          <a:p>
            <a:pPr>
              <a:buNone/>
            </a:pPr>
            <a:r>
              <a:rPr lang="ru-RU" sz="1800" dirty="0" smtClean="0"/>
              <a:t>4. Каков взгляд князя Андрея на крестьян, на крепостное право? Каковы его практические шаги в этом направлении? (т. 2, ч. 3, гл. 11; т. 2, ч. 3, гл. 1).</a:t>
            </a:r>
          </a:p>
          <a:p>
            <a:pPr>
              <a:buNone/>
            </a:pPr>
            <a:r>
              <a:rPr lang="ru-RU" sz="1800" dirty="0" smtClean="0"/>
              <a:t>5. Разговор с Пьером на пароме. Почему свидание с Пьером для князя Андрея “было эпохой, с которой началась… во внутреннем мире его новая жизнь” (гл. 7)?</a:t>
            </a:r>
            <a:endParaRPr lang="ru-RU" sz="1800" dirty="0"/>
          </a:p>
        </p:txBody>
      </p:sp>
      <p:pic>
        <p:nvPicPr>
          <p:cNvPr id="4" name="Рисунок 3" descr="Пьер с Андреем на паром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95400"/>
            <a:ext cx="2257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поездка в Отрадное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/>
              <a:t>         Т.2, ч.3, гл.1,2,3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«Две встречи» князя Андрея с дубом</a:t>
            </a:r>
          </a:p>
          <a:p>
            <a:pPr>
              <a:buNone/>
            </a:pPr>
            <a:r>
              <a:rPr lang="ru-RU" sz="6400" dirty="0" smtClean="0"/>
              <a:t>Ночь в Отрадном</a:t>
            </a:r>
          </a:p>
          <a:p>
            <a:pPr>
              <a:buNone/>
            </a:pPr>
            <a:r>
              <a:rPr lang="ru-RU" sz="6400" dirty="0" smtClean="0"/>
              <a:t>Чувства, мысли Андрея</a:t>
            </a:r>
          </a:p>
          <a:p>
            <a:pPr>
              <a:buNone/>
            </a:pPr>
            <a:r>
              <a:rPr lang="ru-RU" sz="6400" b="1" i="1" dirty="0" smtClean="0"/>
              <a:t>           Работа с текстом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1. Первая встреча со старым дубом. Какие детали в описании дуба выделяет Толстой (т. 2, ч. 3, гл. 1)?</a:t>
            </a:r>
          </a:p>
          <a:p>
            <a:pPr>
              <a:buNone/>
            </a:pPr>
            <a:r>
              <a:rPr lang="ru-RU" sz="6400" dirty="0" smtClean="0"/>
              <a:t>2. Почему дуб привлёк внимание князя Андрея?</a:t>
            </a:r>
          </a:p>
          <a:p>
            <a:pPr>
              <a:buNone/>
            </a:pPr>
            <a:r>
              <a:rPr lang="ru-RU" sz="6400" dirty="0" smtClean="0"/>
              <a:t>3. Первая встреча с Наташей.</a:t>
            </a:r>
          </a:p>
          <a:p>
            <a:pPr>
              <a:buNone/>
            </a:pPr>
            <a:r>
              <a:rPr lang="ru-RU" sz="6400" dirty="0" smtClean="0"/>
              <a:t>Почему, когда князь Андрей увидел счастливую девушку, “ему вдруг стало отчего-то больно” (гл. 2)?</a:t>
            </a:r>
          </a:p>
          <a:p>
            <a:pPr>
              <a:buNone/>
            </a:pPr>
            <a:r>
              <a:rPr lang="ru-RU" sz="6400" dirty="0" smtClean="0"/>
              <a:t>4. Князь Андрей становится нечаянным слушателем ночного разговора Наташи и Сони. Почему после, казалось бы, незначительного, не относящегося к князю Андрею эпизода “в душе его вдруг поднялась такая неожиданная путаница молодых мыслей и надежд” (гл. 2)?</a:t>
            </a:r>
          </a:p>
          <a:p>
            <a:pPr>
              <a:buNone/>
            </a:pPr>
            <a:r>
              <a:rPr lang="ru-RU" sz="6400" dirty="0" smtClean="0"/>
              <a:t>5. Вторая встреча с дубом. Что изменилось (гл. 3)?</a:t>
            </a:r>
          </a:p>
          <a:p>
            <a:pPr>
              <a:buNone/>
            </a:pPr>
            <a:r>
              <a:rPr lang="ru-RU" sz="6400" dirty="0" smtClean="0"/>
              <a:t>6.Какое значение для понимания того, что происходит с князем Андреем, имеет образ дуба?</a:t>
            </a:r>
          </a:p>
          <a:p>
            <a:pPr>
              <a:buNone/>
            </a:pPr>
            <a:r>
              <a:rPr lang="ru-RU" sz="6400" dirty="0" smtClean="0"/>
              <a:t>7. Прокомментируйте фразу: “Все лучшие минуты его жизни в одно и то же время вспомнились ему. И Аустерлиц с высоким небом, и мёртвое укоризненное лицо жены, и Пьер на пароме, и девочка, взволнованная красотой ночи, и эта ночь, и луна…” Что объединяет эти события и почему эти минуты названы лучшими в жизни?</a:t>
            </a:r>
          </a:p>
          <a:p>
            <a:pPr>
              <a:buNone/>
            </a:pPr>
            <a:r>
              <a:rPr lang="ru-RU" sz="6400" dirty="0" smtClean="0"/>
              <a:t>8. Как князь Андрей решил изменить свою жизнь? Какие события и почему именно эти, незначительные на первый взгляд события повлияли на решение князя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 descr="дуб в отрадн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3568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Общественная жизнь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Т.2, ч.3, гл. 4, 5, 6, 18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Какая сфера общественной жизни привлекает князя Андрея?</a:t>
            </a:r>
          </a:p>
          <a:p>
            <a:pPr>
              <a:buNone/>
            </a:pPr>
            <a:r>
              <a:rPr lang="ru-RU" b="1" i="1" dirty="0" smtClean="0"/>
              <a:t>      Работа с текстом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 Какие чувства испытывал князья Андрей, вновь появившись в свете (т. 2, ч. 3, гл. 5)?</a:t>
            </a:r>
          </a:p>
          <a:p>
            <a:pPr>
              <a:buNone/>
            </a:pPr>
            <a:r>
              <a:rPr lang="ru-RU" dirty="0" smtClean="0"/>
              <a:t>2. Что поразило князя Андрея во внешности Сперанского (гл. 5)?</a:t>
            </a:r>
          </a:p>
          <a:p>
            <a:pPr>
              <a:buNone/>
            </a:pPr>
            <a:r>
              <a:rPr lang="ru-RU" dirty="0" smtClean="0"/>
              <a:t>3. Чем увлечение Сперанским у князя Андрея похоже на увлечение Наполеоном?</a:t>
            </a:r>
          </a:p>
          <a:p>
            <a:pPr>
              <a:buNone/>
            </a:pPr>
            <a:r>
              <a:rPr lang="ru-RU" dirty="0" smtClean="0"/>
              <a:t>4. Что не нравилось ему в Сперанском (гл. 6)?</a:t>
            </a:r>
          </a:p>
          <a:p>
            <a:pPr>
              <a:buNone/>
            </a:pPr>
            <a:r>
              <a:rPr lang="ru-RU" dirty="0" smtClean="0"/>
              <a:t>5.Чем он занимался на службе? Как и почему именно так стал относиться к своей службе князь Андрей после бала (гл. 18)?</a:t>
            </a:r>
          </a:p>
          <a:p>
            <a:pPr>
              <a:buNone/>
            </a:pPr>
            <a:r>
              <a:rPr lang="ru-RU" dirty="0" smtClean="0"/>
              <a:t>6. Почему сначала князь Андрей уезжает из деревни, чтобы “принять деятельное участие в жизни”, а потом разочаровывается в государственной службе?</a:t>
            </a:r>
            <a:endParaRPr lang="ru-RU" dirty="0"/>
          </a:p>
        </p:txBody>
      </p:sp>
      <p:pic>
        <p:nvPicPr>
          <p:cNvPr id="4" name="Рисунок 3" descr="Андрей Болконски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4876800"/>
            <a:ext cx="1352550" cy="1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Встреча с Наташей</a:t>
            </a:r>
            <a:br>
              <a:rPr lang="ru-RU" b="1" dirty="0" smtClean="0"/>
            </a:br>
            <a:r>
              <a:rPr lang="ru-RU" b="1" dirty="0" smtClean="0"/>
              <a:t>Любовь к Наташе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Т.2, ч.3, гл.14 – 16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Т.2, ч.3, гл. 18, 19, 22, 23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Т.2, ч.5, гл. 21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Влияние встречи с Наташей</a:t>
            </a:r>
          </a:p>
          <a:p>
            <a:pPr>
              <a:buNone/>
            </a:pPr>
            <a:r>
              <a:rPr lang="ru-RU" sz="1600" dirty="0" smtClean="0"/>
              <a:t>Отношение к жизни</a:t>
            </a:r>
          </a:p>
          <a:p>
            <a:pPr>
              <a:buNone/>
            </a:pPr>
            <a:r>
              <a:rPr lang="ru-RU" sz="1600" dirty="0" smtClean="0"/>
              <a:t>Отношение Андрея к поступку Наташи</a:t>
            </a:r>
          </a:p>
          <a:p>
            <a:pPr>
              <a:buNone/>
            </a:pPr>
            <a:r>
              <a:rPr lang="ru-RU" sz="1600" b="1" i="1" dirty="0" smtClean="0"/>
              <a:t>      Работа с текстом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1. Чем Наташа привлекла внимание князя Андрея?</a:t>
            </a:r>
          </a:p>
          <a:p>
            <a:pPr>
              <a:buNone/>
            </a:pPr>
            <a:r>
              <a:rPr lang="ru-RU" sz="1600" dirty="0" smtClean="0"/>
              <a:t>Знакомство на балу (т. 2, ч. 3, гл. 18).</a:t>
            </a:r>
          </a:p>
          <a:p>
            <a:pPr>
              <a:buNone/>
            </a:pPr>
            <a:r>
              <a:rPr lang="ru-RU" sz="1600" dirty="0" smtClean="0"/>
              <a:t>Первый визит к Ростовым (т. 2, ч. 3, гл. 19).</a:t>
            </a:r>
          </a:p>
          <a:p>
            <a:pPr>
              <a:buNone/>
            </a:pPr>
            <a:r>
              <a:rPr lang="ru-RU" sz="1600" dirty="0" smtClean="0"/>
              <a:t>2. Как после встречи с Наташей изменился внешне князь Андрей, изменилось его отношение к жизни (гл. 19, гл. 22)?</a:t>
            </a:r>
          </a:p>
          <a:p>
            <a:pPr>
              <a:buNone/>
            </a:pPr>
            <a:r>
              <a:rPr lang="ru-RU" sz="1600" dirty="0" smtClean="0"/>
              <a:t>3. Как отнеслись к условию отца (отложить свадьбу на год) князь Андрей и Наташа? Как вы думаете, можно ли было предвидеть, что Наташа и князь Андрей не будут вместе?</a:t>
            </a:r>
          </a:p>
          <a:p>
            <a:pPr>
              <a:buNone/>
            </a:pPr>
            <a:r>
              <a:rPr lang="ru-RU" sz="1600" dirty="0" smtClean="0"/>
              <a:t>4. Отказ Наташи от предложения князя (т. 2, ч. 5, гл. 21).</a:t>
            </a:r>
          </a:p>
          <a:p>
            <a:pPr>
              <a:buNone/>
            </a:pPr>
            <a:r>
              <a:rPr lang="ru-RU" sz="1600" dirty="0" smtClean="0"/>
              <a:t>    Как князь Андрей ведёт себя после известия об отказе Наташи? Сделайте вывод о его чувствах.</a:t>
            </a:r>
          </a:p>
          <a:p>
            <a:pPr>
              <a:buNone/>
            </a:pPr>
            <a:r>
              <a:rPr lang="ru-RU" sz="1600" dirty="0" smtClean="0"/>
              <a:t>5. Как повлияли на князя Андрея отношения с Наташей?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 descr="C:\Users\USER\Documents\школа\10 класс\литература\ТОлстой\Наташа\war_and_pea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038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3349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Война 1812 года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Т.3 , ч. 1, гл. 8,9,11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Т.3, ч.2, гл. 5, 16, 24 – 25, 36 – 37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 Т.3, ч.3, гл.31 – 32.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Разговор с отцом</a:t>
            </a:r>
          </a:p>
          <a:p>
            <a:pPr>
              <a:buNone/>
            </a:pPr>
            <a:r>
              <a:rPr lang="ru-RU" sz="1600" dirty="0" smtClean="0"/>
              <a:t>Решение служить  в действующей армии</a:t>
            </a:r>
          </a:p>
          <a:p>
            <a:pPr>
              <a:buNone/>
            </a:pPr>
            <a:r>
              <a:rPr lang="ru-RU" sz="1600" dirty="0" smtClean="0"/>
              <a:t>Разговор с Пьером</a:t>
            </a:r>
          </a:p>
          <a:p>
            <a:pPr>
              <a:buNone/>
            </a:pPr>
            <a:r>
              <a:rPr lang="ru-RU" sz="1600" dirty="0" smtClean="0"/>
              <a:t>Отношение к сражению</a:t>
            </a:r>
          </a:p>
          <a:p>
            <a:pPr>
              <a:buNone/>
            </a:pPr>
            <a:r>
              <a:rPr lang="ru-RU" sz="1600" dirty="0" smtClean="0"/>
              <a:t>На что были направлены силы князя Андрея и людей его полка?</a:t>
            </a:r>
          </a:p>
          <a:p>
            <a:pPr>
              <a:buNone/>
            </a:pPr>
            <a:r>
              <a:rPr lang="ru-RU" sz="1600" dirty="0" smtClean="0"/>
              <a:t>Ранение князя Андрея</a:t>
            </a:r>
          </a:p>
          <a:p>
            <a:pPr>
              <a:buNone/>
            </a:pPr>
            <a:r>
              <a:rPr lang="ru-RU" sz="1600" dirty="0" smtClean="0"/>
              <a:t>Какая мысль пронзила больное сознание князя Андрея, когда он увидел на соседнем операционном столе раненого Анатоля?</a:t>
            </a:r>
          </a:p>
          <a:p>
            <a:pPr>
              <a:buNone/>
            </a:pPr>
            <a:r>
              <a:rPr lang="ru-RU" sz="1600" b="1" i="1" dirty="0" smtClean="0"/>
              <a:t>      Работа с текстом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1. Почему князь Андрей не попросил разрешения остаться при особе государя, а попросил позволения служить в армии? Что он думает сейчас о движущей силе сражения (т. 3, ч. 1, гл. 11)?</a:t>
            </a:r>
          </a:p>
          <a:p>
            <a:pPr>
              <a:buNone/>
            </a:pPr>
            <a:r>
              <a:rPr lang="ru-RU" sz="1600" dirty="0" smtClean="0"/>
              <a:t>2. Как относятся солдаты к князю Андрею и как князь Андрей относится к ним (т.3,ч. 2, гл.5)?</a:t>
            </a:r>
          </a:p>
          <a:p>
            <a:pPr>
              <a:buNone/>
            </a:pPr>
            <a:r>
              <a:rPr lang="ru-RU" sz="1600" dirty="0" smtClean="0"/>
              <a:t>3. Свидание с Пьером накануне сражения. Почему князь Андрей уверен в победе (т. 3, ч. 2, гл. 25)?</a:t>
            </a:r>
          </a:p>
          <a:p>
            <a:pPr>
              <a:buNone/>
            </a:pPr>
            <a:r>
              <a:rPr lang="ru-RU" sz="1600" dirty="0" smtClean="0"/>
              <a:t>4. Что думает князь Андрей о движущей силе сражения, как понимает теперь свою службу, как относится к простым солдатам?</a:t>
            </a:r>
          </a:p>
          <a:p>
            <a:pPr>
              <a:buNone/>
            </a:pPr>
            <a:r>
              <a:rPr lang="ru-RU" sz="1600" dirty="0" smtClean="0"/>
              <a:t>5. Как относился князь Андрей к Анатолю до своего ранения и после (т.3, ч.1, гл.8; т.3, ч. 2, гл.25)?</a:t>
            </a:r>
            <a:endParaRPr lang="ru-RU" sz="1600" dirty="0"/>
          </a:p>
        </p:txBody>
      </p:sp>
      <p:pic>
        <p:nvPicPr>
          <p:cNvPr id="4" name="Рисунок 3" descr="C:\Users\USER\Documents\школа\10 класс\литература\ТОлстой\Андрей\bd7165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762000"/>
            <a:ext cx="1647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Смерть Андрея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  Т.4, ч.1, гл.16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        Работа с текстом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 Почему перед смертью князь Андрей с жалостью и любовью относится к своему врагу?</a:t>
            </a:r>
          </a:p>
          <a:p>
            <a:pPr>
              <a:buNone/>
            </a:pPr>
            <a:r>
              <a:rPr lang="ru-RU" dirty="0" smtClean="0"/>
              <a:t>2. Новая встреча с Наташей. Почему князь Андрей сейчас её любит “больше, лучше, чем прежде”?</a:t>
            </a:r>
          </a:p>
          <a:p>
            <a:pPr>
              <a:buNone/>
            </a:pPr>
            <a:r>
              <a:rPr lang="ru-RU" dirty="0" smtClean="0"/>
              <a:t>3. Почему князь Андрей перестал бояться смерти (т. 4, ч. 1, гл. 16)?</a:t>
            </a:r>
          </a:p>
          <a:p>
            <a:pPr>
              <a:buNone/>
            </a:pPr>
            <a:r>
              <a:rPr lang="ru-RU" dirty="0" smtClean="0"/>
              <a:t>4. Как по-новому князь Андрей относится к миру?</a:t>
            </a:r>
            <a:endParaRPr lang="ru-RU" dirty="0"/>
          </a:p>
        </p:txBody>
      </p:sp>
      <p:pic>
        <p:nvPicPr>
          <p:cNvPr id="4" name="Рисунок 3" descr="C:\Users\Спаси Господи домсей\Desktop\9f128ed908cf4b34759318b7d9b_pre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19200"/>
            <a:ext cx="228536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Эпизоды </a:t>
            </a:r>
            <a:r>
              <a:rPr lang="ru-RU" b="1" dirty="0" smtClean="0"/>
              <a:t>произведения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ocuments\школа\11 класс\сочинение\2017\YffDqtF28F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6600" y="1894681"/>
            <a:ext cx="7670800" cy="393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Прочитайте фрагменты повести В. </a:t>
            </a:r>
            <a:r>
              <a:rPr lang="ru-RU" sz="3100" b="1" dirty="0" err="1"/>
              <a:t>Закруткина</a:t>
            </a:r>
            <a:r>
              <a:rPr lang="ru-RU" sz="3100" b="1" dirty="0"/>
              <a:t> «Матерь Человеческая». Каким образом эпизодами произведения можно доказать справедливость слов  О. Бальзака: «Ткань нашей жизни соткана из перепутанных нитей, добро и зло соседствуют в ней»?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USER\Downloads\mariya_okolo_nem__soldata(2)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0"/>
            <a:ext cx="2109984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101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Эпизоды рассказа </a:t>
            </a:r>
            <a:r>
              <a:rPr lang="ru-RU" b="1" dirty="0"/>
              <a:t>Е. Гришковца «Шрам»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497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Может ли доброта принести человеку разочарование?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USER\Downloads\266px-Grishkovet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352800"/>
            <a:ext cx="155329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МЕЧТАТЕЛИ</a:t>
            </a:r>
            <a:endParaRPr lang="ru-RU" dirty="0"/>
          </a:p>
        </p:txBody>
      </p:sp>
      <p:pic>
        <p:nvPicPr>
          <p:cNvPr id="4" name="Содержимое 3" descr="C:\Users\USER\Downloads\pomeshhik-Manilov-Hudozhnik-boklevskij-mertvye-dush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2042160" cy="264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школа\10 класс\литература\Гончаров\5541_127927832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1438"/>
            <a:ext cx="3495675" cy="208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0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ПАМЯТКА </a:t>
            </a:r>
            <a:r>
              <a:rPr lang="ru-RU" b="1" dirty="0">
                <a:solidFill>
                  <a:schemeClr val="accent4"/>
                </a:solidFill>
              </a:rPr>
              <a:t>ДЛЯ НАПИСАНИЯ СОЧИНЕНИЯ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Осмысление выбранной темы.</a:t>
            </a:r>
          </a:p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Отбор произведений, эпизодов, героев.</a:t>
            </a:r>
          </a:p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Анализ отобранных фактов с точки зрения полноты раскрытия темы.</a:t>
            </a:r>
          </a:p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Выбор модели  сочинения.</a:t>
            </a:r>
          </a:p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Выбор вступления.</a:t>
            </a:r>
          </a:p>
          <a:p>
            <a:pPr lvl="0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Выбор заключения.</a:t>
            </a:r>
          </a:p>
          <a:p>
            <a:pPr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ocuments\школа\11 класс\сочинение\2017\r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267200"/>
            <a:ext cx="1798324" cy="174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ПОДУМАЕМ НАД ПРОЧИТАННЫМ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/>
              <a:t>Используя тексты прочитанных произведений,  ответьте на предложенные вопросы.</a:t>
            </a:r>
            <a:endParaRPr lang="ru-RU" dirty="0"/>
          </a:p>
          <a:p>
            <a:pPr lvl="0">
              <a:buNone/>
            </a:pPr>
            <a:r>
              <a:rPr lang="ru-RU" b="1" dirty="0"/>
              <a:t>Согласны ли Вы с высказыванием Д.И. Писарева о том, что, «гоняясь за мечтою, можно прозевать жизнь…»?  </a:t>
            </a:r>
            <a:endParaRPr lang="ru-RU" dirty="0"/>
          </a:p>
          <a:p>
            <a:pPr lvl="0">
              <a:buNone/>
            </a:pPr>
            <a:r>
              <a:rPr lang="ru-RU" b="1" dirty="0"/>
              <a:t>«Убивает» ли реальность мечту?</a:t>
            </a:r>
            <a:endParaRPr lang="ru-RU" dirty="0"/>
          </a:p>
          <a:p>
            <a:pPr lvl="0">
              <a:buNone/>
            </a:pPr>
            <a:r>
              <a:rPr lang="ru-RU" b="1" dirty="0"/>
              <a:t>Согласны ли Вы с утверждением П. Коэльо:  «Действительность плохо вяжется с мечтами»?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ocuments\школа\11 класс\сочинение\2017-2018\cat-graduate-funny-cartoon-student-pen-paper-324232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0"/>
            <a:ext cx="1104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2254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ТАКИЕ РАЗНЫЕ МЕЧТЫ</a:t>
            </a:r>
            <a:endParaRPr lang="ru-RU" dirty="0"/>
          </a:p>
        </p:txBody>
      </p:sp>
      <p:pic>
        <p:nvPicPr>
          <p:cNvPr id="4" name="Содержимое 3" descr="C:\Users\USER\Documents\школа\9 класс\Литература\Лермонтов\скачанные файлы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wnloads\illjustracija-mednyj-vsadnik-pushkin-hudozhnik-a-n-benua (8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64972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ocuments\школа\10 класс\литература\Гончаров\illjustracija-V-V-Morozov-Oblomo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82225"/>
            <a:ext cx="2190750" cy="29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cuments\школа\10 класс\литература\ТОлстой\225878_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1581278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Users\USER\Downloads\Alye-parusa---povestfeeriya-Aleksandra-Grina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352800"/>
            <a:ext cx="3284008" cy="2316163"/>
          </a:xfrm>
          <a:prstGeom prst="rect">
            <a:avLst/>
          </a:prstGeom>
          <a:noFill/>
        </p:spPr>
      </p:pic>
      <p:pic>
        <p:nvPicPr>
          <p:cNvPr id="9" name="Рисунок 8" descr="C:\Users\USER\Downloads\POVEST-O-NASTOYaSchEM-ChELOVEKE-literatura-4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510881"/>
            <a:ext cx="231635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651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ПОДУМАЕМ НАД ПРОЧИТАННЫМ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/>
              <a:t>Используя тексты прочитанных произведений,  ответьте на предложенные вопросы:</a:t>
            </a:r>
            <a:endParaRPr lang="ru-RU" dirty="0"/>
          </a:p>
          <a:p>
            <a:pPr lvl="0">
              <a:buNone/>
            </a:pPr>
            <a:r>
              <a:rPr lang="ru-RU" b="1" dirty="0"/>
              <a:t>О чём мечтают герои произведений?</a:t>
            </a:r>
            <a:endParaRPr lang="ru-RU" dirty="0"/>
          </a:p>
          <a:p>
            <a:pPr lvl="0">
              <a:buNone/>
            </a:pPr>
            <a:r>
              <a:rPr lang="ru-RU" b="1" dirty="0"/>
              <a:t>Сбудутся ли мечты героев произведений?</a:t>
            </a:r>
            <a:endParaRPr lang="ru-RU" dirty="0"/>
          </a:p>
          <a:p>
            <a:pPr lvl="0">
              <a:buNone/>
            </a:pPr>
            <a:r>
              <a:rPr lang="ru-RU" b="1" dirty="0"/>
              <a:t>Согласны ли Вы с высказыванием М.М. Пришвина: «Надо мечтать как можно больше, как можно сильнее мечтать, чтобы будущее обратить в настоящее»?</a:t>
            </a:r>
            <a:endParaRPr lang="ru-RU" dirty="0"/>
          </a:p>
          <a:p>
            <a:pPr lvl="0">
              <a:buNone/>
            </a:pPr>
            <a:r>
              <a:rPr lang="ru-RU" b="1" dirty="0"/>
              <a:t>Помогает ли мечта в реальной жизни?</a:t>
            </a:r>
            <a:endParaRPr lang="ru-RU" dirty="0"/>
          </a:p>
          <a:p>
            <a:pPr lvl="0">
              <a:buNone/>
            </a:pPr>
            <a:r>
              <a:rPr lang="ru-RU" b="1" dirty="0"/>
              <a:t>Можно ли мечту превратить в реальность?</a:t>
            </a:r>
            <a:endParaRPr lang="ru-RU" dirty="0"/>
          </a:p>
          <a:p>
            <a:pPr lvl="0">
              <a:buNone/>
            </a:pPr>
            <a:r>
              <a:rPr lang="ru-RU" b="1" dirty="0"/>
              <a:t>Возможно ли сосуществование мечты и реальности?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ocuments\школа\11 класс\сочинение\2017-2018\cat-graduate-funny-cartoon-student-pen-paper-324232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75260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328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Приёмы введения цитат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Picture 2" descr="C:\Users\USER\Documents\школа\11 класс\сочинение\2017\257360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713" y="1600200"/>
            <a:ext cx="724057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31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Прямая речь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Л.Н. Толстой писал: «У человека есть только обязанности!»</a:t>
            </a:r>
          </a:p>
          <a:p>
            <a:pPr>
              <a:buNone/>
            </a:pPr>
            <a:r>
              <a:rPr lang="ru-RU" b="1" dirty="0"/>
              <a:t>«Тот не писатель, кто не прибавил к зрению человека хотя бы немного зоркости», − сказал К. Паустовский. </a:t>
            </a:r>
          </a:p>
          <a:p>
            <a:pPr>
              <a:buNone/>
            </a:pPr>
            <a:r>
              <a:rPr lang="ru-RU" b="1" dirty="0"/>
              <a:t>«Чтобы что-нибудь создать, − писал Гёте, − надо чем-то быть».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ocuments\школа\11 класс\сочинение\2016\xMmKHpl9PH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4953000"/>
            <a:ext cx="1752600" cy="14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226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Цитата, включённая в авторское предложение на правах его компонента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86000"/>
            <a:ext cx="8153400" cy="38401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Искандер заметил, что «мудрость – это ум, настоянный на совести».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ocuments\школа\11 класс\сочинение\2016\xMmKHpl9PH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14800"/>
            <a:ext cx="2590800" cy="22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086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Включение цитаты с помощью вводных слов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По словам В. Набокова, «мир вовсе не борьба, не череда случайностей, а мерцающая радость, благостное волнение, подарок, неоценённый нами».</a:t>
            </a:r>
            <a:endParaRPr lang="ru-RU" b="1" dirty="0"/>
          </a:p>
        </p:txBody>
      </p:sp>
      <p:pic>
        <p:nvPicPr>
          <p:cNvPr id="4" name="Рисунок 3" descr="C:\Users\USER\Documents\школа\11 класс\сочинение\2016\xMmKHpl9PH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114800"/>
            <a:ext cx="2590800" cy="22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809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Оформление стихотворных цитат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В своём стихотворении С.А. Есенин пишет:</a:t>
            </a:r>
          </a:p>
          <a:p>
            <a:pPr algn="ctr">
              <a:buNone/>
            </a:pPr>
            <a:r>
              <a:rPr lang="ru-RU" b="1" dirty="0"/>
              <a:t>Розу белую с черною жабой</a:t>
            </a:r>
          </a:p>
          <a:p>
            <a:pPr algn="ctr">
              <a:buNone/>
            </a:pPr>
            <a:r>
              <a:rPr lang="ru-RU" b="1" dirty="0"/>
              <a:t>Я хотел на земле повенчать.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USER\Documents\школа\11 класс\сочинение\2016\xMmKHpl9PH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91641"/>
            <a:ext cx="2590800" cy="22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19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Особенности формулировки тем сочинения</a:t>
            </a:r>
            <a:endParaRPr lang="ru-RU" dirty="0"/>
          </a:p>
        </p:txBody>
      </p:sp>
      <p:pic>
        <p:nvPicPr>
          <p:cNvPr id="4" name="Picture 2" descr="C:\Users\USER\Documents\школа\11 класс\сочинение\2016\kniga_i_pe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0722" y="1600200"/>
            <a:ext cx="384255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18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тема - 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Почему человеку важно не запятнать свою честь?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Что такое семейные традиции и зачем они нужны?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Чем люди живы?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Какие вопросы волнуют человека в любую эпоху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 значит быть верным долгу?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Когда нужно сдерживать душевные порывы?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22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7159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тема - цитата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«Я люблю, и значит – я живу…» (В.С. Высоцкий)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«Кто говорит, что на войне не страшно, тот ничего не знает о войне» (Ю.В. Друнина)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Согласны ли Вы с утверждением У. Шекспира: «Влюбиться можно в красоту, но полюбить – лишь только душу</a:t>
            </a:r>
            <a:r>
              <a:rPr lang="ru-RU" b="1" dirty="0" smtClean="0">
                <a:solidFill>
                  <a:srgbClr val="0070C0"/>
                </a:solidFill>
              </a:rPr>
              <a:t>»?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Подтвердите или опровергните слова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В.  Скотта: «В жизни нет ничего лучше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собственного опыта».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5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тема - утверждение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Война и дом.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Роль родительского наставления в жизни человека.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Природа и  внутренний мир человека: созвучие и диссонанс.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Сохранить человечность на войне…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</a:rPr>
              <a:t>Произведение о войне, которое Вас взволновало.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04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177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ВСТУПЛЕНИЕ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ocuments\школа\11 класс\сочинение\2016\путь\0_5a52c_16fc717d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234281"/>
            <a:ext cx="63500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89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1010</Words>
  <Application>Microsoft Office PowerPoint</Application>
  <PresentationFormat>Экран (4:3)</PresentationFormat>
  <Paragraphs>227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ИТОГОВОЕ СОЧИНЕНИЕ  ПО ЛИТЕРАТУРЕ:  теория и практика</vt:lpstr>
      <vt:lpstr>СОЧИНЕНИЕ</vt:lpstr>
      <vt:lpstr> КРИТЕРИИ</vt:lpstr>
      <vt:lpstr>ПАМЯТКА ДЛЯ НАПИСАНИЯ СОЧИНЕНИЯ</vt:lpstr>
      <vt:lpstr>Особенности формулировки тем сочинения</vt:lpstr>
      <vt:lpstr>тема - вопрос</vt:lpstr>
      <vt:lpstr>тема - цитата</vt:lpstr>
      <vt:lpstr>тема - утверждение</vt:lpstr>
      <vt:lpstr>ВСТУПЛЕНИЕ</vt:lpstr>
      <vt:lpstr>вопросное вступление</vt:lpstr>
      <vt:lpstr>понятийное  вступление</vt:lpstr>
      <vt:lpstr>понятийное  вступление</vt:lpstr>
      <vt:lpstr>цитатное вступление</vt:lpstr>
      <vt:lpstr>лирическое вступление</vt:lpstr>
      <vt:lpstr>ЗАКЛЮЧЕНИЕ</vt:lpstr>
      <vt:lpstr>ЗАКЛЮЧЕНИЕ</vt:lpstr>
      <vt:lpstr>СПОСОБЫ ПРИВЛЕЧЕНИЯ ТЕКСТА ЛИТЕРАТУРНОГО ПРОИЗВЕДЕНИЯ </vt:lpstr>
      <vt:lpstr>Юрий Васильевич Буйда «Синдбад Мореход» </vt:lpstr>
      <vt:lpstr>Олег Олегович Павлов (1970 – 2018) – русский писатель</vt:lpstr>
      <vt:lpstr>рассказ Олега Павлова  «Конец века» </vt:lpstr>
      <vt:lpstr>СОБОРНЫЙ</vt:lpstr>
      <vt:lpstr>Антонина</vt:lpstr>
      <vt:lpstr>Презентация PowerPoint</vt:lpstr>
      <vt:lpstr>Герой /герои</vt:lpstr>
      <vt:lpstr>Вспомним героев Андрей Болконский </vt:lpstr>
      <vt:lpstr>салон А.П. Шерер</vt:lpstr>
      <vt:lpstr>прощание с отцом</vt:lpstr>
      <vt:lpstr>служба Аустерлиц</vt:lpstr>
      <vt:lpstr>возвращение из плена</vt:lpstr>
      <vt:lpstr>разговор с Пьером</vt:lpstr>
      <vt:lpstr>поездка в Отрадное</vt:lpstr>
      <vt:lpstr>Общественная жизнь</vt:lpstr>
      <vt:lpstr>Встреча с Наташей Любовь к Наташе</vt:lpstr>
      <vt:lpstr>Война 1812 года</vt:lpstr>
      <vt:lpstr>Смерть Андрея</vt:lpstr>
      <vt:lpstr>Эпизоды произведения</vt:lpstr>
      <vt:lpstr>Прочитайте фрагменты повести В. Закруткина «Матерь Человеческая». Каким образом эпизодами произведения можно доказать справедливость слов  О. Бальзака: «Ткань нашей жизни соткана из перепутанных нитей, добро и зло соседствуют в ней»?  </vt:lpstr>
      <vt:lpstr> Эпизоды рассказа Е. Гришковца «Шрам» </vt:lpstr>
      <vt:lpstr>МЕЧТАТЕЛИ</vt:lpstr>
      <vt:lpstr>ПОДУМАЕМ НАД ПРОЧИТАННЫМ </vt:lpstr>
      <vt:lpstr>ТАКИЕ РАЗНЫЕ МЕЧТЫ</vt:lpstr>
      <vt:lpstr>ПОДУМАЕМ НАД ПРОЧИТАННЫМ</vt:lpstr>
      <vt:lpstr>Приёмы введения цитат </vt:lpstr>
      <vt:lpstr>Прямая речь</vt:lpstr>
      <vt:lpstr>Цитата, включённая в авторское предложение на правах его компонента</vt:lpstr>
      <vt:lpstr>Включение цитаты с помощью вводных слов</vt:lpstr>
      <vt:lpstr>Оформление стихотворных цитат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 2019 – 2020 учебный год</dc:title>
  <dc:creator>Ольга</dc:creator>
  <cp:lastModifiedBy>user</cp:lastModifiedBy>
  <cp:revision>105</cp:revision>
  <dcterms:created xsi:type="dcterms:W3CDTF">2019-10-16T15:21:16Z</dcterms:created>
  <dcterms:modified xsi:type="dcterms:W3CDTF">2020-10-19T08:16:15Z</dcterms:modified>
</cp:coreProperties>
</file>