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1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260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0"/>
    </mc:Choice>
    <mc:Fallback>
      <c:style val="30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0-16 баллов</c:v>
                </c:pt>
                <c:pt idx="1">
                  <c:v>17-33 баллов</c:v>
                </c:pt>
                <c:pt idx="2">
                  <c:v>34-45 баллов</c:v>
                </c:pt>
                <c:pt idx="3">
                  <c:v>46-58 баллов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2.88</c:v>
                </c:pt>
                <c:pt idx="1">
                  <c:v>30.979999999999986</c:v>
                </c:pt>
                <c:pt idx="2">
                  <c:v>44.8</c:v>
                </c:pt>
                <c:pt idx="3">
                  <c:v>21.38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502-4EAA-9771-82100C0330A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c:spPr>
          <c:invertIfNegative val="0"/>
          <c:dLbls>
            <c:dLbl>
              <c:idx val="3"/>
              <c:layout>
                <c:manualLayout>
                  <c:x val="8.9365504915102766E-3"/>
                  <c:y val="-3.129890453834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Лист1!$A$2:$A$5</c:f>
              <c:strCache>
                <c:ptCount val="4"/>
                <c:pt idx="0">
                  <c:v>0-16 баллов</c:v>
                </c:pt>
                <c:pt idx="1">
                  <c:v>17-33 баллов</c:v>
                </c:pt>
                <c:pt idx="2">
                  <c:v>34-45 баллов</c:v>
                </c:pt>
                <c:pt idx="3">
                  <c:v>46-58 баллов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3.8699999999999997</c:v>
                </c:pt>
                <c:pt idx="1">
                  <c:v>37.36</c:v>
                </c:pt>
                <c:pt idx="2">
                  <c:v>42.8</c:v>
                </c:pt>
                <c:pt idx="3">
                  <c:v>15.97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60B-4BA7-8273-82F0597C7A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13120"/>
        <c:axId val="161980992"/>
      </c:barChart>
      <c:catAx>
        <c:axId val="1406131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61980992"/>
        <c:crosses val="autoZero"/>
        <c:auto val="1"/>
        <c:lblAlgn val="ctr"/>
        <c:lblOffset val="100"/>
        <c:noMultiLvlLbl val="0"/>
      </c:catAx>
      <c:valAx>
        <c:axId val="1619809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0613120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2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938781835687812E-2"/>
          <c:y val="4.7619047619047623E-2"/>
          <c:w val="0.91731079940384341"/>
          <c:h val="0.762586239220097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1.98412698412699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310-4626-94E0-DCD590786083}"/>
                </c:ext>
              </c:extLst>
            </c:dLbl>
            <c:dLbl>
              <c:idx val="1"/>
              <c:layout>
                <c:manualLayout>
                  <c:x val="2.3148148148148147E-3"/>
                  <c:y val="1.98412698412698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310-4626-94E0-DCD590786083}"/>
                </c:ext>
              </c:extLst>
            </c:dLbl>
            <c:dLbl>
              <c:idx val="2"/>
              <c:layout>
                <c:manualLayout>
                  <c:x val="0"/>
                  <c:y val="2.3809523809523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310-4626-94E0-DCD590786083}"/>
                </c:ext>
              </c:extLst>
            </c:dLbl>
            <c:dLbl>
              <c:idx val="3"/>
              <c:layout>
                <c:manualLayout>
                  <c:x val="8.5962951239135239E-3"/>
                  <c:y val="-3.637524116577184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310-4626-94E0-DCD590786083}"/>
                </c:ext>
              </c:extLst>
            </c:dLbl>
            <c:dLbl>
              <c:idx val="4"/>
              <c:layout>
                <c:manualLayout>
                  <c:x val="6.6309236471065436E-4"/>
                  <c:y val="1.98412698412698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310-4626-94E0-DCD590786083}"/>
                </c:ext>
              </c:extLst>
            </c:dLbl>
            <c:dLbl>
              <c:idx val="5"/>
              <c:layout>
                <c:manualLayout>
                  <c:x val="2.3148148148148147E-3"/>
                  <c:y val="1.19047619047619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310-4626-94E0-DCD590786083}"/>
                </c:ext>
              </c:extLst>
            </c:dLbl>
            <c:dLbl>
              <c:idx val="6"/>
              <c:layout>
                <c:manualLayout>
                  <c:x val="0"/>
                  <c:y val="1.19047619047618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D310-4626-94E0-DCD590786083}"/>
                </c:ext>
              </c:extLst>
            </c:dLbl>
            <c:dLbl>
              <c:idx val="7"/>
              <c:layout>
                <c:manualLayout>
                  <c:x val="-4.243778136006711E-17"/>
                  <c:y val="7.93650793650794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D310-4626-94E0-DCD590786083}"/>
                </c:ext>
              </c:extLst>
            </c:dLbl>
            <c:dLbl>
              <c:idx val="8"/>
              <c:layout>
                <c:manualLayout>
                  <c:x val="2.0938023450586271E-3"/>
                  <c:y val="2.77777777777779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D310-4626-94E0-DCD590786083}"/>
                </c:ext>
              </c:extLst>
            </c:dLbl>
            <c:dLbl>
              <c:idx val="9"/>
              <c:layout>
                <c:manualLayout>
                  <c:x val="2.2108574367902506E-4"/>
                  <c:y val="-1.19047619047619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D310-4626-94E0-DCD590786083}"/>
                </c:ext>
              </c:extLst>
            </c:dLbl>
            <c:dLbl>
              <c:idx val="10"/>
              <c:layout>
                <c:manualLayout>
                  <c:x val="6.2814070351758953E-3"/>
                  <c:y val="-7.93650793650797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D310-4626-94E0-DCD590786083}"/>
                </c:ext>
              </c:extLst>
            </c:dLbl>
            <c:dLbl>
              <c:idx val="11"/>
              <c:layout>
                <c:manualLayout>
                  <c:x val="0"/>
                  <c:y val="1.58730158730158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D310-4626-94E0-DCD590786083}"/>
                </c:ext>
              </c:extLst>
            </c:dLbl>
            <c:dLbl>
              <c:idx val="12"/>
              <c:layout>
                <c:manualLayout>
                  <c:x val="0"/>
                  <c:y val="1.5873015873015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D310-4626-94E0-DCD590786083}"/>
                </c:ext>
              </c:extLst>
            </c:dLbl>
            <c:dLbl>
              <c:idx val="13"/>
              <c:layout>
                <c:manualLayout>
                  <c:x val="2.3148148148148147E-3"/>
                  <c:y val="1.58730158730158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D310-4626-94E0-DCD590786083}"/>
                </c:ext>
              </c:extLst>
            </c:dLbl>
            <c:dLbl>
              <c:idx val="14"/>
              <c:layout>
                <c:manualLayout>
                  <c:x val="0"/>
                  <c:y val="1.58730158730158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D310-4626-94E0-DCD590786083}"/>
                </c:ext>
              </c:extLst>
            </c:dLbl>
            <c:dLbl>
              <c:idx val="15"/>
              <c:layout>
                <c:manualLayout>
                  <c:x val="2.3148880887375752E-3"/>
                  <c:y val="-3.9682539682540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D310-4626-94E0-DCD590786083}"/>
                </c:ext>
              </c:extLst>
            </c:dLbl>
            <c:dLbl>
              <c:idx val="16"/>
              <c:layout>
                <c:manualLayout>
                  <c:x val="2.3148148148148147E-3"/>
                  <c:y val="1.98412698412699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D310-4626-94E0-DCD590786083}"/>
                </c:ext>
              </c:extLst>
            </c:dLbl>
            <c:dLbl>
              <c:idx val="17"/>
              <c:layout>
                <c:manualLayout>
                  <c:x val="0"/>
                  <c:y val="1.58730158730158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D310-4626-94E0-DCD590786083}"/>
                </c:ext>
              </c:extLst>
            </c:dLbl>
            <c:dLbl>
              <c:idx val="18"/>
              <c:layout>
                <c:manualLayout>
                  <c:x val="2.3148148148148147E-3"/>
                  <c:y val="1.19047619047619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D310-4626-94E0-DCD590786083}"/>
                </c:ext>
              </c:extLst>
            </c:dLbl>
            <c:dLbl>
              <c:idx val="20"/>
              <c:layout>
                <c:manualLayout>
                  <c:x val="0"/>
                  <c:y val="1.19047619047619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D310-4626-94E0-DCD590786083}"/>
                </c:ext>
              </c:extLst>
            </c:dLbl>
            <c:dLbl>
              <c:idx val="21"/>
              <c:layout>
                <c:manualLayout>
                  <c:x val="2.314814814814814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D310-4626-94E0-DCD590786083}"/>
                </c:ext>
              </c:extLst>
            </c:dLbl>
            <c:dLbl>
              <c:idx val="22"/>
              <c:layout>
                <c:manualLayout>
                  <c:x val="-8.3752093802345207E-3"/>
                  <c:y val="3.96825396825394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881-48F3-A362-024FC8AB73CC}"/>
                </c:ext>
              </c:extLst>
            </c:dLbl>
            <c:dLbl>
              <c:idx val="23"/>
              <c:layout>
                <c:manualLayout>
                  <c:x val="8.375209380234376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881-48F3-A362-024FC8AB73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Лист1!$A$2:$A$27</c:f>
              <c:strCache>
                <c:ptCount val="26"/>
                <c:pt idx="0">
                  <c:v>Задание 1</c:v>
                </c:pt>
                <c:pt idx="1">
                  <c:v>Задание 2</c:v>
                </c:pt>
                <c:pt idx="2">
                  <c:v>Задание 3</c:v>
                </c:pt>
                <c:pt idx="3">
                  <c:v>Задание 4</c:v>
                </c:pt>
                <c:pt idx="4">
                  <c:v>Задание 5</c:v>
                </c:pt>
                <c:pt idx="5">
                  <c:v>Задание 6</c:v>
                </c:pt>
                <c:pt idx="6">
                  <c:v>Задание 7</c:v>
                </c:pt>
                <c:pt idx="7">
                  <c:v>Задание 8</c:v>
                </c:pt>
                <c:pt idx="8">
                  <c:v>Задание 9</c:v>
                </c:pt>
                <c:pt idx="9">
                  <c:v>Задание 10</c:v>
                </c:pt>
                <c:pt idx="10">
                  <c:v>Задание 11</c:v>
                </c:pt>
                <c:pt idx="11">
                  <c:v>Задание 12</c:v>
                </c:pt>
                <c:pt idx="12">
                  <c:v>Задание 13</c:v>
                </c:pt>
                <c:pt idx="13">
                  <c:v>Задание 14</c:v>
                </c:pt>
                <c:pt idx="14">
                  <c:v>Задание 15</c:v>
                </c:pt>
                <c:pt idx="15">
                  <c:v>Задание 16</c:v>
                </c:pt>
                <c:pt idx="16">
                  <c:v>Задание 17</c:v>
                </c:pt>
                <c:pt idx="17">
                  <c:v>Задание 18</c:v>
                </c:pt>
                <c:pt idx="18">
                  <c:v>Задание 19</c:v>
                </c:pt>
                <c:pt idx="19">
                  <c:v>Задание 20</c:v>
                </c:pt>
                <c:pt idx="20">
                  <c:v>Задание 21</c:v>
                </c:pt>
                <c:pt idx="21">
                  <c:v>Задание 22</c:v>
                </c:pt>
                <c:pt idx="22">
                  <c:v>Задание 23</c:v>
                </c:pt>
                <c:pt idx="23">
                  <c:v>Задание 24</c:v>
                </c:pt>
                <c:pt idx="24">
                  <c:v>Задание 25</c:v>
                </c:pt>
                <c:pt idx="25">
                  <c:v>Задание 26</c:v>
                </c:pt>
              </c:strCache>
            </c:strRef>
          </c:cat>
          <c:val>
            <c:numRef>
              <c:f>Лист1!$B$2:$B$27</c:f>
              <c:numCache>
                <c:formatCode>General</c:formatCode>
                <c:ptCount val="26"/>
                <c:pt idx="0">
                  <c:v>69</c:v>
                </c:pt>
                <c:pt idx="1">
                  <c:v>50</c:v>
                </c:pt>
                <c:pt idx="2">
                  <c:v>84.7</c:v>
                </c:pt>
                <c:pt idx="3">
                  <c:v>58.9</c:v>
                </c:pt>
                <c:pt idx="4">
                  <c:v>73</c:v>
                </c:pt>
                <c:pt idx="5">
                  <c:v>60.6</c:v>
                </c:pt>
                <c:pt idx="6">
                  <c:v>67.8</c:v>
                </c:pt>
                <c:pt idx="7">
                  <c:v>69</c:v>
                </c:pt>
                <c:pt idx="8">
                  <c:v>56</c:v>
                </c:pt>
                <c:pt idx="9">
                  <c:v>14.7</c:v>
                </c:pt>
                <c:pt idx="10">
                  <c:v>37.9</c:v>
                </c:pt>
                <c:pt idx="11">
                  <c:v>24</c:v>
                </c:pt>
                <c:pt idx="12">
                  <c:v>72</c:v>
                </c:pt>
                <c:pt idx="13" formatCode="0.0">
                  <c:v>70.7</c:v>
                </c:pt>
                <c:pt idx="14">
                  <c:v>38</c:v>
                </c:pt>
                <c:pt idx="15" formatCode="0.0">
                  <c:v>58.8</c:v>
                </c:pt>
                <c:pt idx="16" formatCode="0.0">
                  <c:v>53.6</c:v>
                </c:pt>
                <c:pt idx="17" formatCode="0.0">
                  <c:v>41.9</c:v>
                </c:pt>
                <c:pt idx="18" formatCode="0.0">
                  <c:v>65.2</c:v>
                </c:pt>
                <c:pt idx="19" formatCode="0.0">
                  <c:v>29.7</c:v>
                </c:pt>
                <c:pt idx="20">
                  <c:v>35</c:v>
                </c:pt>
                <c:pt idx="21" formatCode="0.0">
                  <c:v>43.9</c:v>
                </c:pt>
                <c:pt idx="22" formatCode="0.0">
                  <c:v>58.8</c:v>
                </c:pt>
                <c:pt idx="23" formatCode="0.0">
                  <c:v>58.7</c:v>
                </c:pt>
                <c:pt idx="24" formatCode="0.0">
                  <c:v>38.9</c:v>
                </c:pt>
                <c:pt idx="25" formatCode="0.0">
                  <c:v>79.5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5-D310-4626-94E0-DCD5907860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12608"/>
        <c:axId val="161983296"/>
      </c:barChart>
      <c:catAx>
        <c:axId val="1406126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61983296"/>
        <c:crosses val="autoZero"/>
        <c:auto val="1"/>
        <c:lblAlgn val="ctr"/>
        <c:lblOffset val="100"/>
        <c:noMultiLvlLbl val="0"/>
      </c:catAx>
      <c:valAx>
        <c:axId val="1619832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06126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3.96825396825397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932-4CCE-A7C1-1574EB395D20}"/>
                </c:ext>
              </c:extLst>
            </c:dLbl>
            <c:dLbl>
              <c:idx val="1"/>
              <c:layout>
                <c:manualLayout>
                  <c:x val="-6.3997392482802598E-3"/>
                  <c:y val="-7.93650793650794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932-4CCE-A7C1-1574EB395D20}"/>
                </c:ext>
              </c:extLst>
            </c:dLbl>
            <c:dLbl>
              <c:idx val="2"/>
              <c:layout>
                <c:manualLayout>
                  <c:x val="-1.7429193899782161E-2"/>
                  <c:y val="1.98412698412698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7932-4CCE-A7C1-1574EB395D20}"/>
                </c:ext>
              </c:extLst>
            </c:dLbl>
            <c:dLbl>
              <c:idx val="3"/>
              <c:layout>
                <c:manualLayout>
                  <c:x val="2.3148148148148147E-3"/>
                  <c:y val="1.58730158730158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932-4CCE-A7C1-1574EB395D20}"/>
                </c:ext>
              </c:extLst>
            </c:dLbl>
            <c:dLbl>
              <c:idx val="4"/>
              <c:layout>
                <c:manualLayout>
                  <c:x val="-8.3061431046609641E-3"/>
                  <c:y val="3.96825396825397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7932-4CCE-A7C1-1574EB395D20}"/>
                </c:ext>
              </c:extLst>
            </c:dLbl>
            <c:dLbl>
              <c:idx val="5"/>
              <c:layout>
                <c:manualLayout>
                  <c:x val="-8.5783884857530031E-3"/>
                  <c:y val="2.38095238095237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7932-4CCE-A7C1-1574EB395D20}"/>
                </c:ext>
              </c:extLst>
            </c:dLbl>
            <c:dLbl>
              <c:idx val="6"/>
              <c:layout>
                <c:manualLayout>
                  <c:x val="-1.3071895424836603E-2"/>
                  <c:y val="-3.637524116577184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7932-4CCE-A7C1-1574EB395D20}"/>
                </c:ext>
              </c:extLst>
            </c:dLbl>
            <c:dLbl>
              <c:idx val="7"/>
              <c:layout>
                <c:manualLayout>
                  <c:x val="-8.7145969498910701E-3"/>
                  <c:y val="-3.96825396825397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7932-4CCE-A7C1-1574EB395D20}"/>
                </c:ext>
              </c:extLst>
            </c:dLbl>
            <c:dLbl>
              <c:idx val="8"/>
              <c:layout>
                <c:manualLayout>
                  <c:x val="-6.5359477124183937E-3"/>
                  <c:y val="3.96825396825397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7932-4CCE-A7C1-1574EB395D20}"/>
                </c:ext>
              </c:extLst>
            </c:dLbl>
            <c:dLbl>
              <c:idx val="9"/>
              <c:layout>
                <c:manualLayout>
                  <c:x val="-1.075703772322577E-2"/>
                  <c:y val="1.98412698412698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7932-4CCE-A7C1-1574EB395D20}"/>
                </c:ext>
              </c:extLst>
            </c:dLbl>
            <c:dLbl>
              <c:idx val="10"/>
              <c:layout>
                <c:manualLayout>
                  <c:x val="-1.7429193899782161E-2"/>
                  <c:y val="3.96825396825397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7932-4CCE-A7C1-1574EB395D20}"/>
                </c:ext>
              </c:extLst>
            </c:dLbl>
            <c:dLbl>
              <c:idx val="11"/>
              <c:layout>
                <c:manualLayout>
                  <c:x val="-8.7145969498912297E-3"/>
                  <c:y val="1.58730158730158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7932-4CCE-A7C1-1574EB395D20}"/>
                </c:ext>
              </c:extLst>
            </c:dLbl>
            <c:dLbl>
              <c:idx val="12"/>
              <c:layout>
                <c:manualLayout>
                  <c:x val="0"/>
                  <c:y val="1.5873015873015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932-4CCE-A7C1-1574EB395D20}"/>
                </c:ext>
              </c:extLst>
            </c:dLbl>
            <c:dLbl>
              <c:idx val="13"/>
              <c:layout>
                <c:manualLayout>
                  <c:x val="2.3148148148148147E-3"/>
                  <c:y val="1.58730158730158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932-4CCE-A7C1-1574EB395D20}"/>
                </c:ext>
              </c:extLst>
            </c:dLbl>
            <c:dLbl>
              <c:idx val="14"/>
              <c:layout>
                <c:manualLayout>
                  <c:x val="0"/>
                  <c:y val="1.58730158730158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932-4CCE-A7C1-1574EB395D20}"/>
                </c:ext>
              </c:extLst>
            </c:dLbl>
            <c:dLbl>
              <c:idx val="15"/>
              <c:layout>
                <c:manualLayout>
                  <c:x val="2.3148148148148147E-3"/>
                  <c:y val="1.98412698412698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932-4CCE-A7C1-1574EB395D20}"/>
                </c:ext>
              </c:extLst>
            </c:dLbl>
            <c:dLbl>
              <c:idx val="16"/>
              <c:layout>
                <c:manualLayout>
                  <c:x val="2.3148148148148147E-3"/>
                  <c:y val="1.98412698412699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932-4CCE-A7C1-1574EB395D20}"/>
                </c:ext>
              </c:extLst>
            </c:dLbl>
            <c:dLbl>
              <c:idx val="17"/>
              <c:layout>
                <c:manualLayout>
                  <c:x val="0"/>
                  <c:y val="1.58730158730158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932-4CCE-A7C1-1574EB395D20}"/>
                </c:ext>
              </c:extLst>
            </c:dLbl>
            <c:dLbl>
              <c:idx val="18"/>
              <c:layout>
                <c:manualLayout>
                  <c:x val="2.3148148148148147E-3"/>
                  <c:y val="1.19047619047619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932-4CCE-A7C1-1574EB395D20}"/>
                </c:ext>
              </c:extLst>
            </c:dLbl>
            <c:dLbl>
              <c:idx val="20"/>
              <c:layout>
                <c:manualLayout>
                  <c:x val="0"/>
                  <c:y val="1.19047619047619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932-4CCE-A7C1-1574EB395D20}"/>
                </c:ext>
              </c:extLst>
            </c:dLbl>
            <c:dLbl>
              <c:idx val="21"/>
              <c:layout>
                <c:manualLayout>
                  <c:x val="2.314814814814814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932-4CCE-A7C1-1574EB395D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Лист1!$A$2:$A$13</c:f>
              <c:strCache>
                <c:ptCount val="12"/>
                <c:pt idx="0">
                  <c:v>К1</c:v>
                </c:pt>
                <c:pt idx="1">
                  <c:v>К2</c:v>
                </c:pt>
                <c:pt idx="2">
                  <c:v>К3</c:v>
                </c:pt>
                <c:pt idx="3">
                  <c:v>К4</c:v>
                </c:pt>
                <c:pt idx="4">
                  <c:v>К5</c:v>
                </c:pt>
                <c:pt idx="5">
                  <c:v>К6</c:v>
                </c:pt>
                <c:pt idx="6">
                  <c:v>К7</c:v>
                </c:pt>
                <c:pt idx="7">
                  <c:v>К8</c:v>
                </c:pt>
                <c:pt idx="8">
                  <c:v>К9</c:v>
                </c:pt>
                <c:pt idx="9">
                  <c:v>К10</c:v>
                </c:pt>
                <c:pt idx="10">
                  <c:v>К11</c:v>
                </c:pt>
                <c:pt idx="11">
                  <c:v>К12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84.95</c:v>
                </c:pt>
                <c:pt idx="1">
                  <c:v>56.2</c:v>
                </c:pt>
                <c:pt idx="2">
                  <c:v>73.7</c:v>
                </c:pt>
                <c:pt idx="3">
                  <c:v>70.61999999999999</c:v>
                </c:pt>
                <c:pt idx="4">
                  <c:v>62.39</c:v>
                </c:pt>
                <c:pt idx="5">
                  <c:v>55.86</c:v>
                </c:pt>
                <c:pt idx="6">
                  <c:v>67.52</c:v>
                </c:pt>
                <c:pt idx="7">
                  <c:v>52.09</c:v>
                </c:pt>
                <c:pt idx="8">
                  <c:v>58.98</c:v>
                </c:pt>
                <c:pt idx="9">
                  <c:v>55.54</c:v>
                </c:pt>
                <c:pt idx="10">
                  <c:v>94.16</c:v>
                </c:pt>
                <c:pt idx="11">
                  <c:v>82.35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5-7932-4CCE-A7C1-1574EB395D2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9215686274509803E-2"/>
                  <c:y val="-1.19047619047619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294-4BA2-948F-7F3DFB063A68}"/>
                </c:ext>
              </c:extLst>
            </c:dLbl>
            <c:dLbl>
              <c:idx val="1"/>
              <c:layout>
                <c:manualLayout>
                  <c:x val="1.5250544662309387E-2"/>
                  <c:y val="-3.17460317460317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5294-4BA2-948F-7F3DFB063A68}"/>
                </c:ext>
              </c:extLst>
            </c:dLbl>
            <c:dLbl>
              <c:idx val="2"/>
              <c:layout>
                <c:manualLayout>
                  <c:x val="8.7145969498910701E-3"/>
                  <c:y val="-1.58730158730158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294-4BA2-948F-7F3DFB063A68}"/>
                </c:ext>
              </c:extLst>
            </c:dLbl>
            <c:dLbl>
              <c:idx val="3"/>
              <c:layout>
                <c:manualLayout>
                  <c:x val="2.1786492374727632E-2"/>
                  <c:y val="-2.38095238095238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5294-4BA2-948F-7F3DFB063A68}"/>
                </c:ext>
              </c:extLst>
            </c:dLbl>
            <c:dLbl>
              <c:idx val="4"/>
              <c:layout>
                <c:manualLayout>
                  <c:x val="2.178649237472767E-2"/>
                  <c:y val="-3.57142857142857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5294-4BA2-948F-7F3DFB063A68}"/>
                </c:ext>
              </c:extLst>
            </c:dLbl>
            <c:dLbl>
              <c:idx val="5"/>
              <c:layout>
                <c:manualLayout>
                  <c:x val="4.3572984749455394E-3"/>
                  <c:y val="-1.9841269841269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5294-4BA2-948F-7F3DFB063A68}"/>
                </c:ext>
              </c:extLst>
            </c:dLbl>
            <c:dLbl>
              <c:idx val="6"/>
              <c:layout>
                <c:manualLayout>
                  <c:x val="2.178649237472775E-2"/>
                  <c:y val="-1.58730158730158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5294-4BA2-948F-7F3DFB063A68}"/>
                </c:ext>
              </c:extLst>
            </c:dLbl>
            <c:dLbl>
              <c:idx val="7"/>
              <c:layout>
                <c:manualLayout>
                  <c:x val="2.178649237472751E-2"/>
                  <c:y val="3.96825396825397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5294-4BA2-948F-7F3DFB063A68}"/>
                </c:ext>
              </c:extLst>
            </c:dLbl>
            <c:dLbl>
              <c:idx val="8"/>
              <c:layout>
                <c:manualLayout>
                  <c:x val="1.5250544662309387E-2"/>
                  <c:y val="-2.77777777777779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5294-4BA2-948F-7F3DFB063A68}"/>
                </c:ext>
              </c:extLst>
            </c:dLbl>
            <c:dLbl>
              <c:idx val="9"/>
              <c:layout>
                <c:manualLayout>
                  <c:x val="1.5250544662309221E-2"/>
                  <c:y val="-2.777777777777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5294-4BA2-948F-7F3DFB063A68}"/>
                </c:ext>
              </c:extLst>
            </c:dLbl>
            <c:dLbl>
              <c:idx val="10"/>
              <c:layout>
                <c:manualLayout>
                  <c:x val="2.8322440087145972E-2"/>
                  <c:y val="7.93650793650794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5294-4BA2-948F-7F3DFB063A68}"/>
                </c:ext>
              </c:extLst>
            </c:dLbl>
            <c:dLbl>
              <c:idx val="11"/>
              <c:layout>
                <c:manualLayout>
                  <c:x val="1.9607843137254902E-2"/>
                  <c:y val="-2.3809523809523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5294-4BA2-948F-7F3DFB063A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Лист1!$A$2:$A$13</c:f>
              <c:strCache>
                <c:ptCount val="12"/>
                <c:pt idx="0">
                  <c:v>К1</c:v>
                </c:pt>
                <c:pt idx="1">
                  <c:v>К2</c:v>
                </c:pt>
                <c:pt idx="2">
                  <c:v>К3</c:v>
                </c:pt>
                <c:pt idx="3">
                  <c:v>К4</c:v>
                </c:pt>
                <c:pt idx="4">
                  <c:v>К5</c:v>
                </c:pt>
                <c:pt idx="5">
                  <c:v>К6</c:v>
                </c:pt>
                <c:pt idx="6">
                  <c:v>К7</c:v>
                </c:pt>
                <c:pt idx="7">
                  <c:v>К8</c:v>
                </c:pt>
                <c:pt idx="8">
                  <c:v>К9</c:v>
                </c:pt>
                <c:pt idx="9">
                  <c:v>К10</c:v>
                </c:pt>
                <c:pt idx="10">
                  <c:v>К11</c:v>
                </c:pt>
                <c:pt idx="11">
                  <c:v>К12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84.95</c:v>
                </c:pt>
                <c:pt idx="1">
                  <c:v>56.2</c:v>
                </c:pt>
                <c:pt idx="2">
                  <c:v>73.7</c:v>
                </c:pt>
                <c:pt idx="3">
                  <c:v>70.61999999999999</c:v>
                </c:pt>
                <c:pt idx="4">
                  <c:v>62.39</c:v>
                </c:pt>
                <c:pt idx="5">
                  <c:v>55.86</c:v>
                </c:pt>
                <c:pt idx="6">
                  <c:v>67.52</c:v>
                </c:pt>
                <c:pt idx="7">
                  <c:v>52</c:v>
                </c:pt>
                <c:pt idx="8">
                  <c:v>58.98</c:v>
                </c:pt>
                <c:pt idx="9">
                  <c:v>55.54</c:v>
                </c:pt>
                <c:pt idx="10">
                  <c:v>94.16</c:v>
                </c:pt>
                <c:pt idx="11">
                  <c:v>82.35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294-4BA2-948F-7F3DFB063A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8719616"/>
        <c:axId val="161985600"/>
      </c:barChart>
      <c:catAx>
        <c:axId val="1487196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61985600"/>
        <c:crosses val="autoZero"/>
        <c:auto val="1"/>
        <c:lblAlgn val="ctr"/>
        <c:lblOffset val="100"/>
        <c:noMultiLvlLbl val="0"/>
      </c:catAx>
      <c:valAx>
        <c:axId val="1619856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87196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оценка "2"</c:v>
                </c:pt>
                <c:pt idx="1">
                  <c:v>оценка "3"</c:v>
                </c:pt>
                <c:pt idx="2">
                  <c:v>оценка "4"</c:v>
                </c:pt>
                <c:pt idx="3">
                  <c:v>оценка "5"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11.2</c:v>
                </c:pt>
                <c:pt idx="1">
                  <c:v>37.1</c:v>
                </c:pt>
                <c:pt idx="2">
                  <c:v>35.5</c:v>
                </c:pt>
                <c:pt idx="3">
                  <c:v>16.2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5C9-4917-A89D-C97F1E4F9AA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оценка "2"</c:v>
                </c:pt>
                <c:pt idx="1">
                  <c:v>оценка "3"</c:v>
                </c:pt>
                <c:pt idx="2">
                  <c:v>оценка "4"</c:v>
                </c:pt>
                <c:pt idx="3">
                  <c:v>оценка "5"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13.1</c:v>
                </c:pt>
                <c:pt idx="1">
                  <c:v>45.839999999999996</c:v>
                </c:pt>
                <c:pt idx="2">
                  <c:v>34.54</c:v>
                </c:pt>
                <c:pt idx="3">
                  <c:v>6.56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5C9-4917-A89D-C97F1E4F9AA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388888888888893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EBE-4BD6-A59A-41113C5F794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Лист1!$A$2:$A$5</c:f>
              <c:strCache>
                <c:ptCount val="4"/>
                <c:pt idx="0">
                  <c:v>оценка "2"</c:v>
                </c:pt>
                <c:pt idx="1">
                  <c:v>оценка "3"</c:v>
                </c:pt>
                <c:pt idx="2">
                  <c:v>оценка "4"</c:v>
                </c:pt>
                <c:pt idx="3">
                  <c:v>оценка "5"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13.5</c:v>
                </c:pt>
                <c:pt idx="1">
                  <c:v>49.3</c:v>
                </c:pt>
                <c:pt idx="2">
                  <c:v>31.4</c:v>
                </c:pt>
                <c:pt idx="3">
                  <c:v>5.8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EBE-4BD6-A59A-41113C5F79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8721152"/>
        <c:axId val="218915968"/>
      </c:barChart>
      <c:catAx>
        <c:axId val="1487211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18915968"/>
        <c:crosses val="autoZero"/>
        <c:auto val="1"/>
        <c:lblAlgn val="ctr"/>
        <c:lblOffset val="100"/>
        <c:noMultiLvlLbl val="0"/>
      </c:catAx>
      <c:valAx>
        <c:axId val="2189159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8721152"/>
        <c:crosses val="autoZero"/>
        <c:crossBetween val="between"/>
        <c:minorUnit val="2"/>
      </c:valAx>
    </c:plotArea>
    <c:legend>
      <c:legendPos val="r"/>
      <c:overlay val="0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ИК 1</c:v>
                </c:pt>
                <c:pt idx="1">
                  <c:v>ИК 2</c:v>
                </c:pt>
                <c:pt idx="2">
                  <c:v>ИК 3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75.2</c:v>
                </c:pt>
                <c:pt idx="1">
                  <c:v>69.8</c:v>
                </c:pt>
                <c:pt idx="2">
                  <c:v>62.9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432-47E8-BAB4-0B7F0A048E0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ИК 1</c:v>
                </c:pt>
                <c:pt idx="1">
                  <c:v>ИК 2</c:v>
                </c:pt>
                <c:pt idx="2">
                  <c:v>ИК 3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72.8</c:v>
                </c:pt>
                <c:pt idx="1">
                  <c:v>66.5</c:v>
                </c:pt>
                <c:pt idx="2">
                  <c:v>45.2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432-47E8-BAB4-0B7F0A048E0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ИК 1</c:v>
                </c:pt>
                <c:pt idx="1">
                  <c:v>ИК 2</c:v>
                </c:pt>
                <c:pt idx="2">
                  <c:v>ИК 3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85.2</c:v>
                </c:pt>
                <c:pt idx="1">
                  <c:v>72.5</c:v>
                </c:pt>
                <c:pt idx="2">
                  <c:v>61.8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8717568"/>
        <c:axId val="218918272"/>
      </c:barChart>
      <c:catAx>
        <c:axId val="1487175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18918272"/>
        <c:crosses val="autoZero"/>
        <c:auto val="1"/>
        <c:lblAlgn val="ctr"/>
        <c:lblOffset val="100"/>
        <c:noMultiLvlLbl val="0"/>
      </c:catAx>
      <c:valAx>
        <c:axId val="2189182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8717568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  <a:bevelB w="114300" prst="artDeco"/>
            </a:sp3d>
          </c:spPr>
          <c:invertIfNegative val="0"/>
          <c:dLbls>
            <c:dLbl>
              <c:idx val="3"/>
              <c:layout>
                <c:manualLayout>
                  <c:x val="-6.1728395061728392E-3"/>
                  <c:y val="-3.637524116577192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EFD8-459A-B369-0DD971F991ED}"/>
                </c:ext>
              </c:extLst>
            </c:dLbl>
            <c:dLbl>
              <c:idx val="6"/>
              <c:layout>
                <c:manualLayout>
                  <c:x val="-6.1728395061728392E-3"/>
                  <c:y val="3.96825396825397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EFD8-459A-B369-0DD971F991ED}"/>
                </c:ext>
              </c:extLst>
            </c:dLbl>
            <c:dLbl>
              <c:idx val="9"/>
              <c:layout>
                <c:manualLayout>
                  <c:x val="2.0576131687242045E-3"/>
                  <c:y val="1.19047619047619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EFD8-459A-B369-0DD971F991ED}"/>
                </c:ext>
              </c:extLst>
            </c:dLbl>
            <c:dLbl>
              <c:idx val="11"/>
              <c:layout>
                <c:manualLayout>
                  <c:x val="-4.1152263374485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FD8-459A-B369-0DD971F991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Лист1!$A$2:$A$8</c:f>
              <c:strCache>
                <c:ptCount val="7"/>
                <c:pt idx="0">
                  <c:v>№ 2</c:v>
                </c:pt>
                <c:pt idx="1">
                  <c:v>№ 3</c:v>
                </c:pt>
                <c:pt idx="2">
                  <c:v>№ 4</c:v>
                </c:pt>
                <c:pt idx="3">
                  <c:v>№ 5</c:v>
                </c:pt>
                <c:pt idx="4">
                  <c:v>№ 6</c:v>
                </c:pt>
                <c:pt idx="5">
                  <c:v> № 7</c:v>
                </c:pt>
                <c:pt idx="6">
                  <c:v>№ 8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16.899999999999999</c:v>
                </c:pt>
                <c:pt idx="1">
                  <c:v>27.1</c:v>
                </c:pt>
                <c:pt idx="2">
                  <c:v>80.400000000000006</c:v>
                </c:pt>
                <c:pt idx="3">
                  <c:v>12.5</c:v>
                </c:pt>
                <c:pt idx="4">
                  <c:v>34.9</c:v>
                </c:pt>
                <c:pt idx="5">
                  <c:v>57.8</c:v>
                </c:pt>
                <c:pt idx="6">
                  <c:v>84.9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FD8-459A-B369-0DD971F991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8727296"/>
        <c:axId val="218920000"/>
      </c:barChart>
      <c:catAx>
        <c:axId val="1487272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218920000"/>
        <c:crosses val="autoZero"/>
        <c:auto val="1"/>
        <c:lblAlgn val="ctr"/>
        <c:lblOffset val="100"/>
        <c:noMultiLvlLbl val="0"/>
      </c:catAx>
      <c:valAx>
        <c:axId val="2189200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87272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С1К1</c:v>
                </c:pt>
                <c:pt idx="1">
                  <c:v>С1К2</c:v>
                </c:pt>
                <c:pt idx="2">
                  <c:v>С1К3</c:v>
                </c:pt>
                <c:pt idx="3">
                  <c:v>С1К4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60.8</c:v>
                </c:pt>
                <c:pt idx="1">
                  <c:v>61.4</c:v>
                </c:pt>
                <c:pt idx="2">
                  <c:v>60.7</c:v>
                </c:pt>
                <c:pt idx="3">
                  <c:v>66.3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E00-4F40-862E-E854BA7CCB7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С1К1</c:v>
                </c:pt>
                <c:pt idx="1">
                  <c:v>С1К2</c:v>
                </c:pt>
                <c:pt idx="2">
                  <c:v>С1К3</c:v>
                </c:pt>
                <c:pt idx="3">
                  <c:v>С1К4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69.400000000000006</c:v>
                </c:pt>
                <c:pt idx="1">
                  <c:v>66.5</c:v>
                </c:pt>
                <c:pt idx="2">
                  <c:v>63.2</c:v>
                </c:pt>
                <c:pt idx="3">
                  <c:v>69.599999999999994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E00-4F40-862E-E854BA7CCB7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pPr>
                      <a:defRPr sz="12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en-US" sz="1200"/>
                      <a:t>73,2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 sz="12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/>
              <c:txPr>
                <a:bodyPr/>
                <a:lstStyle/>
                <a:p>
                  <a:pPr>
                    <a:defRPr sz="12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pPr/>
              <c:txPr>
                <a:bodyPr/>
                <a:lstStyle/>
                <a:p>
                  <a:pPr>
                    <a:defRPr sz="12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С1К1</c:v>
                </c:pt>
                <c:pt idx="1">
                  <c:v>С1К2</c:v>
                </c:pt>
                <c:pt idx="2">
                  <c:v>С1К3</c:v>
                </c:pt>
                <c:pt idx="3">
                  <c:v>С1К4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73.2</c:v>
                </c:pt>
                <c:pt idx="1">
                  <c:v>70.5</c:v>
                </c:pt>
                <c:pt idx="2">
                  <c:v>66.5</c:v>
                </c:pt>
                <c:pt idx="3">
                  <c:v>74.7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8728832"/>
        <c:axId val="139821632"/>
      </c:barChart>
      <c:catAx>
        <c:axId val="1487288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9821632"/>
        <c:crosses val="autoZero"/>
        <c:auto val="1"/>
        <c:lblAlgn val="ctr"/>
        <c:lblOffset val="100"/>
        <c:noMultiLvlLbl val="0"/>
      </c:catAx>
      <c:valAx>
        <c:axId val="13982163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8728832"/>
        <c:crosses val="autoZero"/>
        <c:crossBetween val="between"/>
      </c:valAx>
      <c:spPr>
        <a:ln>
          <a:noFill/>
        </a:ln>
      </c:spPr>
    </c:plotArea>
    <c:legend>
      <c:legendPos val="r"/>
      <c:overlay val="0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4528850145288529E-2"/>
                  <c:y val="-7.86163522012578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5.861664712778443E-3"/>
                  <c:y val="-1.74064403829417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ГК1</c:v>
                </c:pt>
                <c:pt idx="1">
                  <c:v>ГК2</c:v>
                </c:pt>
                <c:pt idx="2">
                  <c:v>ГК3</c:v>
                </c:pt>
                <c:pt idx="3">
                  <c:v>ГК4</c:v>
                </c:pt>
                <c:pt idx="4">
                  <c:v>ФК1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49.5</c:v>
                </c:pt>
                <c:pt idx="1">
                  <c:v>35.300000000000004</c:v>
                </c:pt>
                <c:pt idx="2">
                  <c:v>61.6</c:v>
                </c:pt>
                <c:pt idx="3">
                  <c:v>62.2</c:v>
                </c:pt>
                <c:pt idx="4">
                  <c:v>75.900000000000006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380-4423-BCB6-629993F8DA9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0"/>
                  <c:y val="-3.87096774193549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ГК1</c:v>
                </c:pt>
                <c:pt idx="1">
                  <c:v>ГК2</c:v>
                </c:pt>
                <c:pt idx="2">
                  <c:v>ГК3</c:v>
                </c:pt>
                <c:pt idx="3">
                  <c:v>ГК4</c:v>
                </c:pt>
                <c:pt idx="4">
                  <c:v>ФК1</c:v>
                </c:pt>
              </c:strCache>
            </c:strRef>
          </c:cat>
          <c:val>
            <c:numRef>
              <c:f>Лист1!$C$2:$C$6</c:f>
              <c:numCache>
                <c:formatCode>0.0</c:formatCode>
                <c:ptCount val="5"/>
                <c:pt idx="0">
                  <c:v>49</c:v>
                </c:pt>
                <c:pt idx="1">
                  <c:v>37.4</c:v>
                </c:pt>
                <c:pt idx="2">
                  <c:v>51.8</c:v>
                </c:pt>
                <c:pt idx="3">
                  <c:v>55.8</c:v>
                </c:pt>
                <c:pt idx="4">
                  <c:v>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380-4423-BCB6-629993F8DA9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spPr/>
              <c:txPr>
                <a:bodyPr/>
                <a:lstStyle/>
                <a:p>
                  <a:pPr>
                    <a:defRPr sz="12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/>
              <c:txPr>
                <a:bodyPr/>
                <a:lstStyle/>
                <a:p>
                  <a:pPr>
                    <a:defRPr sz="12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/>
              <c:txPr>
                <a:bodyPr/>
                <a:lstStyle/>
                <a:p>
                  <a:pPr>
                    <a:defRPr sz="12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pPr/>
              <c:txPr>
                <a:bodyPr/>
                <a:lstStyle/>
                <a:p>
                  <a:pPr>
                    <a:defRPr sz="12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/>
              <c:txPr>
                <a:bodyPr/>
                <a:lstStyle/>
                <a:p>
                  <a:pPr>
                    <a:defRPr sz="1200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ГК1</c:v>
                </c:pt>
                <c:pt idx="1">
                  <c:v>ГК2</c:v>
                </c:pt>
                <c:pt idx="2">
                  <c:v>ГК3</c:v>
                </c:pt>
                <c:pt idx="3">
                  <c:v>ГК4</c:v>
                </c:pt>
                <c:pt idx="4">
                  <c:v>ФК1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35.4</c:v>
                </c:pt>
                <c:pt idx="1">
                  <c:v>32.300000000000004</c:v>
                </c:pt>
                <c:pt idx="2">
                  <c:v>62.1</c:v>
                </c:pt>
                <c:pt idx="3">
                  <c:v>68.2</c:v>
                </c:pt>
                <c:pt idx="4">
                  <c:v>81.7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8726784"/>
        <c:axId val="139823936"/>
      </c:barChart>
      <c:catAx>
        <c:axId val="148726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9823936"/>
        <c:crosses val="autoZero"/>
        <c:auto val="1"/>
        <c:lblAlgn val="ctr"/>
        <c:lblOffset val="100"/>
        <c:noMultiLvlLbl val="0"/>
      </c:catAx>
      <c:valAx>
        <c:axId val="139823936"/>
        <c:scaling>
          <c:orientation val="minMax"/>
        </c:scaling>
        <c:delete val="0"/>
        <c:axPos val="l"/>
        <c:majorGridlines>
          <c:spPr>
            <a:ln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8726784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0384215991692628E-2"/>
                  <c:y val="7.8957757599684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A3EF-4BDA-8831-CB5D00618004}"/>
                </c:ext>
              </c:extLst>
            </c:dLbl>
            <c:dLbl>
              <c:idx val="1"/>
              <c:layout>
                <c:manualLayout>
                  <c:x val="-1.4537902388369679E-2"/>
                  <c:y val="-4.5235692724903839E-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3EF-4BDA-8831-CB5D00618004}"/>
                </c:ext>
              </c:extLst>
            </c:dLbl>
            <c:dLbl>
              <c:idx val="2"/>
              <c:layout>
                <c:manualLayout>
                  <c:x val="-6.230529595015595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A3EF-4BDA-8831-CB5D006180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часть 1 (изложение)</c:v>
                </c:pt>
                <c:pt idx="1">
                  <c:v>часть 2  (тестовая часть)</c:v>
                </c:pt>
                <c:pt idx="2">
                  <c:v>часть 3 (сочинение)</c:v>
                </c:pt>
                <c:pt idx="3">
                  <c:v>часть 4 (грамотность)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69.5</c:v>
                </c:pt>
                <c:pt idx="1">
                  <c:v>65.599999999999994</c:v>
                </c:pt>
                <c:pt idx="2">
                  <c:v>62.3</c:v>
                </c:pt>
                <c:pt idx="3">
                  <c:v>56.9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3EF-4BDA-8831-CB5D0061800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-7.6150037580681151E-17"/>
                  <c:y val="-2.3687327279905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A3EF-4BDA-8831-CB5D00618004}"/>
                </c:ext>
              </c:extLst>
            </c:dLbl>
            <c:dLbl>
              <c:idx val="3"/>
              <c:layout>
                <c:manualLayout>
                  <c:x val="4.1589193874130223E-3"/>
                  <c:y val="-1.32877081953541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3EF-4BDA-8831-CB5D006180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часть 1 (изложение)</c:v>
                </c:pt>
                <c:pt idx="1">
                  <c:v>часть 2  (тестовая часть)</c:v>
                </c:pt>
                <c:pt idx="2">
                  <c:v>часть 3 (сочинение)</c:v>
                </c:pt>
                <c:pt idx="3">
                  <c:v>часть 4 (грамотность)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61.5</c:v>
                </c:pt>
                <c:pt idx="1">
                  <c:v>57.8</c:v>
                </c:pt>
                <c:pt idx="2">
                  <c:v>67.099999999999994</c:v>
                </c:pt>
                <c:pt idx="3">
                  <c:v>53.4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3EF-4BDA-8831-CB5D0061800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dLbl>
              <c:idx val="1"/>
              <c:layout>
                <c:manualLayout>
                  <c:x val="8.3125519534497511E-3"/>
                  <c:y val="3.1446540880503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46882793017456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6623739789535717E-2"/>
                  <c:y val="4.89317340005398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часть 1 (изложение)</c:v>
                </c:pt>
                <c:pt idx="1">
                  <c:v>часть 2  (тестовая часть)</c:v>
                </c:pt>
                <c:pt idx="2">
                  <c:v>часть 3 (сочинение)</c:v>
                </c:pt>
                <c:pt idx="3">
                  <c:v>часть 4 (грамотность)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73.2</c:v>
                </c:pt>
                <c:pt idx="1">
                  <c:v>44.9</c:v>
                </c:pt>
                <c:pt idx="2">
                  <c:v>71.8</c:v>
                </c:pt>
                <c:pt idx="3">
                  <c:v>55.9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2226176"/>
        <c:axId val="139826240"/>
      </c:barChart>
      <c:catAx>
        <c:axId val="1622261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9826240"/>
        <c:crosses val="autoZero"/>
        <c:auto val="1"/>
        <c:lblAlgn val="ctr"/>
        <c:lblOffset val="100"/>
        <c:noMultiLvlLbl val="0"/>
      </c:catAx>
      <c:valAx>
        <c:axId val="139826240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62226176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0.05999</cdr:x>
      <cdr:y>0.30198</cdr:y>
    </cdr:from>
    <cdr:to>
      <cdr:x>0.97781</cdr:x>
      <cdr:y>0.30397</cdr:y>
    </cdr:to>
    <cdr:cxnSp macro="">
      <cdr:nvCxnSpPr>
        <cdr:cNvPr id="2" name="Прямая соединительная линия 1"/>
        <cdr:cNvCxnSpPr/>
      </cdr:nvCxnSpPr>
      <cdr:spPr>
        <a:xfrm xmlns:a="http://schemas.openxmlformats.org/drawingml/2006/main" flipV="1">
          <a:off x="363871" y="966466"/>
          <a:ext cx="5567055" cy="6369"/>
        </a:xfrm>
        <a:prstGeom xmlns:a="http://schemas.openxmlformats.org/drawingml/2006/main" prst="line">
          <a:avLst/>
        </a:prstGeom>
        <a:ln xmlns:a="http://schemas.openxmlformats.org/drawingml/2006/main" w="19050"/>
      </cdr:spPr>
      <cdr:style>
        <a:lnRef xmlns:a="http://schemas.openxmlformats.org/drawingml/2006/main" idx="2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457200"/>
            <a:ext cx="853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О приоритетных направлениях деятельности ГМО учителей русского языка и литературы в 2020/2021 учебном году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33600" y="5181600"/>
            <a:ext cx="670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i="1" dirty="0" smtClean="0">
                <a:solidFill>
                  <a:schemeClr val="tx2"/>
                </a:solidFill>
              </a:rPr>
              <a:t>Галактионова Н. Е., руководитель ГМО учителей русского языка и литературы</a:t>
            </a:r>
            <a:endParaRPr lang="ru-RU" sz="2400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914400" y="-82897"/>
            <a:ext cx="76962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Результаты выполнения заданий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части 1 диагностической работы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учащимися 11-х классов (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в%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381000" y="1615568"/>
          <a:ext cx="8610600" cy="4709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790469" y="194102"/>
            <a:ext cx="55630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Результаты выполнения задания № 27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 критериям оценивания (в %)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533400" y="1600200"/>
          <a:ext cx="81534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457200" y="413266"/>
            <a:ext cx="83058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Данные диаграммы 3 свидетельствуют о том, что у обучающихся на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недостаточном уровне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сформированы такие умения как: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Droid Sans Fallback"/>
                <a:cs typeface="Times New Roman" pitchFamily="18" charset="0"/>
              </a:rPr>
              <a:t>формулировать проблему по исходному тексту (55,5% выполнения по критерию К2);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Droid Sans Fallback"/>
                <a:cs typeface="Times New Roman" pitchFamily="18" charset="0"/>
              </a:rPr>
              <a:t>точно выражать свою мысль, используя языковые средства выразительности (55,9% выполнения по критерию К6);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Droid Sans Fallback"/>
                <a:cs typeface="Times New Roman" pitchFamily="18" charset="0"/>
              </a:rPr>
              <a:t>соблюдать пунктуационные нормы (49,4% выполнения по критерию К8);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Droid Sans Fallback"/>
                <a:cs typeface="Times New Roman" pitchFamily="18" charset="0"/>
              </a:rPr>
              <a:t>соблюдать языковые нормы (55,8% выполнения по критерию К9);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Droid Sans Fallback"/>
                <a:cs typeface="Times New Roman" pitchFamily="18" charset="0"/>
              </a:rPr>
              <a:t>соблюдать речевые нормы (54,8% выполнения по критерию К10).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457200" y="534888"/>
            <a:ext cx="83058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0798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низком уровне отмечаем освоение таких элементов содержания учебной программы по русскому языку, как: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правописание приставок (задание № 10) – процент выполнения составил 14,79%;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правописание суффиксов различных частей речи (задание № 11) –  процент выполнения составил 35,92%;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правописание личных окончаний глаголов и суффиксов причастий (задание № 12) – 24,1%;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правописание Н-НН в различных частях речи (задание № 15) – 38,42%;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знаки препинания в предложениях со словами и конструкциями, грамматически не связанными с членами предложения (задание № 18) – 41,94%;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знаки препинания в сложном предложении с разными видами связи (задание № 20) – 29,79%;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лексические нормы (задание № 21) – 35,32%;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текст как речевое произведение. Смысловая и композиционная целостность текста (задание № 22) – 43,93%;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средства связи предложений в тексте (задание № 25) – 38,97%.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381000" y="457200"/>
            <a:ext cx="80772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езультаты выполнения диагностической работы по русскому языку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обучающимися 9-х классов общеобразовательных организаций города Челябинска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(13 марта 2020 года)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773396" y="362635"/>
            <a:ext cx="759720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Результаты выполнения диагностической работы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разрезе набранных баллов в сравнении с 2018, 2019, 2020 годом (в %)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762000" y="1524000"/>
          <a:ext cx="77724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968484" y="180202"/>
            <a:ext cx="723582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Результаты выполнения 1 задания диагностической работы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разрезе критериев оценивания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сравнении с 2017/2018, 2018/2019 учебными годами (в %)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609600" y="1676400"/>
          <a:ext cx="80772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990600" y="228600"/>
            <a:ext cx="7696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Результаты выполнения тестовых заданий диагностической работы (в %)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685800" y="1447800"/>
          <a:ext cx="80772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низком уровне освоены такие элементы содержания учебной программы по русскому языку, как: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Синтаксический анализ (задание 2) – 16,9% выполнения;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Пунктуационный анализ (задание 3) – 27,1% выполнения;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Орфографический анализ (задание 5) – 12,5% выполнения;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Анализ текста. Информационная обработка текстов различных стилей и жанров (задание 6) – 34,9% выполнения.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74857" y="331858"/>
            <a:ext cx="839428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Сравнительные результаты выполнения задания9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разрезе критериев оценивания и в сравнении за 3 учебных года(в %)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609600" y="15240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05868" y="533400"/>
            <a:ext cx="8141781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Повышение уровня компетентности учителя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инновационном пространстве – </a:t>
            </a:r>
            <a:b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основа достижения нового качества образования»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694323" y="2971800"/>
            <a:ext cx="827784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 работы ГМО: 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повышение эффективности и качества педагогического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процесса через совершенствование профессиональных 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компетенций педагогов, развитие их творческого потенциала </a:t>
            </a:r>
          </a:p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условиях реализации федерального закона</a:t>
            </a:r>
          </a:p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«Об образовании в Российской Федерации» </a:t>
            </a:r>
          </a:p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национального проекта «Образование».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148225" y="270302"/>
            <a:ext cx="88475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Результаты оценивания фактической грамотности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разрезе критериев оценивания за 3 года(% выполнения)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990600" y="1676400"/>
          <a:ext cx="7467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325741" y="346502"/>
            <a:ext cx="849251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079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Сравнительные результаты выполнения заданий </a:t>
            </a:r>
          </a:p>
          <a:p>
            <a:pPr marL="0" marR="0" lvl="0" indent="4079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разрезе частей диагностической работы за 3 года (в %)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762000" y="1295400"/>
          <a:ext cx="78486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2098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Осуществление организационной и методической работы по проведению школьного и муниципального этапов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ВсОШ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других интеллектуальных и творческих конкурсов.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457200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533400"/>
            <a:ext cx="8534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Организация работы с одарёнными детьми.</a:t>
            </a:r>
          </a:p>
          <a:p>
            <a:pPr marL="342900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Представление педагогического опыта применения различных техник и практик по повышению качества образования.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914400"/>
            <a:ext cx="685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Обратная связь:</a:t>
            </a:r>
          </a:p>
          <a:p>
            <a:r>
              <a:rPr lang="en-US" sz="2800" dirty="0" smtClean="0"/>
              <a:t>g70n@ yandex.ru –</a:t>
            </a:r>
            <a:r>
              <a:rPr lang="ru-RU" sz="2800" dirty="0" smtClean="0"/>
              <a:t>Галактионова Н. Е.</a:t>
            </a:r>
            <a:endParaRPr lang="ru-RU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609600"/>
            <a:ext cx="8458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Направления деятельности:</a:t>
            </a:r>
          </a:p>
          <a:p>
            <a:endParaRPr lang="ru-RU" sz="24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Обеспечение методического сопровождения к внедрению педагогических технологий, способствующих сохранению высокого качества обучения, воспитания детей и результатов ВПР, ГИА в форме ОГЭ и ЕГЭ.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Анализ данных мониторинга качества образования.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Осуществление организационной и методической работы по проведению школьного и муниципального этапов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ВсОШ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других интеллектуальных и творческих конкурсов.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Организация работы с одарёнными детьми.</a:t>
            </a:r>
          </a:p>
          <a:p>
            <a:pPr marL="342900" indent="-3429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Представление педагогического опыта применения различных техник и практик по повышению качества образования.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38200" y="2438400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Всероссийские проверочные работы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7620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Анализ данных мониторинга качества образования.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Результаты выполнения заданий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3-14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представлены в таблице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(%).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5" y="1124744"/>
          <a:ext cx="8784975" cy="5416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6995"/>
                <a:gridCol w="1756995"/>
                <a:gridCol w="1756995"/>
                <a:gridCol w="1756995"/>
                <a:gridCol w="1756995"/>
              </a:tblGrid>
              <a:tr h="26807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Задание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задания в работе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 выполнения задания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86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 класс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 класс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 класс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795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Поставьте знак ударения в словах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 класс –3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 класс –4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 класс – 5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78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74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77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86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Над каждым словом напишите, какой частью речи оно является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 класс – 4(1)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 класс – 5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78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76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86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Выпишите предложения с предлогами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 класс  – 3(1)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48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86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Выпишите предложения с союзами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 класс – 4(1)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55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86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Найдите и исправьте ошибку в образовании формы слова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6, 7 класс – 6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53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48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1" y="260649"/>
          <a:ext cx="8640960" cy="5824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7"/>
                <a:gridCol w="1512167"/>
                <a:gridCol w="1728192"/>
                <a:gridCol w="1728192"/>
                <a:gridCol w="1728192"/>
              </a:tblGrid>
              <a:tr h="7768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Задание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задания в работе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 выполнения задания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 Выпишите предложение, в котором необходимо поставить запятую (две запятые). 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 Напишите, на каком основании вы сделали выбор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 класс – 7(1), 7(2)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 класс – 8(1), 8(2)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 класс – 8(1), 8(2)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57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69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75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54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Определите и запишите основную мысль текста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 класс – 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6, 7 класс – 9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63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53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Понимание смысла текста. Ответить на вопрос по тексту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 класс – 9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 класс – 11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 класс – 11(1)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63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Определите и запишите лексическое значение слова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 класс – 11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 класс – 12(1)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 класс – 12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71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78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70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0" y="1700807"/>
          <a:ext cx="8784980" cy="3490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6996"/>
                <a:gridCol w="1756996"/>
                <a:gridCol w="1756996"/>
                <a:gridCol w="1756996"/>
                <a:gridCol w="1756996"/>
              </a:tblGrid>
              <a:tr h="27023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Задание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задания в работе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% выполнения задания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 класс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 класс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 класс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 Определите стилистическую окраску слова. 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 Подберите к нему синоним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6,7 класс – 13(1), 13(2)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2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41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67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2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2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Объясните значение пословицы (фразеологизма)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 класс – 14 (1)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 класс – 14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2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</a:t>
                      </a:r>
                      <a:endParaRPr lang="ru-RU" sz="18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2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2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8229600" cy="4525963"/>
          </a:xfrm>
        </p:spPr>
        <p:txBody>
          <a:bodyPr>
            <a:noAutofit/>
          </a:bodyPr>
          <a:lstStyle/>
          <a:p>
            <a:pPr indent="342900"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Данные таблицы 2 свидетельствуют о том, что на повышенном и достаточном уровне сформированы умения:</a:t>
            </a:r>
          </a:p>
          <a:p>
            <a:pPr lvl="0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распознавать орфоэпическую норму слова во всех параллелях;</a:t>
            </a:r>
          </a:p>
          <a:p>
            <a:pPr lvl="0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опознавать самостоятельные части речи в 5-х и 6-х классах;</a:t>
            </a:r>
          </a:p>
          <a:p>
            <a:pPr lvl="0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опознавать осложненные предложения и оформлять их пунктуационно в 6-х и 7-х классах;</a:t>
            </a:r>
          </a:p>
          <a:p>
            <a:pPr lvl="0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владение изучающим видом чтения во всех параллелях;</a:t>
            </a:r>
          </a:p>
          <a:p>
            <a:pPr lvl="0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ориентирования в содержании текста, понимание его целостного смысла в 6-х и 7-х классах;</a:t>
            </a:r>
          </a:p>
          <a:p>
            <a:pPr lvl="0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распознавать конкретное слово по его лексическому значению во всех параллелях. </a:t>
            </a:r>
          </a:p>
          <a:p>
            <a:pPr indent="342900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недостаточном уровне сформированы такие умения, как:</a:t>
            </a:r>
          </a:p>
          <a:p>
            <a:pPr lvl="0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распознавание предлогов и союзов в 7-х классах;</a:t>
            </a:r>
          </a:p>
          <a:p>
            <a:pPr lvl="0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умение распознавать случаи нарушения грамматических норм русского литературного языка и исправлять данные нарушения в 6-х и 7-х классах;</a:t>
            </a:r>
          </a:p>
          <a:p>
            <a:pPr lvl="0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распознавание стилистической окраски заданного слова и подбирать к нему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синонимы в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6-х и 7-х классах;</a:t>
            </a:r>
          </a:p>
          <a:p>
            <a:pPr lvl="0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распознавание основной мысли текста и умение строить речевое контекстное высказывание в письменной форме с учетом норм построения предложения и словоупотребления в 5-х и 7-х классах.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304800"/>
            <a:ext cx="8077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Результаты выполнения пробного экзамена</a:t>
            </a:r>
            <a:b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 11-х классах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657805" y="1152436"/>
            <a:ext cx="582839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Распределение учащихся по количеству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набранных тестовых баллов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 2 учебных года (в %)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533400" y="2743200"/>
          <a:ext cx="8305800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1048</Words>
  <Application>Microsoft Office PowerPoint</Application>
  <PresentationFormat>Экран (4:3)</PresentationFormat>
  <Paragraphs>170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Результаты выполнения заданий 3-14  представлены в таблице (%).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Саша-Наташа</dc:creator>
  <cp:lastModifiedBy>user</cp:lastModifiedBy>
  <cp:revision>13</cp:revision>
  <dcterms:created xsi:type="dcterms:W3CDTF">2020-09-09T16:40:31Z</dcterms:created>
  <dcterms:modified xsi:type="dcterms:W3CDTF">2020-09-11T03:38:17Z</dcterms:modified>
</cp:coreProperties>
</file>