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7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7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E1F5-EC2F-454C-A32F-1C6C6D2F99D6}" type="datetimeFigureOut">
              <a:rPr lang="ru-RU" smtClean="0"/>
              <a:pPr/>
              <a:t>12.10.2021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07A03-3617-4BB4-B9A4-49254F1F71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E1F5-EC2F-454C-A32F-1C6C6D2F99D6}" type="datetimeFigureOut">
              <a:rPr lang="ru-RU" smtClean="0"/>
              <a:pPr/>
              <a:t>12.10.2021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07A03-3617-4BB4-B9A4-49254F1F71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E1F5-EC2F-454C-A32F-1C6C6D2F99D6}" type="datetimeFigureOut">
              <a:rPr lang="ru-RU" smtClean="0"/>
              <a:pPr/>
              <a:t>12.10.2021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07A03-3617-4BB4-B9A4-49254F1F71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E1F5-EC2F-454C-A32F-1C6C6D2F99D6}" type="datetimeFigureOut">
              <a:rPr lang="ru-RU" smtClean="0"/>
              <a:pPr/>
              <a:t>12.10.2021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07A03-3617-4BB4-B9A4-49254F1F71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E1F5-EC2F-454C-A32F-1C6C6D2F99D6}" type="datetimeFigureOut">
              <a:rPr lang="ru-RU" smtClean="0"/>
              <a:pPr/>
              <a:t>12.10.2021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07A03-3617-4BB4-B9A4-49254F1F71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E1F5-EC2F-454C-A32F-1C6C6D2F99D6}" type="datetimeFigureOut">
              <a:rPr lang="ru-RU" smtClean="0"/>
              <a:pPr/>
              <a:t>12.10.2021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07A03-3617-4BB4-B9A4-49254F1F71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E1F5-EC2F-454C-A32F-1C6C6D2F99D6}" type="datetimeFigureOut">
              <a:rPr lang="ru-RU" smtClean="0"/>
              <a:pPr/>
              <a:t>12.10.2021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07A03-3617-4BB4-B9A4-49254F1F71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E1F5-EC2F-454C-A32F-1C6C6D2F99D6}" type="datetimeFigureOut">
              <a:rPr lang="ru-RU" smtClean="0"/>
              <a:pPr/>
              <a:t>12.10.2021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07A03-3617-4BB4-B9A4-49254F1F71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E1F5-EC2F-454C-A32F-1C6C6D2F99D6}" type="datetimeFigureOut">
              <a:rPr lang="ru-RU" smtClean="0"/>
              <a:pPr/>
              <a:t>12.10.2021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07A03-3617-4BB4-B9A4-49254F1F71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E1F5-EC2F-454C-A32F-1C6C6D2F99D6}" type="datetimeFigureOut">
              <a:rPr lang="ru-RU" smtClean="0"/>
              <a:pPr/>
              <a:t>12.10.2021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07A03-3617-4BB4-B9A4-49254F1F71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E1F5-EC2F-454C-A32F-1C6C6D2F99D6}" type="datetimeFigureOut">
              <a:rPr lang="ru-RU" smtClean="0"/>
              <a:pPr/>
              <a:t>12.10.2021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07A03-3617-4BB4-B9A4-49254F1F71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0FE1F5-EC2F-454C-A32F-1C6C6D2F99D6}" type="datetimeFigureOut">
              <a:rPr lang="ru-RU" smtClean="0"/>
              <a:pPr/>
              <a:t>12.10.2021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407A03-3617-4BB4-B9A4-49254F1F718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571440" y="500042"/>
            <a:ext cx="857256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 2021/2022 учебного года: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«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Повышение уровня компетентности учителя в инновационном пространстве – основа достижения нового качества образования»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 rot="10800000" flipV="1">
            <a:off x="500034" y="2643182"/>
            <a:ext cx="8429684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Цель работы ГМО: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повышение эффективности и качества педагогического процесса через совершенствование профессиональных компетенций педагогов, развитие их творческого потенциала в условиях реализации федерального закона «Об образовании в Российской Федерации» и федеральных государственных образовательных стандартов общего образования.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357166"/>
            <a:ext cx="871543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tx2"/>
                </a:solidFill>
              </a:rPr>
              <a:t>Приоритеты с точки зрения ФГОС</a:t>
            </a:r>
            <a:br>
              <a:rPr lang="ru-RU" sz="2800" b="1" dirty="0" smtClean="0">
                <a:solidFill>
                  <a:schemeClr val="tx2"/>
                </a:solidFill>
              </a:rPr>
            </a:br>
            <a:r>
              <a:rPr lang="ru-RU" sz="2800" b="1" dirty="0" smtClean="0">
                <a:solidFill>
                  <a:schemeClr val="tx2"/>
                </a:solidFill>
              </a:rPr>
              <a:t> (на примере ФГОС ООО)</a:t>
            </a:r>
            <a:endParaRPr lang="ru-RU" sz="2800" b="1" dirty="0">
              <a:solidFill>
                <a:schemeClr val="tx2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1443841"/>
            <a:ext cx="871543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arenR"/>
            </a:pPr>
            <a:r>
              <a:rPr lang="ru-RU" sz="2400" dirty="0" smtClean="0"/>
              <a:t>совершенствование различных видов устной и письменной речевой деятельности; </a:t>
            </a:r>
            <a:r>
              <a:rPr lang="ru-RU" sz="2400" b="1" dirty="0" smtClean="0">
                <a:solidFill>
                  <a:srgbClr val="FF0000"/>
                </a:solidFill>
              </a:rPr>
              <a:t>КОМ </a:t>
            </a:r>
          </a:p>
          <a:p>
            <a:pPr marL="342900" indent="-342900"/>
            <a:r>
              <a:rPr lang="ru-RU" sz="2400" dirty="0" smtClean="0"/>
              <a:t>2) понимание определяющей роли языка в развитии интеллектуальных и творческих способностей личности; </a:t>
            </a:r>
            <a:r>
              <a:rPr lang="ru-RU" sz="2400" b="1" dirty="0" smtClean="0">
                <a:solidFill>
                  <a:srgbClr val="FF0000"/>
                </a:solidFill>
              </a:rPr>
              <a:t>КУЛЬТ</a:t>
            </a:r>
            <a:r>
              <a:rPr lang="ru-RU" sz="2400" dirty="0" smtClean="0"/>
              <a:t> </a:t>
            </a:r>
          </a:p>
          <a:p>
            <a:pPr marL="342900" indent="-342900"/>
            <a:r>
              <a:rPr lang="ru-RU" sz="2400" dirty="0" smtClean="0"/>
              <a:t>3) использование коммуникативно-эстетических возможностей русского языка; </a:t>
            </a:r>
            <a:r>
              <a:rPr lang="ru-RU" sz="2400" b="1" dirty="0" smtClean="0">
                <a:solidFill>
                  <a:srgbClr val="FF0000"/>
                </a:solidFill>
              </a:rPr>
              <a:t>КУЛЬТ</a:t>
            </a:r>
          </a:p>
          <a:p>
            <a:pPr marL="342900" indent="-342900"/>
            <a:r>
              <a:rPr lang="ru-RU" sz="2400" dirty="0" smtClean="0"/>
              <a:t>4) расширение и систематизация научных знаний о языке, его единицах и категориях; </a:t>
            </a:r>
            <a:r>
              <a:rPr lang="ru-RU" sz="2400" b="1" dirty="0" smtClean="0">
                <a:solidFill>
                  <a:srgbClr val="FF0000"/>
                </a:solidFill>
              </a:rPr>
              <a:t>Л </a:t>
            </a:r>
          </a:p>
          <a:p>
            <a:pPr marL="342900" indent="-342900"/>
            <a:r>
              <a:rPr lang="ru-RU" sz="2400" dirty="0" smtClean="0"/>
              <a:t>5) формирование навыков проведения различных видов анализа; </a:t>
            </a:r>
            <a:r>
              <a:rPr lang="ru-RU" sz="2400" b="1" dirty="0" smtClean="0">
                <a:solidFill>
                  <a:srgbClr val="FF0000"/>
                </a:solidFill>
              </a:rPr>
              <a:t>Я </a:t>
            </a:r>
          </a:p>
          <a:p>
            <a:pPr marL="342900" indent="-342900"/>
            <a:r>
              <a:rPr lang="ru-RU" sz="2400" dirty="0" smtClean="0"/>
              <a:t>6) обогащение активного и потенциального словарного запаса; </a:t>
            </a:r>
            <a:r>
              <a:rPr lang="ru-RU" sz="2400" b="1" dirty="0" smtClean="0">
                <a:solidFill>
                  <a:srgbClr val="FF0000"/>
                </a:solidFill>
              </a:rPr>
              <a:t>Я </a:t>
            </a:r>
          </a:p>
          <a:p>
            <a:pPr marL="342900" indent="-342900"/>
            <a:r>
              <a:rPr lang="ru-RU" sz="2400" dirty="0" smtClean="0"/>
              <a:t>7) овладение основными нормами литературного языка; </a:t>
            </a:r>
            <a:r>
              <a:rPr lang="ru-RU" sz="2400" b="1" dirty="0" smtClean="0">
                <a:solidFill>
                  <a:srgbClr val="FF0000"/>
                </a:solidFill>
              </a:rPr>
              <a:t>Я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8596" y="428604"/>
            <a:ext cx="850112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tx2"/>
                </a:solidFill>
              </a:rPr>
              <a:t>Приоритеты с точки зрения ФГОС второго поколения </a:t>
            </a:r>
            <a:endParaRPr lang="ru-RU" sz="2800" b="1" dirty="0">
              <a:solidFill>
                <a:schemeClr val="tx2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71472" y="1214422"/>
            <a:ext cx="835824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КОММУНИКАТИВНАЯ КОМПЕТЕНЦИЯ – способность на практике использовать основные виды речевой деятельности: говорение,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аудирование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чтение и письмо.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КУЛЬТУРОВЕДЧЕСКАЯ КОМПЕТЕНЦИЯ – осознание языка как формы выражения национальной культуры, взаимосвязи языка и истории народа, региональных особенностей языка.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ЛИНГВИСТИЧЕСКАЯ КОМПЕТЕНЦИЯ – элементарные сведения из области лингвистики, русистики, осведомленность о русском языке как общественном явлении. • ЯЗЫКОВАЯ КОМПЕТЕНЦИЯ – информация о языке как знаковой системе, владение языковыми нормами, обеспечивающими понимание чужой речи и создание своей, орфографическая и пунктуационная грамотность.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00034" y="500042"/>
            <a:ext cx="84296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err="1" smtClean="0">
                <a:solidFill>
                  <a:schemeClr val="tx2"/>
                </a:solidFill>
              </a:rPr>
              <a:t>Текстоцентризм</a:t>
            </a:r>
            <a:r>
              <a:rPr lang="ru-RU" sz="2800" b="1" dirty="0" smtClean="0">
                <a:solidFill>
                  <a:schemeClr val="tx2"/>
                </a:solidFill>
              </a:rPr>
              <a:t> школьного курса </a:t>
            </a:r>
            <a:endParaRPr lang="ru-RU" sz="2800" b="1" dirty="0">
              <a:solidFill>
                <a:schemeClr val="tx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42910" y="1582341"/>
            <a:ext cx="828680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Признание текста в качестве важнейшей единицы обучения русскому языку.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Это изучение языка прежде всего на текстовой основе.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Если есть возможность на уроке не ограничиваться при подборе дидактического материала словом, словосочетанием, предложением, а сразу выходить на уровень текста, то этой возможностью учитель обязательно должен воспользоваться.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Урок русского языка в современном понимании часто рассматривается как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сверхтекстовое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единство.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5720" y="357166"/>
            <a:ext cx="85011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/>
                </a:solidFill>
              </a:rPr>
              <a:t>Уровни компетенции (на примере ПООП ООО) </a:t>
            </a:r>
            <a:endParaRPr lang="ru-RU" sz="2400" b="1" dirty="0">
              <a:solidFill>
                <a:schemeClr val="tx2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1357298"/>
            <a:ext cx="835824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Базовый или углубленный (продвинутый или высокий) уровни компетенции.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Выпускник получит возможность научиться:</a:t>
            </a:r>
          </a:p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- анализировать речевые высказывания с точки зрения их соответствия ситуации общения и успешности в достижении прогнозируемого результата; понимать основные причины коммуникативных неудач и уметь объяснять их;</a:t>
            </a:r>
          </a:p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- оценивать собственную и чужую речь с точки зрения точного, уместного и выразительного словоупотребления; </a:t>
            </a:r>
          </a:p>
          <a:p>
            <a:pPr>
              <a:buFontTx/>
              <a:buChar char="-"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опознавать различные выразительные средства языка; </a:t>
            </a:r>
          </a:p>
          <a:p>
            <a:pPr>
              <a:buFontTx/>
              <a:buChar char="-"/>
            </a:pP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писать конспекты, отзывы, тезисы, рефераты, статьи, рецензии, доклады, интервью, очерки, доверенности, резюме и другие жанры…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0034" y="428604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/>
                </a:solidFill>
              </a:rPr>
              <a:t>Структура и содержание курса русского языка</a:t>
            </a:r>
            <a:endParaRPr lang="ru-RU" sz="2400" b="1" dirty="0">
              <a:solidFill>
                <a:schemeClr val="tx2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0034" y="1859340"/>
            <a:ext cx="828680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Тематические блоки: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Общие сведения о языке.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Система языка по уровням и единицам (фонетика и графика,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морфемика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словообразование и этимология, лексика и фразеология, морфология, синтаксис).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Правописание (орфография и пунктуация).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Развитие речи (обогащение речи, культура речи, стилистика,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речеведение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текстоведение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), развитие связной речи). 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 совпадают с реальными разделами в программах и учебниках!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2910" y="285728"/>
            <a:ext cx="7786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/>
                </a:solidFill>
              </a:rPr>
              <a:t>Структура и содержание курса русского языка</a:t>
            </a:r>
            <a:endParaRPr lang="ru-RU" sz="2400" b="1" dirty="0">
              <a:solidFill>
                <a:schemeClr val="tx2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7158" y="1357298"/>
            <a:ext cx="821537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Реальные тематические разделы: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Развитие речи, как правило, в каждом тематическом разделе.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Орфография традиционно связывается с изучением фонетики и графики,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морфемики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словообразования и этимологии, морфологии.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Пунктуация традиционно связывается с изучением синтаксиса.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0034" y="428604"/>
            <a:ext cx="80724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tx2"/>
                </a:solidFill>
              </a:rPr>
              <a:t>Структура и содержание курса русского языка</a:t>
            </a:r>
            <a:endParaRPr lang="ru-RU" sz="2800" b="1" dirty="0">
              <a:solidFill>
                <a:schemeClr val="tx2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7158" y="1571612"/>
            <a:ext cx="850112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Последовательность изучения: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Пропедевтическое освоение синтаксиса – во всех программах и учебниках по русскому языку для 5 класса.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По остальным позициям известны два пути: линейный и линейно-ступенчатый.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Полностью концентрический путь изучения материала не находит отражения в курсе русского языка.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14546" y="500042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800" b="1" dirty="0" err="1" smtClean="0">
                <a:solidFill>
                  <a:schemeClr val="tx2"/>
                </a:solidFill>
              </a:rPr>
              <a:t>Межпредметные</a:t>
            </a:r>
            <a:r>
              <a:rPr lang="ru-RU" sz="2800" b="1" dirty="0" smtClean="0">
                <a:solidFill>
                  <a:schemeClr val="tx2"/>
                </a:solidFill>
              </a:rPr>
              <a:t> связи на уроках русского языка </a:t>
            </a:r>
            <a:endParaRPr lang="ru-RU" sz="2800" b="1" dirty="0">
              <a:solidFill>
                <a:schemeClr val="tx2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0034" y="1857364"/>
            <a:ext cx="835824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Межпредметные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связи – это, 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во-первых, целевые и содержательные совпадения, объективно существующие между учебными дисциплинами.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во-вторых, это организационные формы использования данного материала в процессе изучения тех или иных явлений.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4282" y="285728"/>
            <a:ext cx="84296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tx2"/>
                </a:solidFill>
              </a:rPr>
              <a:t>Терминологические пересечения </a:t>
            </a:r>
            <a:br>
              <a:rPr lang="ru-RU" sz="2800" b="1" dirty="0" smtClean="0">
                <a:solidFill>
                  <a:schemeClr val="tx2"/>
                </a:solidFill>
              </a:rPr>
            </a:br>
            <a:r>
              <a:rPr lang="ru-RU" sz="2800" b="1" dirty="0" smtClean="0">
                <a:solidFill>
                  <a:schemeClr val="tx2"/>
                </a:solidFill>
              </a:rPr>
              <a:t>(смежные понятия) </a:t>
            </a:r>
            <a:endParaRPr lang="ru-RU" sz="2800" b="1" dirty="0">
              <a:solidFill>
                <a:schemeClr val="tx2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1443841"/>
            <a:ext cx="850112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Художественные средства выразительности на русском языке и литературе.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В русском языке: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развитие языка, устаревшие слова, новые слова, национальный язык, диалект;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истории и обществознании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: развитие общества, новые явления в жизни общества, нация, народ.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В русском языке: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порядковые, количественные, дробные числительные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 в математике: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количество, число, дробь.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В русском языке: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звук, ударный и безударный гласный, ударение, интонация, логическое ударение;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музыке: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голос, тон, речитатив, тембр.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71472" y="357166"/>
            <a:ext cx="80724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tx2"/>
                </a:solidFill>
              </a:rPr>
              <a:t>Коммуникативно-речевые пересечения </a:t>
            </a:r>
            <a:endParaRPr lang="ru-RU" sz="2800" b="1" dirty="0">
              <a:solidFill>
                <a:schemeClr val="tx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85720" y="1166843"/>
            <a:ext cx="842968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В русском языке: типы речи.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В географии: описание географических объектов, составление характеристик отдельных компонентов природы.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В химии: объяснение химических явлений, протекающих в природе, лаборатории, производстве и в повседневной жизни. • В математике: несложные доказательства с опорой на известные определения и теоремы.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В биологии: характеристики органов, тканей и систем органов.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В литературе: рассуждение о поступках героев.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В изобразительном искусстве: устное описание содержания и художественных средств произведений живописи.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928662" y="285728"/>
            <a:ext cx="705475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Современный урок – индивидуальная стратегия </a:t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профессионального роста педагога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428596" y="1357298"/>
          <a:ext cx="8501122" cy="4346448"/>
        </p:xfrm>
        <a:graphic>
          <a:graphicData uri="http://schemas.openxmlformats.org/drawingml/2006/table">
            <a:tbl>
              <a:tblPr/>
              <a:tblGrid>
                <a:gridCol w="6550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899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60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143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1.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Специфика русского языка как учебного предмета</a:t>
                      </a: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Галактионова Наталья Евгеньевна, учитель русского языка и литературы МАОУ «Гимназия №80 г. Челябинска»</a:t>
                      </a: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43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2.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Современный урок русского языка</a:t>
                      </a: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Соловьёва Татьяна Ильинична, учитель русского языка и литературы МБОУ «СОШ № 131 г. Челябинска»</a:t>
                      </a: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43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3.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Развитие читательской грамотности на уроках и во внеурочной деятельности по русскому языку</a:t>
                      </a: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Шевченко Ольга Григорьевна, учитель русского языка и литературы МБОУ «Гимназия №63 г. Челябинска»</a:t>
                      </a: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6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4.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Подведение итогов</a:t>
                      </a: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8596" y="500042"/>
            <a:ext cx="83582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tx2"/>
                </a:solidFill>
              </a:rPr>
              <a:t>Учебно-дидактические пересечения</a:t>
            </a:r>
            <a:endParaRPr lang="ru-RU" sz="2800" b="1" dirty="0">
              <a:solidFill>
                <a:schemeClr val="tx2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1859340"/>
            <a:ext cx="864399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Неконтекстные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«включения». В этом случае используются отдельные слова (или тематические группы слов, словосочетаний, предложений), отражающие содержание того или иного школьного предмета.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Контекстные «включения». Предполагается, что на уроках русского языка в качестве дидактического материала активно используются тексты, содержащие отдельные сведения из других (нелингвистических) предметов.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2910" y="1357298"/>
            <a:ext cx="828680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Русский язык как учебный предмет – основа образования школьника, поскольку открывает доступ к получению знаний по всем другим предметам школьного цикла, формирует необходимые для образования и самообразования ключевые умения и навыки.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14348" y="1285860"/>
            <a:ext cx="79296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Специфика русского языка</a:t>
            </a:r>
            <a:br>
              <a:rPr lang="ru-RU" sz="3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как учебного предмета</a:t>
            </a:r>
            <a:endParaRPr lang="ru-RU" sz="3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00496" y="4071942"/>
            <a:ext cx="4643470" cy="1685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i="1" dirty="0" smtClean="0">
                <a:latin typeface="Times New Roman" pitchFamily="18" charset="0"/>
                <a:ea typeface="Calibri"/>
                <a:cs typeface="Times New Roman" pitchFamily="18" charset="0"/>
              </a:rPr>
              <a:t>Галактионова Наталья Евгеньевна, руководитель ГМО учителей русского языка и литературы,  учитель русского языка и литературы МАОУ «Гимназия №80 г. Челябинска»</a:t>
            </a:r>
            <a:endParaRPr lang="ru-RU" i="1" dirty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8596" y="1142984"/>
            <a:ext cx="835824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Об утверждении федерального государственного образовательного стандарта начального общего образования (приказ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Минобрнауки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России от 06.10.2009 № 373, в ред. от 11.12.2020).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• Об утверждении федерального государственного образовательного стандарта основного общего образования (приказ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Минобрнауки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России от 17.12.2010 № 1897, в ред. от 11.12.2020).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• Об утверждении федерального государственного образовательного стандарта среднего общего образования (приказ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Минобрнауки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России от 17.05.2012 № 413, в ред. от 11.12.2020).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2910" y="500042"/>
            <a:ext cx="75724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tx2"/>
                </a:solidFill>
              </a:rPr>
              <a:t>ФГОС второго поколения</a:t>
            </a:r>
            <a:endParaRPr lang="ru-RU" sz="28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5720" y="1500174"/>
            <a:ext cx="871540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• Примерная основная образовательная программа начального общего образования (одобрена решением федерального учебно-методического объединения по общему образованию, протокол от 08.04.2015 № 1/15). </a:t>
            </a:r>
          </a:p>
          <a:p>
            <a:r>
              <a:rPr lang="ru-RU" sz="2400" dirty="0" smtClean="0"/>
              <a:t>• Примерная основная образовательная программа основного общего образования (одобрена решением федерального учебно-методического объединения по общему образованию, протокол от 08.04.2015 № 1/15). </a:t>
            </a:r>
          </a:p>
          <a:p>
            <a:r>
              <a:rPr lang="ru-RU" sz="2400" dirty="0" smtClean="0"/>
              <a:t>• Примерная основная образовательная программа среднего общего образования (одобрена решением федерального учебно-методического объединения по общему образованию, протокол от 28.06.2016 № 2/16-з).</a:t>
            </a:r>
            <a:endParaRPr lang="ru-R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571472" y="571480"/>
            <a:ext cx="75009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tx2"/>
                </a:solidFill>
              </a:rPr>
              <a:t>Примерные  основные образовательные программы</a:t>
            </a:r>
            <a:endParaRPr lang="ru-RU" sz="24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71472" y="1785926"/>
            <a:ext cx="821537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Концепция преподавания русского языка и литературы в Российской Федерации (распоряжение Правительства Российской Федерации от 09.04.2016 № 637-р).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8596" y="571480"/>
            <a:ext cx="85011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tx2"/>
                </a:solidFill>
              </a:rPr>
              <a:t>Концепция преподавания предмета</a:t>
            </a:r>
            <a:endParaRPr lang="ru-RU" sz="28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0034" y="428604"/>
            <a:ext cx="807249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tx2"/>
                </a:solidFill>
              </a:rPr>
              <a:t>Роль русского языка в системе общего образования</a:t>
            </a:r>
            <a:endParaRPr lang="ru-RU" sz="2800" b="1" dirty="0">
              <a:solidFill>
                <a:schemeClr val="tx2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8596" y="2143116"/>
            <a:ext cx="835824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Предмет, который обязан изучаться с 1 по 11 класс.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Предмет, который входит в предметную область «Русский язык и литературное чтение» или «Русский язык и литература».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Предмет обучения и средство изучения всех остальных предметов.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Тесная связь с картиной мира человека («языковая картина мира») и его личностью («языковая личность»).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7158" y="428604"/>
            <a:ext cx="835824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tx2"/>
                </a:solidFill>
              </a:rPr>
              <a:t>Классическое представление о целях и задачах</a:t>
            </a:r>
            <a:br>
              <a:rPr lang="ru-RU" sz="2800" b="1" dirty="0" smtClean="0">
                <a:solidFill>
                  <a:schemeClr val="tx2"/>
                </a:solidFill>
              </a:rPr>
            </a:br>
            <a:r>
              <a:rPr lang="ru-RU" sz="2800" b="1" dirty="0" smtClean="0">
                <a:solidFill>
                  <a:schemeClr val="tx2"/>
                </a:solidFill>
              </a:rPr>
              <a:t> обучения русскому языку</a:t>
            </a:r>
            <a:endParaRPr lang="ru-RU" sz="2800" b="1" dirty="0">
              <a:solidFill>
                <a:schemeClr val="tx2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42910" y="1443841"/>
            <a:ext cx="807249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• </a:t>
            </a:r>
            <a:r>
              <a:rPr lang="ru-RU" sz="2400" b="1" dirty="0" smtClean="0"/>
              <a:t>Знание</a:t>
            </a:r>
            <a:r>
              <a:rPr lang="ru-RU" sz="2400" dirty="0" smtClean="0"/>
              <a:t> как результат осознанного усвоения теории: языковых и речевых понятий, фактов, закономерностей, определений и правил. </a:t>
            </a:r>
          </a:p>
          <a:p>
            <a:r>
              <a:rPr lang="ru-RU" sz="2400" dirty="0" smtClean="0"/>
              <a:t>• </a:t>
            </a:r>
            <a:r>
              <a:rPr lang="ru-RU" sz="2400" b="1" dirty="0" smtClean="0"/>
              <a:t>Умение</a:t>
            </a:r>
            <a:r>
              <a:rPr lang="ru-RU" sz="2400" dirty="0" smtClean="0"/>
              <a:t> как практическая способность обучающегося выполнять определенные языковые и речевые действия.</a:t>
            </a:r>
          </a:p>
          <a:p>
            <a:r>
              <a:rPr lang="ru-RU" sz="2400" dirty="0" smtClean="0"/>
              <a:t>• </a:t>
            </a:r>
            <a:r>
              <a:rPr lang="ru-RU" sz="2400" b="1" dirty="0" smtClean="0"/>
              <a:t>Навык</a:t>
            </a:r>
            <a:r>
              <a:rPr lang="ru-RU" sz="2400" dirty="0" smtClean="0"/>
              <a:t> как автоматизированное умение, сформированное путем неоднократного повторения. </a:t>
            </a:r>
          </a:p>
          <a:p>
            <a:r>
              <a:rPr lang="ru-RU" sz="2400" dirty="0" smtClean="0"/>
              <a:t>• </a:t>
            </a:r>
            <a:r>
              <a:rPr lang="ru-RU" sz="2400" b="1" dirty="0" smtClean="0"/>
              <a:t>Компетенция</a:t>
            </a:r>
            <a:r>
              <a:rPr lang="ru-RU" sz="2400" dirty="0" smtClean="0"/>
              <a:t> как совокупность полученных знаний, умений и навыков и готовность применять их для решения различных учебных, профессиональных и жизненных задач.</a:t>
            </a:r>
            <a:endParaRPr lang="ru-RU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0034" y="500042"/>
            <a:ext cx="82153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/>
                </a:solidFill>
              </a:rPr>
              <a:t>Глоссарий  </a:t>
            </a:r>
            <a:r>
              <a:rPr lang="ru-RU" sz="2400" b="1" dirty="0" err="1" smtClean="0">
                <a:solidFill>
                  <a:schemeClr val="tx2"/>
                </a:solidFill>
              </a:rPr>
              <a:t>компетентностного</a:t>
            </a:r>
            <a:r>
              <a:rPr lang="ru-RU" sz="2400" b="1" dirty="0" smtClean="0">
                <a:solidFill>
                  <a:schemeClr val="tx2"/>
                </a:solidFill>
              </a:rPr>
              <a:t> подхода </a:t>
            </a:r>
            <a:br>
              <a:rPr lang="ru-RU" sz="2400" b="1" dirty="0" smtClean="0">
                <a:solidFill>
                  <a:schemeClr val="tx2"/>
                </a:solidFill>
              </a:rPr>
            </a:br>
            <a:r>
              <a:rPr lang="ru-RU" sz="2400" b="1" dirty="0" smtClean="0">
                <a:solidFill>
                  <a:schemeClr val="tx2"/>
                </a:solidFill>
              </a:rPr>
              <a:t>применительно к русскому языку</a:t>
            </a:r>
            <a:endParaRPr lang="ru-RU" sz="2400" b="1" dirty="0">
              <a:solidFill>
                <a:schemeClr val="tx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7158" y="1428736"/>
            <a:ext cx="857256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ЛИНГВИСТИЧЕСКАЯ КОМПЕТЕНЦИЯ – элементарные сведения из области лингвистики, русистики, осведомленность о русском языке как общественном явлении.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ЯЗЫКОВАЯ КОМПЕТЕНЦИЯ – информация о языке как знаковой системе, владение языковыми нормами, обеспечивающими понимание чужой речи и создание своей, орфографическая и пунктуационная грамотность.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КОММУНИКАТИВНАЯ КОМПЕТЕНЦИЯ – способность на практике использовать основные виды речевой деятельности: говорение,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аудирование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чтение и письмо.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• КУЛЬТУРОВЕДЧЕСКАЯ КОМПЕТЕНЦИЯ – осознание языка как формы выражения национальной культуры, взаимосвязи языка и истории народа, региональных особенностей языка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1459</Words>
  <Application>Microsoft Office PowerPoint</Application>
  <PresentationFormat>Экран (4:3)</PresentationFormat>
  <Paragraphs>103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5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Наташа</dc:creator>
  <cp:lastModifiedBy>Студент</cp:lastModifiedBy>
  <cp:revision>16</cp:revision>
  <dcterms:created xsi:type="dcterms:W3CDTF">2021-10-10T10:56:49Z</dcterms:created>
  <dcterms:modified xsi:type="dcterms:W3CDTF">2021-10-12T04:56:02Z</dcterms:modified>
</cp:coreProperties>
</file>