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74" r:id="rId5"/>
    <p:sldId id="257" r:id="rId6"/>
    <p:sldId id="258" r:id="rId7"/>
    <p:sldId id="259" r:id="rId8"/>
    <p:sldId id="261" r:id="rId9"/>
    <p:sldId id="262" r:id="rId10"/>
    <p:sldId id="263" r:id="rId11"/>
    <p:sldId id="264" r:id="rId12"/>
    <p:sldId id="275" r:id="rId13"/>
    <p:sldId id="265" r:id="rId14"/>
    <p:sldId id="276" r:id="rId15"/>
    <p:sldId id="277" r:id="rId16"/>
    <p:sldId id="278" r:id="rId17"/>
    <p:sldId id="266" r:id="rId18"/>
    <p:sldId id="267" r:id="rId19"/>
    <p:sldId id="268" r:id="rId20"/>
    <p:sldId id="271" r:id="rId21"/>
    <p:sldId id="270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9" d="100"/>
          <a:sy n="79" d="100"/>
        </p:scale>
        <p:origin x="-504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37798-08B8-4E68-B28B-325CD882A15C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8A888-C1FC-4FAC-9A2C-4344F8ABC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22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37798-08B8-4E68-B28B-325CD882A15C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8A888-C1FC-4FAC-9A2C-4344F8ABC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019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37798-08B8-4E68-B28B-325CD882A15C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8A888-C1FC-4FAC-9A2C-4344F8ABC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391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37798-08B8-4E68-B28B-325CD882A15C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8A888-C1FC-4FAC-9A2C-4344F8ABC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527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37798-08B8-4E68-B28B-325CD882A15C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8A888-C1FC-4FAC-9A2C-4344F8ABC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714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37798-08B8-4E68-B28B-325CD882A15C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8A888-C1FC-4FAC-9A2C-4344F8ABC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17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37798-08B8-4E68-B28B-325CD882A15C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8A888-C1FC-4FAC-9A2C-4344F8ABC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53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37798-08B8-4E68-B28B-325CD882A15C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8A888-C1FC-4FAC-9A2C-4344F8ABC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988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37798-08B8-4E68-B28B-325CD882A15C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8A888-C1FC-4FAC-9A2C-4344F8ABC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26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37798-08B8-4E68-B28B-325CD882A15C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8A888-C1FC-4FAC-9A2C-4344F8ABC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712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37798-08B8-4E68-B28B-325CD882A15C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8A888-C1FC-4FAC-9A2C-4344F8ABC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486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37798-08B8-4E68-B28B-325CD882A15C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8A888-C1FC-4FAC-9A2C-4344F8ABC4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44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9500" y="1219200"/>
            <a:ext cx="1021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Итоговое сочинение: проблемы и риски</a:t>
            </a:r>
          </a:p>
          <a:p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21500" y="4978400"/>
            <a:ext cx="5270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Галактионова Н. Е, руководитель ГМО </a:t>
            </a:r>
            <a:br>
              <a:rPr lang="ru-RU" sz="2000" b="1" i="1" dirty="0" smtClean="0"/>
            </a:br>
            <a:r>
              <a:rPr lang="ru-RU" sz="2000" b="1" i="1" dirty="0" smtClean="0"/>
              <a:t>учителей русского языка и литературы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3842273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6100" y="1524000"/>
            <a:ext cx="10718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проверки установленных требований № 1 и № 2 эксперты приступают к проверке сочинения (изложения) по критериям оценивания или , не приступая к проверке итогового сочинения (изложения) по критериям оценивания, выставляют «незачёт» по всей работе в целом в случае несоблюдения хотя бы одного из установленных требований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325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8800" y="1435100"/>
            <a:ext cx="10566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проверке итогового сочинения по Критерию № 1 «Соответствие теме»</a:t>
            </a:r>
          </a:p>
          <a:p>
            <a:pPr indent="457200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нужно учитывать, что участник итогового сочинения вправе выбрать оригинальный путь её раскрытия.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«Незачёт» ставится только в случае, если сочинение не соответствует теме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нём нет ответа на вопрос, поставленный в теме, или в сочинении не прослеживается конкретной цели высказывания. При оценке сочинения по данному критерию не учитываются логические ошибки (они выявляются при оценке сочинения по Критерию № 3)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134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01687" y="517793"/>
            <a:ext cx="10278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2371" y="1839817"/>
            <a:ext cx="1145754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Обучающиеся трудно слышат и видят тему, особенно если она в виде цитаты, как например: «Кто говорит, что на войне не страшно, тот ничего не знает о войне».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трудности с выделением ключевого слова в формулировке темы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Нехватка базового литературного материала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Короткая оперативная память – школьники трудно вспоминают произведения, которые они читали в основной школе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трудности с выстраиванием логичного стройного текста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 привычки рассуждать, видеть и строить причинно-следственные связи между явлениями, событиями, фактами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312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1800" y="444500"/>
            <a:ext cx="112522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проверке итогового сочинения по Критерию № 2 «Аргументация. Привлечение литературного материала» нужно учитывать следующее.</a:t>
            </a:r>
          </a:p>
          <a:p>
            <a:pPr indent="457200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данным критерием участник сочинения, приводя примеры из литературного материала, имеет право привлекать не только художественные произведения, но и дневники, мемуары, публицистику, произведения устного народного творчества (за исключением малых жанров), другие источники отечественной или мировой литературы (достаточно опоры на один текст).</a:t>
            </a:r>
          </a:p>
          <a:p>
            <a:pPr indent="457200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«Незачёт»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ставится при условии, если сочинение не содержит аргументации, написано без опоры на литературный материал, или в нём существенно искажено содержание выбранного текста, или литературный материал лишь упоминается в работе (аргументы примерами не подкрепляются).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572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9822" y="727113"/>
            <a:ext cx="9882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Недочёты в привлечении литературного материала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2116" y="1355075"/>
            <a:ext cx="1145754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Неоправданное нарушение хронологического принципа подачи литературного материала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Преобладание пересказа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Формальное привлечение текста. Литературные примеры даны отдельно и не связаны с выводами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Незнание художественного текста и , как следствие, искажение его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Неожиданное сочетание произведений, рассмотренных в сочинении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Трактовка литературного материала с нарушением авторской позиции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слабых сочинениях заметна подмена чтения знакомством с кратким пересказом или экранизацией произведения, театральной постановкой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6079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6945" y="506776"/>
            <a:ext cx="104109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3. Композиция и логика рассуждения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6945" y="1718631"/>
            <a:ext cx="989314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Логические связи между тезисом – основной мыслью высказывания – и аргументами делают речь понятной и доступной для восприятия. 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соблюдать композиционный баланс.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531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8810" y="826265"/>
            <a:ext cx="107083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4. Качество письменной речи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8467" y="2302525"/>
            <a:ext cx="102787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середине одиннадцатого класса ученик может говорить литературным языком. Он использует простые и сложные предложения, избегает просторечия.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788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55600"/>
            <a:ext cx="114173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проверке итогового сочинения (изложения) по Критерию № 5 «Грамотность» 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отметить все ошибки на полях копий бланков, учесть однотипные и негрубые ошибки и, произведя после этого подсчёт, соотнести полученную цифру с количеством слов работе (речевые ошибки в данном критерии не учитываются). Если на 100 слов приходится в сумме более пяти ошибок, то на 20 слов – одна ошибка. Общее количество слов в конкретном сочинении делится на 20. Полученное число округляется. Например, в работе 370 слов. При делении на 20 получается 18,5. Округляем до 19. Участник итогового сочинения (изложения) может получить «зачёт» по Критерию № 5 при 19 ошибках. При 20 ошибках выставляется «незачёт».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346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1200" y="342900"/>
            <a:ext cx="112649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ошибок следует выделять негрубые, то есть не имеющие существенного значения для характеристики грамотности. При подсчёте ошибок две негрубые считаются за одну.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негрубым относятся ошибки: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написании фамилий, имён автора и героев произведений;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написании большой буквы в составных собственных наименованиях, например: Международный астрономический союз, Великая Отечественная война;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словах с непроверяемыми гласными и согласными, не вошедших в списки словарных слов, например, корреляции, прерогатива;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слитном и дефисном написании сложных прилагательных, написание которых противоречит школьному правилу, например: глухонемой, нефтегазовый, военно-исторический, гражданско-правой, литературно-художественный, индоевропейский, научно-исследовательский;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трудных случаях разграничения сложного прилагательного, образованного сращением наречия и прилагательного, и прилагательного с зависимым наречием, например: (активно) действующий, (болезненно) тоскливый;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необоснованном написании прилагательных на –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прописной буквы, например, Шекспировские трагедии; шекспировские стихи;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случаях, когда вместо одного знака препинания поставлен другой (кроме постановки запятой между подлежащим и сказуемым);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пропуске одного из сочетающихся знаков препинания или в нарушении их последовательности.</a:t>
            </a:r>
          </a:p>
          <a:p>
            <a:pPr marL="285750" indent="-285750">
              <a:buFontTx/>
              <a:buChar char="-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9399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4500" y="635000"/>
            <a:ext cx="11150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учитывать также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повторяемость и однотипность ошибок.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ошибка повторяется в одном и том же слове или в корне однокоренных слов, то она считается за одну ошибку.</a:t>
            </a:r>
          </a:p>
          <a:p>
            <a:pPr indent="457200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Однотипными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считаются ошибки на одно правило, если условия выбора правильного написания заключены в грамматических ( в армии, в роще; колют, борются) и фонетических (пирожок, сверчок) особенностях данного слова.</a:t>
            </a:r>
          </a:p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считаются однотипными ошибки на такое правило, в котором для выяснения правильного написания одного слова требуется подобрать другое (опорное) слово или его форму (вода – воды; грустный - грустить).</a:t>
            </a:r>
          </a:p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три однотипные ошибки считаются за одну ошибку, каждая следующая подобная ошибка учитывается как самостоятельная. Если в одном непроверяемом слове допущены две и более ошибки, то все они считаются за одну ошибку.</a:t>
            </a:r>
          </a:p>
          <a:p>
            <a:pPr indent="457200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об однотипных ошибках не распространяется на пунктуационные ошибки.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802477" y="3855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9805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8467" y="716096"/>
            <a:ext cx="106092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сочинение, с одной стороны, носит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надпредметный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характер, то есть нацелено на проверку общих речевых компетенций обучающегося, выявление уровня его речевой культуры, оценку умения рассуждать по избранной теме, аргументировать свою позицию. С другой стороны, оно является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литературоцентричным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как содержит требование построения аргументации с обязательной опорой на литературный материал.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502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9500" y="774700"/>
            <a:ext cx="101219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результатами анализа итоговых сочинений и методикой подготовки к нему можно ознакомиться на сайте ФГБНУ «Федеральный институт педагогических измерений» (раздел «Итоговое сочинение (изложение)»)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://fipi.ru/ege-i-gve-11/itogovoe-sochinenie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33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921500" y="4978400"/>
            <a:ext cx="5270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Галактионова Н. Е, руководитель ГМО </a:t>
            </a:r>
            <a:br>
              <a:rPr lang="ru-RU" sz="2000" b="1" i="1" dirty="0" smtClean="0"/>
            </a:br>
            <a:r>
              <a:rPr lang="ru-RU" sz="2000" b="1" i="1" dirty="0" smtClean="0"/>
              <a:t>учителей русского языка и литературы</a:t>
            </a:r>
            <a:endParaRPr lang="ru-RU" sz="2000" b="1" i="1" dirty="0"/>
          </a:p>
        </p:txBody>
      </p:sp>
      <p:sp>
        <p:nvSpPr>
          <p:cNvPr id="2" name="TextBox 1"/>
          <p:cNvSpPr txBox="1"/>
          <p:nvPr/>
        </p:nvSpPr>
        <p:spPr>
          <a:xfrm>
            <a:off x="1288973" y="1189822"/>
            <a:ext cx="9155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сочинение: проблемы и риски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075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1692" y="694063"/>
            <a:ext cx="1119313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Сочинение позволит проверить широту кругозора, умение мыслить и доказывать свою позицию с опорой на самостоятельно выбранные произведения отечественной и мировой литературы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911" y="3459296"/>
            <a:ext cx="110499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 Волков: </a:t>
            </a:r>
            <a:r>
              <a:rPr lang="ru-RU" sz="36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«Итоговой сочинение будет во благо только в том случае, если мы позволим детям уйти от шаблона»</a:t>
            </a:r>
            <a:endParaRPr lang="ru-RU" sz="3600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39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22024" y="705080"/>
            <a:ext cx="100473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и критерии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2708" y="2082188"/>
            <a:ext cx="10741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декабря 2020 года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121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8000" y="1917700"/>
            <a:ext cx="112395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сочинение (изложение) оцениваются по системе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«зачёт»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«незачёт»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критериям, разработанным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Рособрнадзором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066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5300" y="302359"/>
            <a:ext cx="108585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проверке по критериям оценивания, разработанным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Рособрнадзором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допускаются итоговые сочинения (изложения), соответствующие установленным требованиям.</a:t>
            </a:r>
          </a:p>
          <a:p>
            <a:pPr indent="457200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сочинению:</a:t>
            </a:r>
          </a:p>
          <a:p>
            <a:pPr indent="457200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№ 1. «Объём итогового сочинения (изложения)»</a:t>
            </a:r>
          </a:p>
          <a:p>
            <a:pPr indent="45720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Рекомендуемое количество слов –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350.</a:t>
            </a:r>
          </a:p>
          <a:p>
            <a:pPr indent="45720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Максимальное количество слов в сочинении не устанавливается. Если в сочинении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250 слов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в подсчёт включаются все слова, в том числе и служебные), то выставляется «незачёт» за невыполнение требования №1 и «незачёт» за работу в целом (такое итоговое сочинение не проверяется по требованию №2 «Самостоятельность написания итогового сочинения (изложения)» и критериям оценивания). В клетки по всем требованиям (№1 и №2) и критериям оценивания выставляется «незачёт».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поле «Результат проверки сочинения (изложения)» ставится «незачёт».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575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6100" y="317500"/>
            <a:ext cx="109093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№2. «Самостоятельность написания итогового сочинения (изложения)».</a:t>
            </a:r>
          </a:p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сочинение выполняется самостоятельно. Не допускается списывание сочинения (фрагментов сочинения) из какого-либо источника или воспроизведение по памяти чужого текста (работа другого участника, текст, опубликованный в бумажном и (или) электронном виде, и др.).</a:t>
            </a:r>
          </a:p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прямое или косвенное цитирование с обязательной ссылкой на источник (ссылка даётся в свободной форме). Объём цитирования не должен превышать объём собственного текста участника.</a:t>
            </a:r>
          </a:p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сочинение признано несамостоятельным, то выставляется «незачёт» за невыполнение требования № 2 и «незачёт» за работу в целом (такое сочинение не проверяется по критериям оценивания).</a:t>
            </a:r>
          </a:p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Выставляется «незачёт» за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невыпонение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требования № 2. В клетки по всем критериям оценивания выставляется «незачёт».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поле «Результат проверки сочинения (изложения)» ставится «незачёт».</a:t>
            </a:r>
          </a:p>
          <a:p>
            <a:pPr indent="457200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094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3900" y="2019300"/>
            <a:ext cx="108839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оценки «зачёт» необходимо иметь положительный результат по трём критериям (по критериям № 1 и № 2 – в обязательном порядке), а также «зачёт» по одному из других критериев. 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015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35000" y="1155700"/>
            <a:ext cx="10210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проверке итогового сочинения (изложения) по требованию № 1 «Объём сочинения (изложения)»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учитывать правила подсчёта слов, которые совпадают с правилами подсчёта слов при проверке сочинений, написанных в рамках единого государственного экзамена (ЕГЭ) и основного государственного экзамена (ОГЭ) по русскому языку и литературе. Приняты единые подходы к подсчёту слов.</a:t>
            </a:r>
          </a:p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Подсчитывается любая последовательность слов, написанных без пробела (например, «всё-таки» - одно слово, «всё же» - два слова). Инициалы с фамилией считается одним словом (например, «М. Ю. Лермонтов» - одно слово). Любые другие символы, в частности цифры, при подсчёте не учитываются (например, «5 лет» - одно слово, «пять лет» - два слова).</a:t>
            </a:r>
          </a:p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подсчёте слов следует учитывать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авторскую орфографию:</a:t>
            </a:r>
          </a:p>
          <a:p>
            <a:pPr indent="457200"/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влесу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(ошибочное слитное написание)» - 1 слово</a:t>
            </a:r>
          </a:p>
          <a:p>
            <a:pPr indent="457200"/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«чёрно белый (ошибочное раздельное написание)» – 2 слова.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848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1537</Words>
  <Application>Microsoft Office PowerPoint</Application>
  <PresentationFormat>Произвольный</PresentationFormat>
  <Paragraphs>74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NE</dc:creator>
  <cp:lastModifiedBy>user</cp:lastModifiedBy>
  <cp:revision>25</cp:revision>
  <dcterms:created xsi:type="dcterms:W3CDTF">2019-11-20T02:43:17Z</dcterms:created>
  <dcterms:modified xsi:type="dcterms:W3CDTF">2020-10-19T07:10:29Z</dcterms:modified>
</cp:coreProperties>
</file>