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2130425"/>
            <a:ext cx="83058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Организация внеурочной деятельности: проблемы, перспективы, решения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28599" y="0"/>
          <a:ext cx="8915401" cy="6659880"/>
        </p:xfrm>
        <a:graphic>
          <a:graphicData uri="http://schemas.openxmlformats.org/drawingml/2006/table">
            <a:tbl>
              <a:tblPr/>
              <a:tblGrid>
                <a:gridCol w="398009"/>
                <a:gridCol w="5630451"/>
                <a:gridCol w="2886941"/>
              </a:tblGrid>
              <a:tr h="3328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Тема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ФИО выступающего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7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Использование активных форм внеурочной деятельности для повышения мотивации к изучению русского языка и литературы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Галактионова Наталья Евгеньевна, учитель русского языка и литературы МАОУ «Гимназия №80 г. Челябинска»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7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ПРОчтение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. Несколько идей для привлечения школьников к тексту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Бирюкова Юлия </a:t>
                      </a:r>
                      <a:b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Юрьевна, учитель русского языка и литературы МБОУ «СОШ №105 г. Челябинска»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7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Возможности школьного музея в реализации дополнительного общеразвивающей программы краеведческой направленности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Меркулова Галина </a:t>
                      </a:r>
                      <a:b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Петровна, учитель русского языка и литературы МАОУ «СОШ № 15 г. Челябинска»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1000" y="304800"/>
            <a:ext cx="8534400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Использование активных форм внеурочной деятельности для повышения мотивации к изучению русского языка и литературы</a:t>
            </a:r>
            <a:endParaRPr lang="ru-RU" sz="2800" b="1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52400" y="2394466"/>
            <a:ext cx="86868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PTSans-Regular"/>
                <a:cs typeface="Times New Roman" pitchFamily="18" charset="0"/>
              </a:rPr>
              <a:t>«Все  наши замыслы, все поиски  и  построения превращаются  в прах,  если у ученика  нет желания  учиться»,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PTSans-Regular"/>
                <a:cs typeface="Times New Roman" pitchFamily="18" charset="0"/>
              </a:rPr>
              <a:t>- писал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PTSans-Italic"/>
                <a:cs typeface="Times New Roman" pitchFamily="18" charset="0"/>
              </a:rPr>
              <a:t>В.А. Сухомлинский.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PTSans-Regular"/>
                <a:cs typeface="Times New Roman" pitchFamily="18" charset="0"/>
              </a:rPr>
              <a:t>Формирование учебной мотивации у школьников без преувеличения можно назвать одной из центральных проблем современной школы. Ее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PTSans-Regular"/>
                <a:cs typeface="Times New Roman" pitchFamily="18" charset="0"/>
              </a:rPr>
              <a:t>актуальность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PTSans-Regular"/>
                <a:cs typeface="Times New Roman" pitchFamily="18" charset="0"/>
              </a:rPr>
              <a:t> обусловлена не только обновлением содержания обучения, но и постановкой задач формирования у школьников приемов самостоятельного приобретения знаний и развития активной жизненной позиции.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1000" y="609600"/>
            <a:ext cx="8610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Итак, каковы же основные условия, при которых возникала бы и развивалась мотивация? </a:t>
            </a:r>
          </a:p>
          <a:p>
            <a:pPr marL="342900" indent="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Развитию мотивации, любви к изучаемому предмету и к самому процессу умственного труда способствует умелое сочетание урочной и внеурочной работы. Такая организация обучения, при которой ученик вовлекается в процесс самостоятельного поиска и открытия новых знаний, решает задачи проблемного характера. </a:t>
            </a:r>
          </a:p>
          <a:p>
            <a:pPr marL="342900"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Учебный труд, как и всякий другой интересен тогда, кода он разнообразен, однообразная информация и однообразные способы действий быстро вызывают скуку. </a:t>
            </a:r>
          </a:p>
          <a:p>
            <a:pPr marL="342900"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Для появления интереса к изучаемому предмету необходимо понимание нужности, важности, целесообразности изучения данного предмета в целом и отдельных его разделов.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1000" y="612845"/>
            <a:ext cx="8610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3429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Чем больше новый материал связан с усвоенными ранее знаниями, тем он интереснее для учащихся. Связь изучаемого с интересами, уже существовавшими у школьников ранее, также способствует возникновению интереса к новому материалу. </a:t>
            </a:r>
          </a:p>
          <a:p>
            <a:pPr marL="342900" indent="3429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 Ни слишком легкий, ни слишком трудный материал не вызывает интереса. Обучение должно быть трудным, но посильным. </a:t>
            </a:r>
          </a:p>
          <a:p>
            <a:pPr marL="342900" indent="3429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6. Чем чаще проверяется и оценивается работа школьников, тем интереснее им работать. </a:t>
            </a:r>
          </a:p>
          <a:p>
            <a:pPr marL="342900" indent="3429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7. Яркость, эмоциональность учебного материала, эмоциональная реакция, заинтересованность самого учителя с огромной силой воздействовать на школьника, на его отношение к предмету.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3400" y="304800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Существует много способов стимулирования учащихся к изучению русского языка и литературы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600" y="1447800"/>
            <a:ext cx="8686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Основная задача педагога при организации внеурочной работы по гуманитарным дисциплинам - это развитие потребности школьников в использовании русского языка как средства общения, познания и социальной адаптации за пределами урока. Данный вид деятельности помогает преодолевать трудности в обучении и самоутверждении учащихся, поскольку позволяет им раскрывать свои возможности и способности.</a:t>
            </a:r>
          </a:p>
          <a:p>
            <a:pPr indent="45720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Внеурочная работа увеличивает пространство, в котором школьники могут развивать свою творческую и познавательную активность, реализовывать свои лучшие личностные качества, т. е. демонстрировать те способности, которые зачастую остаются невостребованными на уроках. Все это создает благоприятный фон для достижения успеха, что, в свою очередь, положительно влияет на учебную деятельность.</a:t>
            </a:r>
          </a:p>
          <a:p>
            <a:pPr indent="45720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Все направления внеурочной деятельности необходимо рассматривать как содержательный ориентир при построении соответствующих образовательных программ, а разработку и реализацию конкретных форм внеурочной деятельности школьников основывать на видах деятельности.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" y="152400"/>
            <a:ext cx="8686800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Так, например, внеурочная деятельность может быть организована по разным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направлениям.</a:t>
            </a:r>
          </a:p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Научно-познавательная деятельность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школьников может быть организована в форме факультативов, кружков познавательной направленности, научного общества учащихся, интеллектуальных клубов, читательских студий, клубов юных музееведов, олимпиад, викторин и т. д. Содержание деятельности может охватывать аспекты краеведения, литературы, искусства ведения дебатов и дискуссий.</a:t>
            </a:r>
          </a:p>
          <a:p>
            <a:pPr indent="457200">
              <a:buFontTx/>
              <a:buChar char="-"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Художественно-эстетическое направление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внеурочной деятельности может быть представлено работой школьных лингвистических театров, проведением выставок декоративно-прикладного и художественного искусства, функционированием клубов песни.</a:t>
            </a:r>
          </a:p>
          <a:p>
            <a:pPr indent="457200">
              <a:buFontTx/>
              <a:buChar char="-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Общественно полезная и проектная деятельность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может быть организована в форме лингвистических лагерей во время каникул, где возможна реализация социально значимых проектов. </a:t>
            </a:r>
          </a:p>
          <a:p>
            <a:pPr indent="457200">
              <a:buFontTx/>
              <a:buChar char="-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>
              <a:buFontTx/>
              <a:buChar char="-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631</Words>
  <Application>Microsoft Office PowerPoint</Application>
  <PresentationFormat>Экран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Организация внеурочной деятельности: проблемы, перспективы, решения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внеурочной деятельности: проблемы, перспективы, решения</dc:title>
  <dc:creator>Саша-Наташа</dc:creator>
  <cp:lastModifiedBy>user</cp:lastModifiedBy>
  <cp:revision>10</cp:revision>
  <dcterms:created xsi:type="dcterms:W3CDTF">2021-02-01T15:46:35Z</dcterms:created>
  <dcterms:modified xsi:type="dcterms:W3CDTF">2021-02-04T07:39:24Z</dcterms:modified>
</cp:coreProperties>
</file>