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2" r:id="rId2"/>
    <p:sldId id="256" r:id="rId3"/>
    <p:sldId id="266" r:id="rId4"/>
    <p:sldId id="263" r:id="rId5"/>
    <p:sldId id="264" r:id="rId6"/>
    <p:sldId id="265" r:id="rId7"/>
    <p:sldId id="272" r:id="rId8"/>
    <p:sldId id="261" r:id="rId9"/>
    <p:sldId id="260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onid@cro74.ru" TargetMode="Externa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628801"/>
            <a:ext cx="7990656" cy="197165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Образовательный проект «Книжные истории» МБУ ДПО ЦРО: продвижение книги и чтения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304856" cy="1752600"/>
          </a:xfrm>
        </p:spPr>
        <p:txBody>
          <a:bodyPr>
            <a:normAutofit/>
          </a:bodyPr>
          <a:lstStyle/>
          <a:p>
            <a:pPr algn="r"/>
            <a:r>
              <a:rPr lang="ru-RU" dirty="0" smtClean="0">
                <a:solidFill>
                  <a:schemeClr val="tx1"/>
                </a:solidFill>
              </a:rPr>
              <a:t>Татьяна Олеговна Бобина, </a:t>
            </a:r>
          </a:p>
          <a:p>
            <a:pPr algn="r"/>
            <a:r>
              <a:rPr lang="ru-RU" dirty="0" smtClean="0">
                <a:solidFill>
                  <a:schemeClr val="tx1"/>
                </a:solidFill>
              </a:rPr>
              <a:t>методист МБУ ДПО «Центр развития образования города Челябинска», </a:t>
            </a:r>
            <a:r>
              <a:rPr lang="ru-RU" dirty="0" err="1" smtClean="0">
                <a:solidFill>
                  <a:schemeClr val="tx1"/>
                </a:solidFill>
              </a:rPr>
              <a:t>к.филол.н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4" name="Рисунок 3" descr="C:\Documents and Settings\tatiana.bobina\Мои документы\Мои рисунки\Рисунок1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60648"/>
            <a:ext cx="1879600" cy="10261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90402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40000" cy="857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91509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86633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>
                <a:solidFill>
                  <a:schemeClr val="tx1"/>
                </a:solidFill>
              </a:rPr>
              <a:t>Адрес вкладки проекта 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b="1" dirty="0" smtClean="0">
                <a:solidFill>
                  <a:schemeClr val="tx1"/>
                </a:solidFill>
              </a:rPr>
              <a:t>«Книжные истории» </a:t>
            </a:r>
            <a:br>
              <a:rPr lang="ru-RU" b="1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на сайте МБУ ДПО «Центр развития образования города Челябинска»</a:t>
            </a: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en-US" b="1" dirty="0" smtClean="0">
                <a:solidFill>
                  <a:schemeClr val="tx1"/>
                </a:solidFill>
              </a:rPr>
              <a:t>http</a:t>
            </a:r>
            <a:r>
              <a:rPr lang="en-US" b="1" dirty="0">
                <a:solidFill>
                  <a:schemeClr val="tx1"/>
                </a:solidFill>
              </a:rPr>
              <a:t>://umc.chel-edu.ru/services/nauch_deiat</a:t>
            </a:r>
            <a:r>
              <a:rPr lang="en-US" b="1" dirty="0" smtClean="0">
                <a:solidFill>
                  <a:schemeClr val="tx1"/>
                </a:solidFill>
              </a:rPr>
              <a:t>/</a:t>
            </a:r>
            <a:r>
              <a:rPr lang="ru-RU" b="1" dirty="0" smtClean="0">
                <a:solidFill>
                  <a:schemeClr val="tx1"/>
                </a:solidFill>
              </a:rPr>
              <a:t/>
            </a:r>
            <a:br>
              <a:rPr lang="ru-RU" b="1" dirty="0" smtClean="0">
                <a:solidFill>
                  <a:schemeClr val="tx1"/>
                </a:solidFill>
              </a:rPr>
            </a:br>
            <a:r>
              <a:rPr lang="ru-RU" b="1" dirty="0" smtClean="0">
                <a:solidFill>
                  <a:schemeClr val="tx1"/>
                </a:solidFill>
              </a:rPr>
              <a:t>тел. 700-10-30 доб. 108,118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7272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90032" y="2060848"/>
            <a:ext cx="7772400" cy="4392488"/>
          </a:xfrm>
        </p:spPr>
        <p:txBody>
          <a:bodyPr>
            <a:normAutofit fontScale="90000"/>
          </a:bodyPr>
          <a:lstStyle/>
          <a:p>
            <a:pPr algn="l"/>
            <a:r>
              <a:rPr lang="ru-RU" sz="2800" dirty="0" smtClean="0">
                <a:solidFill>
                  <a:schemeClr val="tx1"/>
                </a:solidFill>
              </a:rPr>
              <a:t>ориентирован</a:t>
            </a:r>
            <a:br>
              <a:rPr lang="ru-RU" sz="2800" dirty="0" smtClean="0">
                <a:solidFill>
                  <a:schemeClr val="tx1"/>
                </a:solidFill>
              </a:rPr>
            </a:br>
            <a:r>
              <a:rPr lang="ru-RU" sz="2800" dirty="0" smtClean="0">
                <a:solidFill>
                  <a:schemeClr val="tx1"/>
                </a:solidFill>
              </a:rPr>
              <a:t>- на </a:t>
            </a:r>
            <a:r>
              <a:rPr lang="ru-RU" sz="2800" dirty="0">
                <a:solidFill>
                  <a:schemeClr val="tx1"/>
                </a:solidFill>
              </a:rPr>
              <a:t>популяризацию чтения, </a:t>
            </a:r>
            <a:r>
              <a:rPr lang="ru-RU" sz="2800" dirty="0" smtClean="0">
                <a:solidFill>
                  <a:schemeClr val="tx1"/>
                </a:solidFill>
              </a:rPr>
              <a:t/>
            </a:r>
            <a:br>
              <a:rPr lang="ru-RU" sz="2800" dirty="0" smtClean="0">
                <a:solidFill>
                  <a:schemeClr val="tx1"/>
                </a:solidFill>
              </a:rPr>
            </a:br>
            <a:r>
              <a:rPr lang="ru-RU" sz="2800" dirty="0" smtClean="0">
                <a:solidFill>
                  <a:schemeClr val="tx1"/>
                </a:solidFill>
              </a:rPr>
              <a:t>- повышение </a:t>
            </a:r>
            <a:r>
              <a:rPr lang="ru-RU" sz="2800" dirty="0">
                <a:solidFill>
                  <a:schemeClr val="tx1"/>
                </a:solidFill>
              </a:rPr>
              <a:t>читательской активности с помощью опоры на наработанный педагогами и специалистами библиотек богатейший опыт в продвижении книги </a:t>
            </a:r>
            <a:r>
              <a:rPr lang="ru-RU" sz="2800" dirty="0" smtClean="0">
                <a:solidFill>
                  <a:schemeClr val="tx1"/>
                </a:solidFill>
              </a:rPr>
              <a:t>и</a:t>
            </a:r>
            <a:br>
              <a:rPr lang="ru-RU" sz="2800" dirty="0" smtClean="0">
                <a:solidFill>
                  <a:schemeClr val="tx1"/>
                </a:solidFill>
              </a:rPr>
            </a:br>
            <a:r>
              <a:rPr lang="ru-RU" sz="2800" dirty="0" smtClean="0">
                <a:solidFill>
                  <a:schemeClr val="tx1"/>
                </a:solidFill>
              </a:rPr>
              <a:t>чтения</a:t>
            </a:r>
            <a:r>
              <a:rPr lang="ru-RU" sz="2800" dirty="0">
                <a:solidFill>
                  <a:schemeClr val="tx1"/>
                </a:solidFill>
              </a:rPr>
              <a:t>, </a:t>
            </a:r>
            <a:r>
              <a:rPr lang="ru-RU" sz="2800" dirty="0" smtClean="0">
                <a:solidFill>
                  <a:schemeClr val="tx1"/>
                </a:solidFill>
              </a:rPr>
              <a:t/>
            </a:r>
            <a:br>
              <a:rPr lang="ru-RU" sz="2800" dirty="0" smtClean="0">
                <a:solidFill>
                  <a:schemeClr val="tx1"/>
                </a:solidFill>
              </a:rPr>
            </a:br>
            <a:r>
              <a:rPr lang="ru-RU" sz="2800" dirty="0" smtClean="0">
                <a:solidFill>
                  <a:schemeClr val="tx1"/>
                </a:solidFill>
              </a:rPr>
              <a:t>- на </a:t>
            </a:r>
            <a:r>
              <a:rPr lang="ru-RU" sz="2800" dirty="0">
                <a:solidFill>
                  <a:schemeClr val="tx1"/>
                </a:solidFill>
              </a:rPr>
              <a:t>поиск новых актуальных технологий, методов и приемов приобщения к литературе, для того чтобы процесс чтения был не только продуктивным, но и интересным.</a:t>
            </a:r>
            <a:br>
              <a:rPr lang="ru-RU" sz="2800" dirty="0">
                <a:solidFill>
                  <a:schemeClr val="tx1"/>
                </a:solidFill>
              </a:rPr>
            </a:b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1367365" y="476673"/>
            <a:ext cx="6417734" cy="1512168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tx1"/>
                </a:solidFill>
              </a:rPr>
              <a:t>Образовательный проект «Книжные истории»</a:t>
            </a:r>
            <a:endParaRPr lang="ru-RU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9503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395536" y="1916832"/>
            <a:ext cx="8424936" cy="4752528"/>
          </a:xfrm>
        </p:spPr>
        <p:txBody>
          <a:bodyPr>
            <a:normAutofit fontScale="55000" lnSpcReduction="20000"/>
          </a:bodyPr>
          <a:lstStyle/>
          <a:p>
            <a:pPr fontAlgn="base"/>
            <a:r>
              <a:rPr lang="ru-RU" sz="3800" dirty="0">
                <a:solidFill>
                  <a:schemeClr val="tx1"/>
                </a:solidFill>
              </a:rPr>
              <a:t>Цель проекта  – актуализировать читательскую деятельность </a:t>
            </a:r>
            <a:r>
              <a:rPr lang="ru-RU" sz="3800" dirty="0" smtClean="0">
                <a:solidFill>
                  <a:schemeClr val="tx1"/>
                </a:solidFill>
              </a:rPr>
              <a:t>педагогов </a:t>
            </a:r>
            <a:r>
              <a:rPr lang="ru-RU" sz="3800" dirty="0">
                <a:solidFill>
                  <a:schemeClr val="tx1"/>
                </a:solidFill>
              </a:rPr>
              <a:t>и школьников, активизировать так называемое свободное, досуговое чтение, а для </a:t>
            </a:r>
            <a:r>
              <a:rPr lang="ru-RU" sz="3800" dirty="0" smtClean="0">
                <a:solidFill>
                  <a:schemeClr val="tx1"/>
                </a:solidFill>
              </a:rPr>
              <a:t>учителей </a:t>
            </a:r>
            <a:r>
              <a:rPr lang="ru-RU" sz="3800" dirty="0">
                <a:solidFill>
                  <a:schemeClr val="tx1"/>
                </a:solidFill>
              </a:rPr>
              <a:t>и чтение профессиональное.</a:t>
            </a:r>
          </a:p>
          <a:p>
            <a:pPr fontAlgn="base"/>
            <a:r>
              <a:rPr lang="ru-RU" sz="3800" b="1" dirty="0">
                <a:solidFill>
                  <a:schemeClr val="tx1"/>
                </a:solidFill>
              </a:rPr>
              <a:t>Задачи проекта:</a:t>
            </a:r>
            <a:endParaRPr lang="ru-RU" sz="3800" dirty="0">
              <a:solidFill>
                <a:schemeClr val="tx1"/>
              </a:solidFill>
            </a:endParaRPr>
          </a:p>
          <a:p>
            <a:pPr fontAlgn="base"/>
            <a:r>
              <a:rPr lang="ru-RU" sz="3800" dirty="0">
                <a:solidFill>
                  <a:schemeClr val="tx1"/>
                </a:solidFill>
              </a:rPr>
              <a:t>− помочь расширить жанровый и авторский состав и круг чтения;</a:t>
            </a:r>
          </a:p>
          <a:p>
            <a:pPr fontAlgn="base"/>
            <a:r>
              <a:rPr lang="ru-RU" sz="3800" dirty="0">
                <a:solidFill>
                  <a:schemeClr val="tx1"/>
                </a:solidFill>
              </a:rPr>
              <a:t>− познакомить коллег с интересными и достойными прочтения произведениями;</a:t>
            </a:r>
          </a:p>
          <a:p>
            <a:pPr fontAlgn="base"/>
            <a:r>
              <a:rPr lang="ru-RU" sz="3800" dirty="0">
                <a:solidFill>
                  <a:schemeClr val="tx1"/>
                </a:solidFill>
              </a:rPr>
              <a:t>− помочь поделиться своими увлекательными читательскими впечатлениями и открытиями;</a:t>
            </a:r>
          </a:p>
          <a:p>
            <a:pPr fontAlgn="base"/>
            <a:r>
              <a:rPr lang="ru-RU" sz="3800" dirty="0">
                <a:solidFill>
                  <a:schemeClr val="tx1"/>
                </a:solidFill>
              </a:rPr>
              <a:t>− углубить понимание литературных текстов и культурно-исторических фактов благодаря свежему взгляду, совместному размышлению;</a:t>
            </a:r>
          </a:p>
          <a:p>
            <a:pPr fontAlgn="base"/>
            <a:r>
              <a:rPr lang="ru-RU" sz="3800" dirty="0">
                <a:solidFill>
                  <a:schemeClr val="tx1"/>
                </a:solidFill>
              </a:rPr>
              <a:t>− помочь обогатить </a:t>
            </a:r>
            <a:r>
              <a:rPr lang="ru-RU" sz="3800" dirty="0" smtClean="0">
                <a:solidFill>
                  <a:schemeClr val="tx1"/>
                </a:solidFill>
              </a:rPr>
              <a:t>восприятие </a:t>
            </a:r>
            <a:r>
              <a:rPr lang="ru-RU" sz="3800" dirty="0">
                <a:solidFill>
                  <a:schemeClr val="tx1"/>
                </a:solidFill>
              </a:rPr>
              <a:t>книги открытием новых литературных и культурных фактов, исторических и биографических эпизодов.</a:t>
            </a:r>
          </a:p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/>
            </a:r>
            <a:br>
              <a:rPr lang="ru-RU" b="1" dirty="0" smtClean="0">
                <a:solidFill>
                  <a:schemeClr val="tx1"/>
                </a:solidFill>
              </a:rPr>
            </a:br>
            <a:r>
              <a:rPr lang="ru-RU" b="1" dirty="0" smtClean="0">
                <a:solidFill>
                  <a:schemeClr val="tx1"/>
                </a:solidFill>
              </a:rPr>
              <a:t>Образовательный </a:t>
            </a:r>
            <a:r>
              <a:rPr lang="ru-RU" b="1" dirty="0">
                <a:solidFill>
                  <a:schemeClr val="tx1"/>
                </a:solidFill>
              </a:rPr>
              <a:t>проект «Книжные истории»</a:t>
            </a:r>
            <a:br>
              <a:rPr lang="ru-RU" b="1" dirty="0">
                <a:solidFill>
                  <a:schemeClr val="tx1"/>
                </a:solidFill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574733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251520" y="1556792"/>
            <a:ext cx="8640959" cy="5040560"/>
          </a:xfrm>
        </p:spPr>
        <p:txBody>
          <a:bodyPr>
            <a:normAutofit lnSpcReduction="10000"/>
          </a:bodyPr>
          <a:lstStyle/>
          <a:p>
            <a:r>
              <a:rPr lang="ru-RU" dirty="0">
                <a:solidFill>
                  <a:schemeClr val="tx1"/>
                </a:solidFill>
              </a:rPr>
              <a:t>Вкладка проекта на сайте </a:t>
            </a:r>
            <a:r>
              <a:rPr lang="ru-RU" dirty="0" smtClean="0">
                <a:solidFill>
                  <a:schemeClr val="tx1"/>
                </a:solidFill>
              </a:rPr>
              <a:t>МБУ ДПО «Центр развития образования города Челябинска» </a:t>
            </a:r>
            <a:r>
              <a:rPr lang="ru-RU" dirty="0">
                <a:solidFill>
                  <a:schemeClr val="tx1"/>
                </a:solidFill>
              </a:rPr>
              <a:t>включает три </a:t>
            </a:r>
            <a:r>
              <a:rPr lang="ru-RU" dirty="0" smtClean="0">
                <a:solidFill>
                  <a:schemeClr val="tx1"/>
                </a:solidFill>
              </a:rPr>
              <a:t>раздела: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в </a:t>
            </a:r>
            <a:r>
              <a:rPr lang="ru-RU" dirty="0">
                <a:solidFill>
                  <a:schemeClr val="tx1"/>
                </a:solidFill>
              </a:rPr>
              <a:t>первом из них  – «Материалы проекта» – содержится более 10 видеороликов и </a:t>
            </a:r>
            <a:r>
              <a:rPr lang="ru-RU" dirty="0" smtClean="0">
                <a:solidFill>
                  <a:schemeClr val="tx1"/>
                </a:solidFill>
              </a:rPr>
              <a:t>презентаций, посвященным книгам для детей и взрослых; </a:t>
            </a:r>
          </a:p>
          <a:p>
            <a:r>
              <a:rPr lang="ru-RU" dirty="0">
                <a:solidFill>
                  <a:schemeClr val="tx1"/>
                </a:solidFill>
              </a:rPr>
              <a:t>в</a:t>
            </a:r>
            <a:r>
              <a:rPr lang="ru-RU" dirty="0" smtClean="0">
                <a:solidFill>
                  <a:schemeClr val="tx1"/>
                </a:solidFill>
              </a:rPr>
              <a:t>о </a:t>
            </a:r>
            <a:r>
              <a:rPr lang="ru-RU" dirty="0">
                <a:solidFill>
                  <a:schemeClr val="tx1"/>
                </a:solidFill>
              </a:rPr>
              <a:t>втором разделе –</a:t>
            </a:r>
            <a:r>
              <a:rPr lang="ru-RU" dirty="0" smtClean="0">
                <a:solidFill>
                  <a:schemeClr val="tx1"/>
                </a:solidFill>
              </a:rPr>
              <a:t> «</a:t>
            </a:r>
            <a:r>
              <a:rPr lang="ru-RU" dirty="0">
                <a:solidFill>
                  <a:schemeClr val="tx1"/>
                </a:solidFill>
              </a:rPr>
              <a:t>Материалы проекта в рамках конкурса "Моя любимая книга"» – </a:t>
            </a:r>
            <a:r>
              <a:rPr lang="ru-RU" dirty="0" smtClean="0">
                <a:solidFill>
                  <a:schemeClr val="tx1"/>
                </a:solidFill>
              </a:rPr>
              <a:t>помещены </a:t>
            </a:r>
            <a:r>
              <a:rPr lang="ru-RU" dirty="0">
                <a:solidFill>
                  <a:schemeClr val="tx1"/>
                </a:solidFill>
              </a:rPr>
              <a:t>конкурсные материалы </a:t>
            </a:r>
            <a:r>
              <a:rPr lang="ru-RU" dirty="0" smtClean="0">
                <a:solidFill>
                  <a:schemeClr val="tx1"/>
                </a:solidFill>
              </a:rPr>
              <a:t>X </a:t>
            </a:r>
            <a:r>
              <a:rPr lang="ru-RU" dirty="0">
                <a:solidFill>
                  <a:schemeClr val="tx1"/>
                </a:solidFill>
              </a:rPr>
              <a:t>городского конкурса детского и юношеского творчества «Моя любимая книга», посвященного Дню </a:t>
            </a:r>
            <a:r>
              <a:rPr lang="ru-RU" dirty="0" smtClean="0">
                <a:solidFill>
                  <a:schemeClr val="tx1"/>
                </a:solidFill>
              </a:rPr>
              <a:t>Победы; </a:t>
            </a:r>
          </a:p>
          <a:p>
            <a:r>
              <a:rPr lang="ru-RU" dirty="0">
                <a:solidFill>
                  <a:schemeClr val="tx1"/>
                </a:solidFill>
              </a:rPr>
              <a:t>т</a:t>
            </a:r>
            <a:r>
              <a:rPr lang="ru-RU" dirty="0" smtClean="0">
                <a:solidFill>
                  <a:schemeClr val="tx1"/>
                </a:solidFill>
              </a:rPr>
              <a:t>ретий </a:t>
            </a:r>
            <a:r>
              <a:rPr lang="ru-RU" dirty="0">
                <a:solidFill>
                  <a:schemeClr val="tx1"/>
                </a:solidFill>
              </a:rPr>
              <a:t>раздел </a:t>
            </a:r>
            <a:r>
              <a:rPr lang="ru-RU" dirty="0" smtClean="0">
                <a:solidFill>
                  <a:schemeClr val="tx1"/>
                </a:solidFill>
              </a:rPr>
              <a:t>– «</a:t>
            </a:r>
            <a:r>
              <a:rPr lang="ru-RU" dirty="0">
                <a:solidFill>
                  <a:schemeClr val="tx1"/>
                </a:solidFill>
              </a:rPr>
              <a:t>Рекомендательные списки и ссылки» – </a:t>
            </a:r>
            <a:r>
              <a:rPr lang="ru-RU" dirty="0" smtClean="0">
                <a:solidFill>
                  <a:schemeClr val="tx1"/>
                </a:solidFill>
              </a:rPr>
              <a:t>призван </a:t>
            </a:r>
            <a:r>
              <a:rPr lang="ru-RU" dirty="0">
                <a:solidFill>
                  <a:schemeClr val="tx1"/>
                </a:solidFill>
              </a:rPr>
              <a:t>расширить формат знакомства с литературным </a:t>
            </a:r>
            <a:r>
              <a:rPr lang="ru-RU" dirty="0" smtClean="0">
                <a:solidFill>
                  <a:schemeClr val="tx1"/>
                </a:solidFill>
              </a:rPr>
              <a:t>и методическим пространством</a:t>
            </a:r>
            <a:r>
              <a:rPr lang="ru-RU" dirty="0">
                <a:solidFill>
                  <a:schemeClr val="tx1"/>
                </a:solidFill>
              </a:rPr>
              <a:t>. Он содержит информацию </a:t>
            </a:r>
            <a:r>
              <a:rPr lang="ru-RU" dirty="0" smtClean="0">
                <a:solidFill>
                  <a:schemeClr val="tx1"/>
                </a:solidFill>
              </a:rPr>
              <a:t>об </a:t>
            </a:r>
            <a:r>
              <a:rPr lang="ru-RU" dirty="0" err="1" smtClean="0">
                <a:solidFill>
                  <a:schemeClr val="tx1"/>
                </a:solidFill>
              </a:rPr>
              <a:t>интернет-ресурсах</a:t>
            </a:r>
            <a:r>
              <a:rPr lang="ru-RU" dirty="0" smtClean="0">
                <a:solidFill>
                  <a:schemeClr val="tx1"/>
                </a:solidFill>
              </a:rPr>
              <a:t> некоторых библиотек и их продуктах.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074448"/>
          </a:xfrm>
        </p:spPr>
        <p:txBody>
          <a:bodyPr/>
          <a:lstStyle/>
          <a:p>
            <a:r>
              <a:rPr lang="ru-RU" b="1" dirty="0">
                <a:solidFill>
                  <a:schemeClr val="tx1"/>
                </a:solidFill>
              </a:rPr>
              <a:t>Проект «Книжные истории»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02106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C:\Users\Татьяна Бобина\Desktop\Челябинская детская литература\Н. Шилов Посвящение в лягушки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2198875"/>
            <a:ext cx="2880320" cy="36922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Татьяна Бобина\Desktop\Книжные истории\Военная проза\Л. Улицкая Детство 4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92832" y="548680"/>
            <a:ext cx="3940696" cy="3496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Татьяна Бобина\Desktop\Книжные истории\Веркин\Э. Веркин Через сто лет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2951262"/>
            <a:ext cx="2736304" cy="3888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69307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Проект «Книжные истории»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1700808"/>
            <a:ext cx="833467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sz="2400" b="1" dirty="0" smtClean="0"/>
              <a:t>Для участия в проекте нужно:</a:t>
            </a:r>
          </a:p>
          <a:p>
            <a:pPr algn="ctr" fontAlgn="base"/>
            <a:endParaRPr lang="ru-RU" sz="2400" dirty="0"/>
          </a:p>
          <a:p>
            <a:pPr fontAlgn="base"/>
            <a:r>
              <a:rPr lang="ru-RU" sz="2400" dirty="0"/>
              <a:t>1) </a:t>
            </a:r>
            <a:r>
              <a:rPr lang="ru-RU" sz="2400" dirty="0" smtClean="0"/>
              <a:t>прочитать </a:t>
            </a:r>
            <a:r>
              <a:rPr lang="ru-RU" sz="2400" dirty="0"/>
              <a:t>книгу;</a:t>
            </a:r>
          </a:p>
          <a:p>
            <a:pPr fontAlgn="base"/>
            <a:r>
              <a:rPr lang="ru-RU" sz="2400" dirty="0"/>
              <a:t>2) </a:t>
            </a:r>
            <a:r>
              <a:rPr lang="ru-RU" sz="2400" dirty="0" smtClean="0"/>
              <a:t>снять </a:t>
            </a:r>
            <a:r>
              <a:rPr lang="ru-RU" sz="2400" dirty="0"/>
              <a:t>видеоролик или </a:t>
            </a:r>
            <a:r>
              <a:rPr lang="ru-RU" sz="2400" dirty="0" smtClean="0"/>
              <a:t>создать </a:t>
            </a:r>
            <a:r>
              <a:rPr lang="ru-RU" sz="2400" dirty="0"/>
              <a:t>презентацию, содержащие впечатления о прочитанной книге, информацию о ее самых интересных моментах, которыми хотелось бы поделиться, осветить заинтересовавший вопрос; </a:t>
            </a:r>
          </a:p>
          <a:p>
            <a:pPr fontAlgn="base"/>
            <a:r>
              <a:rPr lang="ru-RU" sz="2400" dirty="0"/>
              <a:t>3) прислать видеоролик на электронную почту МБУ ДПО ЦРО </a:t>
            </a:r>
            <a:r>
              <a:rPr lang="ru-RU" sz="2400" u="sng" dirty="0">
                <a:hlinkClick r:id="rId2"/>
              </a:rPr>
              <a:t>onid@cro74.ru</a:t>
            </a:r>
            <a:r>
              <a:rPr lang="ru-RU" sz="2400" dirty="0"/>
              <a:t>. </a:t>
            </a:r>
          </a:p>
          <a:p>
            <a:pPr fontAlgn="base"/>
            <a:r>
              <a:rPr lang="ru-RU" sz="2400" dirty="0"/>
              <a:t>Все материалы будут опубликованы на сайте МБУ ДПО ЦРО в разделе «Проекты/ Книжные истории».</a:t>
            </a:r>
          </a:p>
        </p:txBody>
      </p:sp>
    </p:spTree>
    <p:extLst>
      <p:ext uri="{BB962C8B-B14F-4D97-AF65-F5344CB8AC3E}">
        <p14:creationId xmlns:p14="http://schemas.microsoft.com/office/powerpoint/2010/main" val="16028965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86633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>
                <a:solidFill>
                  <a:schemeClr val="tx1"/>
                </a:solidFill>
              </a:rPr>
              <a:t>Адрес вкладки проекта 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b="1" dirty="0" smtClean="0">
                <a:solidFill>
                  <a:schemeClr val="tx1"/>
                </a:solidFill>
              </a:rPr>
              <a:t>«Книжные истории» </a:t>
            </a:r>
            <a:br>
              <a:rPr lang="ru-RU" b="1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на сайте МБУ ДПО «Центр развития образования города Челябинска»</a:t>
            </a: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en-US" b="1" dirty="0" smtClean="0">
                <a:solidFill>
                  <a:schemeClr val="tx1"/>
                </a:solidFill>
              </a:rPr>
              <a:t>http</a:t>
            </a:r>
            <a:r>
              <a:rPr lang="en-US" b="1" dirty="0">
                <a:solidFill>
                  <a:schemeClr val="tx1"/>
                </a:solidFill>
              </a:rPr>
              <a:t>://umc.chel-edu.ru/services/nauch_deiat</a:t>
            </a:r>
            <a:r>
              <a:rPr lang="en-US" b="1" dirty="0" smtClean="0">
                <a:solidFill>
                  <a:schemeClr val="tx1"/>
                </a:solidFill>
              </a:rPr>
              <a:t>/</a:t>
            </a:r>
            <a:r>
              <a:rPr lang="ru-RU" b="1" dirty="0" smtClean="0">
                <a:solidFill>
                  <a:schemeClr val="tx1"/>
                </a:solidFill>
              </a:rPr>
              <a:t/>
            </a:r>
            <a:br>
              <a:rPr lang="ru-RU" b="1" dirty="0" smtClean="0">
                <a:solidFill>
                  <a:schemeClr val="tx1"/>
                </a:solidFill>
              </a:rPr>
            </a:br>
            <a:r>
              <a:rPr lang="ru-RU" b="1" dirty="0" smtClean="0">
                <a:solidFill>
                  <a:schemeClr val="tx1"/>
                </a:solidFill>
              </a:rPr>
              <a:t>тел. 700-10-30 доб. 108,118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4739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91</TotalTime>
  <Words>207</Words>
  <Application>Microsoft Office PowerPoint</Application>
  <PresentationFormat>Экран (4:3)</PresentationFormat>
  <Paragraphs>27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Волна</vt:lpstr>
      <vt:lpstr>Образовательный проект «Книжные истории» МБУ ДПО ЦРО: продвижение книги и чтения</vt:lpstr>
      <vt:lpstr>Презентация PowerPoint</vt:lpstr>
      <vt:lpstr>    Адрес вкладки проекта  «Книжные истории»  на сайте МБУ ДПО «Центр развития образования города Челябинска»  http://umc.chel-edu.ru/services/nauch_deiat/ тел. 700-10-30 доб. 108,118</vt:lpstr>
      <vt:lpstr>ориентирован - на популяризацию чтения,  - повышение читательской активности с помощью опоры на наработанный педагогами и специалистами библиотек богатейший опыт в продвижении книги и чтения,  - на поиск новых актуальных технологий, методов и приемов приобщения к литературе, для того чтобы процесс чтения был не только продуктивным, но и интересным. </vt:lpstr>
      <vt:lpstr> Образовательный проект «Книжные истории» </vt:lpstr>
      <vt:lpstr>Проект «Книжные истории»</vt:lpstr>
      <vt:lpstr>Презентация PowerPoint</vt:lpstr>
      <vt:lpstr>Проект «Книжные истории»</vt:lpstr>
      <vt:lpstr>    Адрес вкладки проекта  «Книжные истории»  на сайте МБУ ДПО «Центр развития образования города Челябинска»  http://umc.chel-edu.ru/services/nauch_deiat/ тел. 700-10-30 доб. 108,118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Татьяна Бобина</dc:creator>
  <cp:lastModifiedBy>user</cp:lastModifiedBy>
  <cp:revision>11</cp:revision>
  <dcterms:created xsi:type="dcterms:W3CDTF">2021-01-29T05:51:57Z</dcterms:created>
  <dcterms:modified xsi:type="dcterms:W3CDTF">2021-02-04T07:53:35Z</dcterms:modified>
</cp:coreProperties>
</file>