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93" r:id="rId4"/>
    <p:sldId id="295" r:id="rId5"/>
    <p:sldId id="280" r:id="rId6"/>
    <p:sldId id="294" r:id="rId7"/>
    <p:sldId id="281" r:id="rId8"/>
    <p:sldId id="282" r:id="rId9"/>
    <p:sldId id="283" r:id="rId10"/>
    <p:sldId id="257" r:id="rId11"/>
    <p:sldId id="258" r:id="rId12"/>
    <p:sldId id="259" r:id="rId13"/>
    <p:sldId id="261" r:id="rId14"/>
    <p:sldId id="262" r:id="rId15"/>
    <p:sldId id="263" r:id="rId16"/>
    <p:sldId id="264" r:id="rId17"/>
    <p:sldId id="265" r:id="rId18"/>
    <p:sldId id="266" r:id="rId19"/>
    <p:sldId id="270" r:id="rId20"/>
    <p:sldId id="271" r:id="rId21"/>
    <p:sldId id="284" r:id="rId22"/>
    <p:sldId id="285" r:id="rId23"/>
    <p:sldId id="267" r:id="rId24"/>
    <p:sldId id="268" r:id="rId25"/>
    <p:sldId id="269" r:id="rId26"/>
    <p:sldId id="286" r:id="rId27"/>
    <p:sldId id="276" r:id="rId28"/>
    <p:sldId id="287" r:id="rId29"/>
    <p:sldId id="288" r:id="rId30"/>
    <p:sldId id="289" r:id="rId31"/>
    <p:sldId id="291" r:id="rId32"/>
    <p:sldId id="290" r:id="rId33"/>
    <p:sldId id="278" r:id="rId34"/>
    <p:sldId id="274" r:id="rId35"/>
    <p:sldId id="272" r:id="rId36"/>
    <p:sldId id="292" r:id="rId37"/>
    <p:sldId id="273" r:id="rId38"/>
    <p:sldId id="27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3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0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4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66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6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1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8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3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6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11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87D4-1A3F-4B4C-A89A-02BF661EB078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7E03-CD2F-4ADC-B292-73316CE9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pravoslavie.ru/83360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tv.ru/doc/pro-zhizn-zamechatelnyh-lyudey/ptitsa-gogol-film-pervyy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5357611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29555"/>
            <a:ext cx="9144000" cy="3828245"/>
          </a:xfrm>
        </p:spPr>
        <p:txBody>
          <a:bodyPr>
            <a:normAutofit/>
          </a:bodyPr>
          <a:lstStyle/>
          <a:p>
            <a:r>
              <a:rPr lang="ru-RU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ПРОчтение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Несколько идей для привлечения учащихся  к тексту </a:t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14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350840" cy="69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7" y="0"/>
            <a:ext cx="12051743" cy="6779106"/>
          </a:xfrm>
        </p:spPr>
      </p:pic>
    </p:spTree>
    <p:extLst>
      <p:ext uri="{BB962C8B-B14F-4D97-AF65-F5344CB8AC3E}">
        <p14:creationId xmlns:p14="http://schemas.microsoft.com/office/powerpoint/2010/main" val="36359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8" y="242152"/>
            <a:ext cx="10436815" cy="5870708"/>
          </a:xfrm>
        </p:spPr>
      </p:pic>
    </p:spTree>
    <p:extLst>
      <p:ext uri="{BB962C8B-B14F-4D97-AF65-F5344CB8AC3E}">
        <p14:creationId xmlns:p14="http://schemas.microsoft.com/office/powerpoint/2010/main" val="37452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0" y="218941"/>
            <a:ext cx="11540881" cy="6491746"/>
          </a:xfrm>
        </p:spPr>
      </p:pic>
    </p:spTree>
    <p:extLst>
      <p:ext uri="{BB962C8B-B14F-4D97-AF65-F5344CB8AC3E}">
        <p14:creationId xmlns:p14="http://schemas.microsoft.com/office/powerpoint/2010/main" val="387149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2" y="218940"/>
            <a:ext cx="11104450" cy="6246253"/>
          </a:xfrm>
        </p:spPr>
      </p:pic>
    </p:spTree>
    <p:extLst>
      <p:ext uri="{BB962C8B-B14F-4D97-AF65-F5344CB8AC3E}">
        <p14:creationId xmlns:p14="http://schemas.microsoft.com/office/powerpoint/2010/main" val="40460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3" y="347730"/>
            <a:ext cx="11423540" cy="6425741"/>
          </a:xfrm>
        </p:spPr>
      </p:pic>
    </p:spTree>
    <p:extLst>
      <p:ext uri="{BB962C8B-B14F-4D97-AF65-F5344CB8AC3E}">
        <p14:creationId xmlns:p14="http://schemas.microsoft.com/office/powerpoint/2010/main" val="40471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93182"/>
            <a:ext cx="11852876" cy="6667243"/>
          </a:xfrm>
        </p:spPr>
      </p:pic>
    </p:spTree>
    <p:extLst>
      <p:ext uri="{BB962C8B-B14F-4D97-AF65-F5344CB8AC3E}">
        <p14:creationId xmlns:p14="http://schemas.microsoft.com/office/powerpoint/2010/main" val="5334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997" cy="519018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8353" y="1605748"/>
            <a:ext cx="6467369" cy="36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2653" y="1500188"/>
            <a:ext cx="685800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495891"/>
            <a:ext cx="6858000" cy="385762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649" y="1500189"/>
            <a:ext cx="6858006" cy="3857628"/>
          </a:xfrm>
        </p:spPr>
      </p:pic>
    </p:spTree>
    <p:extLst>
      <p:ext uri="{BB962C8B-B14F-4D97-AF65-F5344CB8AC3E}">
        <p14:creationId xmlns:p14="http://schemas.microsoft.com/office/powerpoint/2010/main" val="28459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3527" y="1163526"/>
            <a:ext cx="5318978" cy="29919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712" y="1500188"/>
            <a:ext cx="685800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0928" y="1619676"/>
            <a:ext cx="6858000" cy="3857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7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4699"/>
            <a:ext cx="10515600" cy="19060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Личность автора. Разрушение мифов об авторе, переосмысление стандартно известных фактов из биографии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37894"/>
            <a:ext cx="10515600" cy="4533362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dirty="0" smtClean="0"/>
              <a:t>		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Документальные фильмы о писателях, лекции современных ученых, современные экранизации – все это помогает по-новому  прочитать биографию писателя и его произведение.</a:t>
            </a:r>
          </a:p>
          <a:p>
            <a:pPr lvl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Леонид Парфенов. «Птица -Гоголь». </a:t>
            </a:r>
          </a:p>
          <a:p>
            <a:pPr lvl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Лекции Александра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Ужанкова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о русской литературе.</a:t>
            </a:r>
          </a:p>
          <a:p>
            <a:pPr lvl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Лекции Дмитрия Бака. </a:t>
            </a:r>
          </a:p>
          <a:p>
            <a:pPr lvl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«Открытый урок» с Дмитрием Быковым.  </a:t>
            </a:r>
          </a:p>
          <a:p>
            <a:pPr lvl="0"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Художественные фильмы: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«Последняя дуэль» с Сергеем Безруковым,</a:t>
            </a:r>
          </a:p>
          <a:p>
            <a:pPr lvl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«Лермонтов».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7" y="97186"/>
            <a:ext cx="12019225" cy="6760814"/>
          </a:xfrm>
        </p:spPr>
      </p:pic>
    </p:spTree>
    <p:extLst>
      <p:ext uri="{BB962C8B-B14F-4D97-AF65-F5344CB8AC3E}">
        <p14:creationId xmlns:p14="http://schemas.microsoft.com/office/powerpoint/2010/main" val="36230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5" y="0"/>
            <a:ext cx="11770728" cy="6626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47730"/>
            <a:ext cx="10515600" cy="5829233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«Еда в произведениях Гоголя». </a:t>
            </a:r>
          </a:p>
          <a:p>
            <a:pPr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Гастрономический урок. Урок во вкусе Гоголя, потому что он очень любил поесть и называл рестораны «храмами».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76205" y="2391273"/>
            <a:ext cx="7471482" cy="420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1407" y="1610963"/>
            <a:ext cx="6716208" cy="37778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9743" y="1500188"/>
            <a:ext cx="685800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3852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0174" y="1557586"/>
            <a:ext cx="6293395" cy="35400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2724" y="1657179"/>
            <a:ext cx="6151550" cy="3460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9761" y="1442504"/>
            <a:ext cx="6594297" cy="37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0813" y="1636813"/>
            <a:ext cx="6683119" cy="37592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946"/>
            <a:ext cx="8200140" cy="46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с художественными деталями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Значение художественных деталей в произведении, их объяснение, символическое значение, взаимосвязь с другими произведениями автора.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Например, «Детали в пьесах А.Островского».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и берег Волги, и овраг, и монета, и птица, и пистолет, и даже Париж…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" y="0"/>
            <a:ext cx="12233371" cy="6881271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1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26"/>
            <a:ext cx="11891507" cy="6687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231820"/>
            <a:ext cx="11614332" cy="6531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70869"/>
            <a:ext cx="10515600" cy="3233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Машевский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Александр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Ужанков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Дмитрий Бак, Дмитрий Быков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38" y="106184"/>
            <a:ext cx="5655596" cy="31812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9" y="1696889"/>
            <a:ext cx="2825648" cy="3324292"/>
          </a:xfrm>
          <a:prstGeom prst="rect">
            <a:avLst/>
          </a:prstGeom>
        </p:spPr>
      </p:pic>
      <p:sp>
        <p:nvSpPr>
          <p:cNvPr id="8" name="AutoShape 2" descr="data:image/jpeg;base64,/9j/4AAQSkZJRgABAQEAYABgAAD/2wBDAAoHBwkHBgoJCAkLCwoMDxkQDw4ODx4WFxIZJCAmJSMgIyIoLTkwKCo2KyIjMkQyNjs9QEBAJjBGS0U+Sjk/QD3/2wBDAQsLCw8NDx0QEB09KSMpPT09PT09PT09PT09PT09PT09PT09PT09PT09PT09PT09PT09PT09PT09PT09PT09PT3/wAARCABQAF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miiigAoAJIAGSe1FX9GhEl7uYZCLkfXpSbsC1Nvwz4VXUrhjdH93EN8pJ+VB3z7100MWnpkW1vEsIOAcfMR71k3NwbPR/s8bhPNIYqDy3P8AKtrQLB7+zj2kBx3IrKU2dFOmnuVdS8FwalAxtkWK4IzGQMBj6GvObi3ktbmSCZdskTFGGc4I619H6TpRttPAn2GbrlORmvG/ilbw2/ji5WBAu6NGcD+8Rya0i7mU42OQoooqiAooooAKvaTP5NwwxwwGfwNUaltX2XCH1OKT1Q07M6ECTUbx8fMzHgA+nQV1PhbVbzSNRsLGa1Ehu5fLRTKMjkAZ4rkrCV4rrzAjbVPJHb1rotMvTd+L9Nut8U9tBICFhYb1A9j1yaxszqjKNtz0rSvE9tqN01rFaXiFXKmWSIqmAeTk9q8H8Van/bHijUb5W3JLO2w+qjhf0Ar1r4l+IZrbwNEbXdby3tx5T/3gmGJx9ePzrw+tILQxqu7CiiirMgoorX8P6et3dh5dm1em8HH14zj8sUAZkVvLN/q42b3xxWtY6aYoJC4HmnGCOdor1jT/AA1bX9n5dxaR7iNylMZI/wBkj8/x7dKyh4Hu7a/mWBlbaMxNnG8MDtI98jHsR9Kl3Y1ZHF6Rp7XN4VKuXzymePrjvXoOmeGre2t23GN12lnVlB4x0z+dM0fwvcQyxXUkLXtqf4kfbNH1yOTzz2Jx6EdD0SWcd3E9np5clGjad2XY67m+7g91UEkfTrSs+xafVOx5d8Rrg2z2mkETEwKJVkkBGUYfJgH2PWuHr6Ht9Nv59RnsdfsYb3T5BiE7A6JjOAc8jp9M88Zrg/iX4Fs9KshqukwiGJGCzxqflwThSPTnj8RVpGZ5pRRRQAV0fhySYqggl2Sb9i8Hkn8Peucra0VzHCGUlSHyCOoPrUy2KjuezeDNWWR2sr6e388kCNo0KEn0I6Guq1CAbRM4O2PkkdcfxD+ZHvXmOnxjxJZvNakLrFuu54hx9pA/iHo/9fzr0nwvqq61oUU0jeYxXy5s9SRxz9aqLvoKSsSWMZhuplGCHJc46bx9/HseG/GpbW1jtY7zyxgy3bPx7kD+QqOxxDfmFiSFYxgt1yo4/NCPyq192WUMuEWRpN2ffPSqRLFLKsJkPRZDk+w3Gsa90uPxL4ev7SQhUuoCisRnYeoOPYgflV24lI08btxJj87p6tz+hqLR71ZrWRmzGZHYszD5Rnrj2A/lQB8xX1lNp19PZ3SbJoHMbr6EHBqCux+K0Hl+O7mVYXiS4hhlQOMEjYBn9OffNcdUjCtfSJQ0Zj7isirunHy5PMH0IqZbFR3Om0++n067huraQxzRMGRh2NejeDfEEmoardNGsdu1yRJPGq5Rn7svOVJ7jJGea8uVw6AjpXTeB5mTXolGQGB5+lRF6lyWh7N5cUTo0m533Bsk8jAIHT6n86bcIZmkt1JDSxliw/uk4PPrVfzjK+8qefWoNJuHnv8AUbhhhRN9miG/cCsYwxHpl2f8q3MS9c26NbObrIyCgKZ4Bx2HuBWJpMX9m3UojgaWMr+7ZpGHPYYJOB9K3L+6iiiUSMAW5A74rHn1BIUZsHpnOKiUrM1hBNXZneNfCsHijSLu4ls0l1VbYpaOGIKkHcFHPc5HPrXzu6sjsrqVZTggjBBr6V0/Xor+AGJwQCBu7da+eNeniuvEGoz2/MMtzI6HOcgsSOaUXcJxs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23825" y="-3651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34" y="66663"/>
            <a:ext cx="4762500" cy="4762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77" y="3287457"/>
            <a:ext cx="3689497" cy="30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83334"/>
            <a:ext cx="11579129" cy="651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8" y="193182"/>
            <a:ext cx="11650445" cy="6555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5" y="193184"/>
            <a:ext cx="11374041" cy="6400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6024" y="1507544"/>
            <a:ext cx="6891629" cy="38765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2800" y="1473915"/>
            <a:ext cx="6891629" cy="38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Изучение современных произведений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Интеллектуальные карты,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Вопросы или продолжение фразы:</a:t>
            </a:r>
          </a:p>
          <a:p>
            <a:pPr lvl="0">
              <a:buNone/>
            </a:pPr>
            <a:r>
              <a:rPr lang="ru-RU" dirty="0" smtClean="0"/>
              <a:t>	Мне понравилось, что…</a:t>
            </a:r>
          </a:p>
          <a:p>
            <a:pPr lvl="0">
              <a:buNone/>
            </a:pPr>
            <a:r>
              <a:rPr lang="ru-RU" dirty="0" smtClean="0"/>
              <a:t>	Меня удивило, что…</a:t>
            </a:r>
          </a:p>
          <a:p>
            <a:pPr lvl="0">
              <a:buNone/>
            </a:pPr>
            <a:r>
              <a:rPr lang="ru-RU" dirty="0" smtClean="0"/>
              <a:t>	Меня рассмешило, что…</a:t>
            </a:r>
          </a:p>
          <a:p>
            <a:pPr lvl="0">
              <a:buNone/>
            </a:pPr>
            <a:r>
              <a:rPr lang="ru-RU" dirty="0" smtClean="0"/>
              <a:t>	Мне было страшно, что…</a:t>
            </a:r>
          </a:p>
          <a:p>
            <a:pPr lvl="0">
              <a:buNone/>
            </a:pPr>
            <a:r>
              <a:rPr lang="ru-RU" dirty="0" smtClean="0"/>
              <a:t>	Я  сомневаюсь, что…</a:t>
            </a:r>
          </a:p>
          <a:p>
            <a:pPr lvl="0">
              <a:buNone/>
            </a:pPr>
            <a:r>
              <a:rPr lang="ru-RU" dirty="0" smtClean="0"/>
              <a:t>	Мне показалось странным, что…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7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7960" y="1502611"/>
            <a:ext cx="6869083" cy="3863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0368" y="1500187"/>
            <a:ext cx="6858000" cy="3857625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3" y="154547"/>
            <a:ext cx="11427852" cy="64266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350" y="1507809"/>
            <a:ext cx="6892842" cy="38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Спасибо)))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05317"/>
            <a:ext cx="10515600" cy="38716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Желаю всем удачи 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 хорошего послевкусия 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 работы и чтения!!!</a:t>
            </a:r>
          </a:p>
          <a:p>
            <a:pPr algn="ctr"/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66263"/>
            <a:ext cx="10515600" cy="4572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Парфенов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60" y="49968"/>
            <a:ext cx="4789703" cy="3346517"/>
          </a:xfrm>
          <a:prstGeom prst="rect">
            <a:avLst/>
          </a:prstGeom>
        </p:spPr>
      </p:pic>
      <p:sp>
        <p:nvSpPr>
          <p:cNvPr id="6" name="AutoShape 2" descr="data:image/jpeg;base64,/9j/4AAQSkZJRgABAQEAYABgAAD/2wBDAAoHBwkHBgoJCAkLCwoMDxkQDw4ODx4WFxIZJCAmJSMgIyIoLTkwKCo2KyIjMkQyNjs9QEBAJjBGS0U+Sjk/QD3/2wBDAQsLCw8NDx0QEB09KSMpPT09PT09PT09PT09PT09PT09PT09PT09PT09PT09PT09PT09PT09PT09PT09PT09PT3/wAARCABQAF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EE4wOwpROOD+nrVASn1o87Jx1rzkj3Ll55xyR35qFpg3I4qsZcnPH4Um45PTFA7krPnvmoSHmfagZ264UZP6UBt7hRjJPU9vepLu6gjVreyZzEODISV3++B/XJ+nSp8kBUlWVMeajrjuwIqLdheM04TSIfkd1+jEUhmExxNtBPSQKBz7461WpNyFjmo2anvlXKsMEHGPSomY9MVaIZpGTn6ChTk8ZxVYH5yaerDPPSpHcmLDPQ01pAOhwOuc1G8mG6DpToJohIGm4AGRhd3PbjIzQO5MQ9rC24gSTKBtOdyr159M8celVGk4q3dRW/wBj+0xXyyyM3zwyKVkHXnuCPoeKowwT3TFYIJZCOpVCQv1PQUR11FKQhfj3prt8rUSxyQSMkqMCvXjI/McY96jLADNVYm5YvCPtUuPWqxap7xXjlCSDEgRd4PUHHQ+9U2OKI7Cky6HHOaQSKG4ziq5b1NO3D2xSsHMTNIDj60hf3qy1kYYWeRGYjGSGCqGK7gvqTg5qGKNLmVYkUozd92QO5J9gOaV0VZ3COaIId9ssrDoS7AfiAefzrvfC+l6bqOjWt2bKAmIMHWRi0akE5OGOB681xN3ZQRSCG0ctIv3zMwjLH2UgY/M0Lbaq1qLVWkS2Y7tjXCrHn1OWxWFek60LRlyg9DtNe8dWllFJbaYI7qZgVLFf3UY9B/eP6fWuC+3zK7Onlq5z86xICPoccfhUtvpm8M8hMyhnVVgYDcEALNuIwFGRzjmm2sFpKblrlZoo4ELHYwLMx4VeRjrzn0BqqFCnQjaBGpSZj3PU1Gcde9TFYHbAuCg9WjP9KWaOyS1Oy7mluS33RDtjC/UnJP4CukhkRbJqSJN6l3dY4wdpYgnn2FVwwqaGZVRopQTGxz8vVT6j/ChgmW7iWZLWL96ksMikJIEAfA42k4yMfWi2m+zRNJxvOCc9l7D8Tz9B71A80IVQrTTFBhPNwFTv0BOevrj2qFp3KMpclWbcR6n1/U0uW5fNbUvfY5Jrlh56s5ZNzHPV+hNRizZkVgU+ZVbgdixH/spqt9tnDF/PkDHac7ucr0/Khb65jACTyAAAYDdMHI/WjlZPMiyr3VirKojkiXDkOqsoLL1we+OOP1qR45nthA20O0jNIT/E4XO0+mF/UmqK3RDedIxklHCb+QvoT9OwqNbh1DASMA3JwetPlYuZItnTXMhQOpPmeUD23EZApgsS6B0kUgqx/JQT/wChCoTdTF2YyuS/3juOW+tKb246+dJ353evX88CnqK8SHPHtSkios0Bu2aqxncfk8UM5A470zfxSEjg07D5jX0axg1KG4VmH2lMbFJYcH5QeP8AbZT+HvVs+FwLlY2uZgrfxGD7uNoIPPDbnHHpya5wSEH5SQc9jTzK5B+dznk/MevrUuMr6MVzT1XQnsLI3iT+bCHCfMu08qCOOnUnjPaqmpwx2l4sMKsm2GMuGbcd5QFufqaps7FcFiQOcE0mSeT+dUk+rE2PLUBvXmmbhQTTsK5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3825" y="-3651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" y="285634"/>
            <a:ext cx="5035637" cy="35545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60" y="3510736"/>
            <a:ext cx="4789703" cy="28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304"/>
            <a:ext cx="10515600" cy="2073499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Столкновение современных текстов с классическими произведениями. Проведение параллелей, осмысление и обсуждение общих тем в современных и классических произведениях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408349"/>
            <a:ext cx="10515600" cy="3768614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«Тема женщины» в пьесах А. Островского, в романе И.Гончарова «Обломов» и монолог М.Жванецкого «Куда  исчезают женщины», Ю. </a:t>
            </a:r>
            <a:r>
              <a:rPr lang="ru-RU" dirty="0" err="1" smtClean="0"/>
              <a:t>Левитанского</a:t>
            </a:r>
            <a:r>
              <a:rPr lang="ru-RU" dirty="0" smtClean="0"/>
              <a:t> «Как показать зиму».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Разлад между Ольгой и Обломовым и стихотворение Юлия Кима «Давайте негромко, давайте в полголоса»,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«</a:t>
            </a:r>
            <a:r>
              <a:rPr lang="ru-RU" dirty="0" err="1" smtClean="0"/>
              <a:t>Муму</a:t>
            </a:r>
            <a:r>
              <a:rPr lang="ru-RU" dirty="0" smtClean="0"/>
              <a:t>»  И.Тургенева и песня Алексея </a:t>
            </a:r>
            <a:r>
              <a:rPr lang="ru-RU" dirty="0" err="1" smtClean="0"/>
              <a:t>Кортнева</a:t>
            </a:r>
            <a:r>
              <a:rPr lang="ru-RU" dirty="0" smtClean="0"/>
              <a:t> «Зачем Герасим утопил </a:t>
            </a:r>
            <a:r>
              <a:rPr lang="ru-RU" dirty="0" err="1" smtClean="0"/>
              <a:t>Муму</a:t>
            </a:r>
            <a:r>
              <a:rPr lang="ru-RU" dirty="0" smtClean="0"/>
              <a:t>».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Новеллы Леонида </a:t>
            </a:r>
            <a:r>
              <a:rPr lang="ru-RU" dirty="0" err="1" smtClean="0"/>
              <a:t>Енгибарова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7493"/>
            <a:ext cx="10515600" cy="8431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«…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цель неотделима от счастья... 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не верю в счастливый конец. Я верю в счастливую дорогу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Леонид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Енгибаров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37" y="1853078"/>
            <a:ext cx="3569433" cy="4882259"/>
          </a:xfrm>
        </p:spPr>
      </p:pic>
    </p:spTree>
    <p:extLst>
      <p:ext uri="{BB962C8B-B14F-4D97-AF65-F5344CB8AC3E}">
        <p14:creationId xmlns:p14="http://schemas.microsoft.com/office/powerpoint/2010/main" val="25763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Синтез искусств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Святочные рассказы. Л. Андреев «Ангел» и изготовление ангела из бумаги.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Пьесы Островского и живопись </a:t>
            </a:r>
            <a:r>
              <a:rPr lang="ru-RU" dirty="0" err="1" smtClean="0"/>
              <a:t>Б.Кустодиева</a:t>
            </a:r>
            <a:r>
              <a:rPr lang="ru-RU" dirty="0" smtClean="0"/>
              <a:t> и П.Федотова.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Читки с элементами театрализации.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Чтений стихотворений о природе в лесу.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Изменение локаций.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	Театральные постановки помогают обобщить творчество писателя или отдельное произведение  и предвосхитить, предчувствовать другое:</a:t>
            </a:r>
          </a:p>
          <a:p>
            <a:pPr lvl="0">
              <a:buNone/>
            </a:pPr>
            <a:r>
              <a:rPr lang="ru-RU" dirty="0" smtClean="0"/>
              <a:t> «</a:t>
            </a:r>
            <a:r>
              <a:rPr lang="ru-RU" dirty="0" err="1" smtClean="0"/>
              <a:t>Идиот</a:t>
            </a:r>
            <a:r>
              <a:rPr lang="ru-RU" dirty="0" smtClean="0"/>
              <a:t>» (Молодежный театр) </a:t>
            </a:r>
          </a:p>
          <a:p>
            <a:pPr lvl="0">
              <a:buNone/>
            </a:pPr>
            <a:r>
              <a:rPr lang="ru-RU" dirty="0" smtClean="0"/>
              <a:t>«Конек Горбунок» (Молодежный театр) </a:t>
            </a:r>
          </a:p>
          <a:p>
            <a:pPr lvl="0">
              <a:buNone/>
            </a:pPr>
            <a:r>
              <a:rPr lang="ru-RU" dirty="0" smtClean="0"/>
              <a:t>«Нос в белую ночь» (Новый художественный театр)</a:t>
            </a:r>
          </a:p>
          <a:p>
            <a:pPr lvl="0">
              <a:buNone/>
            </a:pPr>
            <a:r>
              <a:rPr lang="ru-RU" dirty="0" smtClean="0"/>
              <a:t>«Шинель» (Драматический театр)</a:t>
            </a:r>
          </a:p>
          <a:p>
            <a:pPr lvl="0">
              <a:buNone/>
            </a:pPr>
            <a:r>
              <a:rPr lang="ru-RU" dirty="0" smtClean="0"/>
              <a:t>« Женитьба» («Манекен»)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Обобщающие творческие  работы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Тексты 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	Создание коллажа с использованием любых материалов, но обязательно с цитатами из произведения. Во время подготовки ребята перечитывают  тексты, выбирают то, что их зацепило, используют рисунки, аппликации. Возникает такой новый текст, состоящий из ассоциаций и цитат.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208</Words>
  <Application>Microsoft Office PowerPoint</Application>
  <PresentationFormat>Произвольный</PresentationFormat>
  <Paragraphs>53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  </vt:lpstr>
      <vt:lpstr>Личность автора. Разрушение мифов об авторе, переосмысление стандартно известных фактов из биографии</vt:lpstr>
      <vt:lpstr>Алексей Машевский, Александр Ужанков, Дмитрий Бак, Дмитрий Быков </vt:lpstr>
      <vt:lpstr>Леонид Парфенов</vt:lpstr>
      <vt:lpstr>Столкновение современных текстов с классическими произведениями. Проведение параллелей, осмысление и обсуждение общих тем в современных и классических произведениях  </vt:lpstr>
      <vt:lpstr>«…моя цель неотделима от счастья...  Но я не верю в счастливый конец. Я верю в счастливую дорогу”. Леонид Енгибаров </vt:lpstr>
      <vt:lpstr>Синтез искусств</vt:lpstr>
      <vt:lpstr>Театр</vt:lpstr>
      <vt:lpstr>Обобщающие творческие 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художественными деталями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Изучение современных произведений</vt:lpstr>
      <vt:lpstr>Презентация PowerPoint</vt:lpstr>
      <vt:lpstr>Презентация PowerPoint</vt:lpstr>
      <vt:lpstr>Презентация PowerPoint</vt:lpstr>
      <vt:lpstr>Спасибо)))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303</dc:creator>
  <cp:lastModifiedBy>user</cp:lastModifiedBy>
  <cp:revision>18</cp:revision>
  <dcterms:created xsi:type="dcterms:W3CDTF">2021-01-26T10:19:36Z</dcterms:created>
  <dcterms:modified xsi:type="dcterms:W3CDTF">2021-02-04T07:37:52Z</dcterms:modified>
</cp:coreProperties>
</file>