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74" r:id="rId2"/>
    <p:sldId id="299" r:id="rId3"/>
    <p:sldId id="277" r:id="rId4"/>
    <p:sldId id="301" r:id="rId5"/>
    <p:sldId id="302" r:id="rId6"/>
    <p:sldId id="300" r:id="rId7"/>
    <p:sldId id="303" r:id="rId8"/>
    <p:sldId id="259" r:id="rId9"/>
    <p:sldId id="286" r:id="rId10"/>
    <p:sldId id="288" r:id="rId11"/>
    <p:sldId id="310" r:id="rId12"/>
    <p:sldId id="313" r:id="rId13"/>
    <p:sldId id="308" r:id="rId14"/>
    <p:sldId id="314" r:id="rId15"/>
    <p:sldId id="309" r:id="rId16"/>
    <p:sldId id="315" r:id="rId17"/>
    <p:sldId id="316" r:id="rId18"/>
    <p:sldId id="304" r:id="rId19"/>
    <p:sldId id="317" r:id="rId20"/>
    <p:sldId id="319" r:id="rId21"/>
    <p:sldId id="318" r:id="rId22"/>
    <p:sldId id="320" r:id="rId23"/>
    <p:sldId id="294" r:id="rId24"/>
    <p:sldId id="321" r:id="rId25"/>
    <p:sldId id="297" r:id="rId26"/>
    <p:sldId id="323" r:id="rId27"/>
    <p:sldId id="324" r:id="rId28"/>
    <p:sldId id="269" r:id="rId29"/>
    <p:sldId id="270" r:id="rId30"/>
    <p:sldId id="271" r:id="rId31"/>
    <p:sldId id="325" r:id="rId32"/>
    <p:sldId id="273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7CDAE-892B-436D-AD4D-F237DC75FCBC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ABC89-6092-4B41-8B37-00B857D5B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700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ABC89-6092-4B41-8B37-00B857D5B048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85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ABC89-6092-4B41-8B37-00B857D5B048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54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BB7D2C-471E-4B94-A66A-2EA258833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1D598F2-0D77-45B1-A8A5-BF47E3E9C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0842493-2FFC-4588-BE83-9AF73CB1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C8524F-1EF3-4265-AD22-40A8456A1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9295D1C-962D-41A6-A0AC-3E279FE3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77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5536A0-8172-4B65-BA87-AF69D3E5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1EB11A-A84B-4573-AA56-F20FEF88C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9E26E0-C64A-484E-8503-5D143330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418D44-39D9-4283-8C4B-6180941FB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D616BC8-27DA-4A9F-ADD3-7D2908EB1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26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ABDE744-B0DD-4C7B-B07A-32B50B5DBA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24EB686-1B56-4488-9E70-89B5F34F9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C9E5F5-D76D-497B-B197-82DE20FC8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F21A9D-EB57-49CD-AF2F-EAA52F6F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29C571-8329-4D41-AB6B-50689EDE2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12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6F462B-8E7C-43CB-8340-812CC44D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ADF7C2-67FA-4D69-BB80-58BB09D66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9CB64A4-00E1-4C65-872F-12CB6A53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BEDD43-938B-436E-BA4E-B5F3E8C0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AAD79F-2BC1-432E-BC47-14EA09EF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55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C2E1CE-7557-40CD-8DEC-825192015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787E56-67E4-480C-9340-D3F5EE177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7A0152-8F6B-48FF-87C7-6C7F352C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070D9E1-DB79-4F59-8B0A-05A9AE90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11706C6-2CCF-4826-AFC9-DA5E2865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23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018D64-F075-4106-B11E-72F75763E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FAAB3D-154D-4C13-888D-067E9BC0F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47EB43B-6145-4259-9656-FB129560C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AA49202-0465-460E-93B1-67D69BB2D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DAA90F-B5D4-4A52-8CB6-62BD7DE6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819C482-04B9-44C7-89D3-D9C4C707F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26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5205B9-9860-458B-96C8-85F78AE4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A856CC2-D657-4686-8911-3BBE9674A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520D0E-CE42-4951-BB27-0EF917081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423D644-AAA5-4325-A037-B046880B1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2B44C2A-1DFE-4BAD-BA57-1B62C13FE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22F4141-D93F-4CA9-828C-8CBAB5648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8DE5773-78A9-4F93-847D-A89EFB3B8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8E51402-FAB9-4858-AC7D-F6C87CD9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7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7ABC1E-61DA-4C76-8BE6-6042CAB2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E0DD3A7-6191-49EE-8903-960E96B2C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E06A8CE-F1AF-47F2-BBC3-EA69E57D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4172367-7C41-4A22-B01C-FC7A23345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8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E892D3D-9523-4895-B10D-73556ECA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096F9EB-1015-4F20-8EE8-E2BC4D511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DE71814-2274-40D0-B703-6AE3BF639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636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27E43D-5A9F-47FE-821C-A561CE325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5AFE35-60CB-42FF-B3AB-623B23A1D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24BFA90-3BCC-48B2-AB27-7934B9921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FE7709E-19E1-4AA1-9274-5AA528A3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9AC97A-EB33-4254-81D3-D9BE59F1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545B02-CB68-4157-9255-F833235C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63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E6C739-6530-458E-8627-8DE45E82A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E5BB3C5-7648-4EB2-9869-EF94D6F30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B71794B-A376-4654-95A9-F17D46393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DB06B2D-E0AB-496C-94D5-C91054D0B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9790BC0-F431-498D-AA70-9451E3C3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2281B5-41C9-4901-B721-7D74F941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82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964386-8D8C-4BA1-AF99-856907496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FA3A894-F3E2-48BC-A751-1AAEA89F9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3FEC4E1-FD4D-44D1-B9F3-39EC3DC22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2C14-020B-439D-83BD-CDD3C308FEAF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E2C072-5F32-4D71-B4AF-B70A41BF8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658EE42-450F-4473-B126-C8A6D449C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09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nsportal.ru/shkola/fizika/library/2017/06/11/formirovanie-navykov-smyslovogo-chteniya-i-raboty-s-tekstom-na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0C5E1C-69FA-40F2-ABE8-D872288A4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458" y="1114863"/>
            <a:ext cx="9144000" cy="304917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и интерпретация результатов региональной диагностической работы по физике обучающихся 10-х классов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A5096F4-6ABD-4E11-9BE6-1AA672C9A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5" y="4332847"/>
            <a:ext cx="6815669" cy="886268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</a:rPr>
              <a:t>Руководитель ГМО учителей физики Югова Т.В.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73632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F1B44D-A106-4101-8C61-308FB684B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602305"/>
            <a:ext cx="9601196" cy="1303867"/>
          </a:xfrm>
        </p:spPr>
        <p:txBody>
          <a:bodyPr>
            <a:normAutofit fontScale="90000"/>
          </a:bodyPr>
          <a:lstStyle/>
          <a:p>
            <a:pPr indent="449580" algn="ctr">
              <a:lnSpc>
                <a:spcPct val="100000"/>
              </a:lnSpc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Освоение контролируемых элементов содержания и требований к результатам  базового уровня сложности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DDBD3CDA-07C8-44DB-9A5C-F89E6FBEB0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89968"/>
              </p:ext>
            </p:extLst>
          </p:nvPr>
        </p:nvGraphicFramePr>
        <p:xfrm>
          <a:off x="0" y="1690688"/>
          <a:ext cx="12192000" cy="5168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39212340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62988790"/>
                    </a:ext>
                  </a:extLst>
                </a:gridCol>
              </a:tblGrid>
              <a:tr h="718911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повышенном уровне 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низком уровне 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1880340"/>
                  </a:ext>
                </a:extLst>
              </a:tr>
              <a:tr h="167577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Влажность воздуха ( 86,1% выполнения)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Масса. Плотность вещества. Формула для вычисления плотности. Давление твердого тела. Гидростатическое давление.(48,7% выполнения)</a:t>
                      </a:r>
                      <a:endParaRPr kumimoji="0" lang="ru-RU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246605"/>
                  </a:ext>
                </a:extLst>
              </a:tr>
              <a:tr h="186916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 Ома для участка электрической цепи. Последовательное и параллельное соединение проводников. Смешанное соединение проводников. 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( 70,9% выполнения)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Простые механизмы. Рычаг. Момент силы. Условие равновесия рычага. Подвижный и неподвижный блоки.  (41,2% выполнения).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8349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595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A3244F-8281-41C7-8441-9A7507FB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вызвавшие затруднения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23DE0CE3-52ED-4416-AF98-249D4874F1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8978" y="1885071"/>
                <a:ext cx="11255326" cy="479708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Сплошной кубик, имеющий плотность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длину ребра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опустили в цилиндрический сосуд с жидкостью, плотность которой равна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ж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см.рисунок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Установите соответствие между формулами и 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физическими величинами:</a:t>
                </a: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ж</m:t>
                        </m:r>
                      </m:sub>
                    </m:sSub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Б)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к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Сила тяжести, действующая на брусок</a:t>
                </a:r>
              </a:p>
              <a:p>
                <a:pPr marL="514350" indent="-514350"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Масса кубика</a:t>
                </a:r>
              </a:p>
              <a:p>
                <a:pPr marL="514350" indent="-514350"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Сила давления жидкости на нижнюю грань кубика</a:t>
                </a:r>
              </a:p>
              <a:p>
                <a:pPr marL="514350" indent="-514350">
                  <a:buAutoNum type="arabicParenR"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Сила давления жидкости на верхнюю грань кубика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3DE0CE3-52ED-4416-AF98-249D4874F1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978" y="1885071"/>
                <a:ext cx="11255326" cy="4797083"/>
              </a:xfrm>
              <a:blipFill>
                <a:blip r:embed="rId2"/>
                <a:stretch>
                  <a:fillRect l="-975" t="-2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C57CD4C-80E8-4BF1-9E16-6733343634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18" r="4747" b="6214"/>
          <a:stretch/>
        </p:blipFill>
        <p:spPr>
          <a:xfrm rot="5400000">
            <a:off x="8624080" y="2742614"/>
            <a:ext cx="2672861" cy="278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70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C20713-4AF8-4DB3-83CA-565589B21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вызвавшие затруднения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5170BF1-8575-4B4D-B63E-D309BC9B9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изображен подвижный блок, с помощью которого, прикладывая к свободному концу нити силу, равномерно поднимают груз массой 500 г. Чему равен модуль прикладываемой силы, если трением пренебречь и блок считать невесомым?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E08FA8C-2C81-4A09-BE80-F717517F89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20"/>
          <a:stretch/>
        </p:blipFill>
        <p:spPr>
          <a:xfrm>
            <a:off x="5544824" y="3868614"/>
            <a:ext cx="1724741" cy="286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05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3EAE1D-0E0C-4509-AEA5-903125BB3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4869DCD4-F8D1-4764-B9D0-4B0BBD23F6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-101650"/>
          <a:ext cx="12192000" cy="6948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138824847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47782685"/>
                    </a:ext>
                  </a:extLst>
                </a:gridCol>
              </a:tblGrid>
              <a:tr h="7206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повышенном уровне 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низком уровне 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8762961"/>
                  </a:ext>
                </a:extLst>
              </a:tr>
              <a:tr h="286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kumimoji="0" lang="ru-RU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Умение проводить анализ экспериментальных исследований, в том числе выраженных в виде таблицы или графика на примере астрономического содержания ( 80,6% выполнения).</a:t>
                      </a:r>
                      <a:endParaRPr kumimoji="0" lang="ru-RU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Радиоактивность. Альфа-, бета-, гамма-излучения. Реакции альфа- и бета-распада (44,7% выполнения).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527045"/>
                  </a:ext>
                </a:extLst>
              </a:tr>
              <a:tr h="319560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Интерпретировать информацию физического содержания, отвечать на вопросы с использованием явно и неявно заданной информации. Преобразовывать информацию из одной знаковой системы в другую (70,1% выполнения).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1050"/>
                        <a:buFont typeface="Calibri" panose="020F0502020204030204" pitchFamily="34" charset="0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Различать явления и закономерности, лежащие в основе принципа действия машин, приборов и технических устройств (29,6% выполнения).</a:t>
                      </a:r>
                    </a:p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8485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203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0A2A1F-6332-46D9-942B-B75BBBE54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вызвавшие затруднения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5E28CDA-5FA0-4A76-BF18-C3B4B25C48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8303" y="1547446"/>
                <a:ext cx="11437032" cy="4945429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  <a:spcBef>
                    <a:spcPts val="0"/>
                  </a:spcBef>
                </a:pP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Каково зарядовое число ядра, получившегося в результате электронного </a:t>
                </a:r>
                <a:r>
                  <a:rPr lang="el-GR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-распада ядра осмия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3200" i="1" smtClean="0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PrePr>
                      <m:sub>
                        <m:r>
                          <a:rPr lang="ru-RU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76</m:t>
                        </m:r>
                      </m:sub>
                      <m:sup>
                        <m:r>
                          <a:rPr lang="ru-RU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195</m:t>
                        </m:r>
                      </m:sup>
                      <m:e>
                        <m:r>
                          <a:rPr lang="en-US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𝑂𝑠</m:t>
                        </m:r>
                      </m:e>
                    </m:sPre>
                  </m:oMath>
                </a14:m>
                <a:r>
                  <a:rPr lang="ru-RU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?</a:t>
                </a:r>
              </a:p>
              <a:p>
                <a:pPr>
                  <a:lnSpc>
                    <a:spcPct val="110000"/>
                  </a:lnSpc>
                  <a:spcBef>
                    <a:spcPts val="0"/>
                  </a:spcBef>
                </a:pP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Космический корабль, движущийся по круговой орбите вокруг Земли, перешел на другую круговую орбиту меньшего радиуса. Как при этом изменились кинетическая энергия корабля и сила тяготения, действующая на корабль? Для каждой величины определите соответствующий характер изменения:</a:t>
                </a:r>
              </a:p>
              <a:p>
                <a:pPr marL="0" indent="0">
                  <a:lnSpc>
                    <a:spcPct val="110000"/>
                  </a:lnSpc>
                  <a:spcBef>
                    <a:spcPts val="0"/>
                  </a:spcBef>
                  <a:buNone/>
                </a:pP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1) увеличилась  2) уменьшилась  3) не изменилась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5E28CDA-5FA0-4A76-BF18-C3B4B25C48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8303" y="1547446"/>
                <a:ext cx="11437032" cy="4945429"/>
              </a:xfrm>
              <a:blipFill>
                <a:blip r:embed="rId2"/>
                <a:stretch>
                  <a:fillRect l="-1225" t="-1480" r="-1492" b="-3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8888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54CF81-0BD5-4F5E-A2AD-092FBB87C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4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Анализ выполнения заданий с развернутым ответом</a:t>
            </a:r>
            <a:endParaRPr lang="ru-RU" sz="32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2B104776-4463-4E6A-9A40-4E485B92EA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435476"/>
          <a:ext cx="12192000" cy="5422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98">
                  <a:extLst>
                    <a:ext uri="{9D8B030D-6E8A-4147-A177-3AD203B41FA5}">
                      <a16:colId xmlns:a16="http://schemas.microsoft.com/office/drawing/2014/main" xmlns="" val="2793684309"/>
                    </a:ext>
                  </a:extLst>
                </a:gridCol>
                <a:gridCol w="6935373">
                  <a:extLst>
                    <a:ext uri="{9D8B030D-6E8A-4147-A177-3AD203B41FA5}">
                      <a16:colId xmlns:a16="http://schemas.microsoft.com/office/drawing/2014/main" xmlns="" val="3994638521"/>
                    </a:ext>
                  </a:extLst>
                </a:gridCol>
                <a:gridCol w="2293034">
                  <a:extLst>
                    <a:ext uri="{9D8B030D-6E8A-4147-A177-3AD203B41FA5}">
                      <a16:colId xmlns:a16="http://schemas.microsoft.com/office/drawing/2014/main" xmlns="" val="2176481740"/>
                    </a:ext>
                  </a:extLst>
                </a:gridCol>
                <a:gridCol w="2527495">
                  <a:extLst>
                    <a:ext uri="{9D8B030D-6E8A-4147-A177-3AD203B41FA5}">
                      <a16:colId xmlns:a16="http://schemas.microsoft.com/office/drawing/2014/main" xmlns="" val="4290010347"/>
                    </a:ext>
                  </a:extLst>
                </a:gridCol>
              </a:tblGrid>
              <a:tr h="119143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процент выполнения задания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2121885"/>
                  </a:ext>
                </a:extLst>
              </a:tr>
              <a:tr h="791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Применять информацию из текста при решении учебно-познавательных и учебно-практических задач.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59918874"/>
                  </a:ext>
                </a:extLst>
              </a:tr>
              <a:tr h="791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Глаз как оптическая система. Оптические приборы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75803309"/>
                  </a:ext>
                </a:extLst>
              </a:tr>
              <a:tr h="882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Испарение и конденсация. Изменение внутренней энергии в процессе испарения и конденсации. Кипение жидкости. Удельная теплота парообразования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77044688"/>
                  </a:ext>
                </a:extLst>
              </a:tr>
              <a:tr h="882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Решение задач различного типа и уровня сложности. Превращение механической энергии при наличии силы трения. Нагревание и охлаждение тел. Количество теплоты. Удельная теплоемкость.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07455704"/>
                  </a:ext>
                </a:extLst>
              </a:tr>
              <a:tr h="882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задач различного типа и уровня сложности.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Работа и мощность электрического тока. Нагревание и охлаждение тел. Количество теплоты. Удельная теплоемкость.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0206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061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4A871E-792F-4A74-9D4F-48E0C6723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00106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Аккомодация глаза рыбы основана на том, что хрусталик глаза имеет способность перемещаться вперед-назад относительно глазного дна. Куда смещается хрусталик(по направлению к предмету или по направлению к глазному дну)в случае, когда рыба приближается к рассматриваемому предмету? Ответ поясните.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BAF5DC-002A-44F4-B17C-5A7CA0BF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326370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Стальная пуля пробивает деревянную стену. Чему была равна скорость пули до удара о стену, если после прохождения стены она составляла 300 м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с, а температура пули увеличилась на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</a:t>
            </a:r>
            <a:r>
              <a:rPr lang="ru-RU" sz="3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С? Считать, что выделившееся при ударе количество теплоты целиком пошло на нагревание пули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877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69A68E-17F4-43B1-BC0C-5C0B13589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вызвавшие затруднения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DF8974-2D68-4671-8EAB-C9B722697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Электроплитка включена в сеть с напряжением 200 В. Вода массой 1 кг, имеющая начальную температуру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ru-RU" sz="3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С, налитая в алюминиевую кастрюлю массой 500 г, закипела на этой электроплитке через 93,2 с. Чему равно сопротивление спирали электроплитки? Потерями энергии на нагревание окружающего воздуха пренебречь.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967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B03B3C-D2A5-4DBC-A8D0-766C4652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480776-5D7D-44A2-B73E-43F04ACC6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понимается как совокупность знаний и умений, обеспечивающих полноценное функционирование человека в современном обществе (математическая, естественнонаучная, финансовая, читательская).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изменения в вопросах ДР и ОГЭ произошли в связи с развитием функциональной грамотности?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819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791AB8-A573-4210-B9B5-6ECCD10A0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функциональную грамотность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1AE931-FAB9-44C3-9228-FAEB25965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7" y="1825625"/>
            <a:ext cx="11310424" cy="4667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Прочитайте текст и вставьте пропущенные слова (словосочетания) из приведенного списка.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 заряженную стеклянную палочку поднесли, не касаясь, к шару незаряженного электроскопа(см. рисунок). При этом наблюдается явление(А)_______ . Шар со стороны поднесенной палочки приобрел избыточный(Б)_______ заряд. Шар и стержень электроскопа являются (В)___________. Свободные электроны с лепестков перешли на шар, в результате лепестки получили (Г) ______ заряд и разошлись на некоторый угол.</a:t>
            </a:r>
          </a:p>
        </p:txBody>
      </p:sp>
    </p:spTree>
    <p:extLst>
      <p:ext uri="{BB962C8B-B14F-4D97-AF65-F5344CB8AC3E}">
        <p14:creationId xmlns:p14="http://schemas.microsoft.com/office/powerpoint/2010/main" val="3564371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4AD057-3C22-4EDC-B34A-7E4982E0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99F6AF-186B-4571-8489-9B37BF725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" y="1825624"/>
            <a:ext cx="11071274" cy="4926867"/>
          </a:xfrm>
        </p:spPr>
        <p:txBody>
          <a:bodyPr>
            <a:normAutofit lnSpcReduction="10000"/>
          </a:bodyPr>
          <a:lstStyle/>
          <a:p>
            <a:r>
              <a:rPr lang="ru-RU" sz="3200" spc="-2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32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риказ Министерства образования и науки Челябинской области от 14.09.2020 г. </a:t>
            </a:r>
            <a:r>
              <a:rPr lang="ru-RU" sz="3200" b="1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 проведении диагностических работ по образовательным программам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основного общего образования для обучающихся 10-х классов в общеобразовательных организациях Челябинской области в 2020/2021 учебном году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</a:p>
          <a:p>
            <a:r>
              <a:rPr lang="ru-RU" sz="32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Приказ Комитета по делам образования города Челябинска от 17.09.2020 г.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№ 1630-у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 проведении диагностических работ по образовательным программам основного общего образования для обучающихся 10-х классов в общеобразовательных организациях в 2020 году</a:t>
            </a:r>
            <a:r>
              <a:rPr lang="ru-RU" sz="3200" b="1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64049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F99409-94DA-42D9-BF8C-9C6EF81B0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7A0F2189-BE9C-4307-A947-09129A40C5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3279781" y="956957"/>
            <a:ext cx="4701709" cy="5563688"/>
          </a:xfrm>
        </p:spPr>
      </p:pic>
    </p:spTree>
    <p:extLst>
      <p:ext uri="{BB962C8B-B14F-4D97-AF65-F5344CB8AC3E}">
        <p14:creationId xmlns:p14="http://schemas.microsoft.com/office/powerpoint/2010/main" val="1883087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AB23D6-F994-4EA3-B6F0-3885D02BB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F67D7A-C6DB-458F-B405-F2FA20676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069144"/>
            <a:ext cx="11479237" cy="5423729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одинаковые мензурки с разными жидкостями уравновешены на рычажных весах. В первой мензурке находится вода. Определите плотность жидкости во второй мензурке. Ответ округлите до десятых. Ответ: _________г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</a:t>
            </a:r>
            <a:r>
              <a:rPr lang="ru-RU" sz="3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18469AF-ACB3-43C6-98BD-41DF13367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286" y="3328887"/>
            <a:ext cx="4219454" cy="3552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732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98AE85-9314-495F-95DD-758A3B838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Перевод информации из рисунка в  формулу. 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Работа с единицами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07F09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/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07F09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D69BF2-1E2B-4017-B128-08D4AA007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8811190A-0A49-4457-A6C8-923FF42CF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7102" y="1171171"/>
            <a:ext cx="8100197" cy="574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775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23361F-7103-4759-827B-700D1119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10789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 график зависимости температуры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твердого тела от полученного количества теплоты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Масса тела равна 2 кг. Чему равна удельная теплоемкость вещества этого тела?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52DCA6F-4902-42B1-9D1E-34701E0D6F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8277" t="24339" r="940" b="8370"/>
          <a:stretch/>
        </p:blipFill>
        <p:spPr>
          <a:xfrm rot="5400000">
            <a:off x="3235071" y="1505741"/>
            <a:ext cx="4221302" cy="6161649"/>
          </a:xfrm>
        </p:spPr>
      </p:pic>
    </p:spTree>
    <p:extLst>
      <p:ext uri="{BB962C8B-B14F-4D97-AF65-F5344CB8AC3E}">
        <p14:creationId xmlns:p14="http://schemas.microsoft.com/office/powerpoint/2010/main" val="2661430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4E1F18-16CF-4F17-B00F-085CD6614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графиками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F347BE-C44F-4691-B8B0-8B2A66F95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кроме элементарных операций по считыванию данных должны: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объяснять физический смысл зависимости, особых точек графика;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проводить операцию сравнения зависимостей, объяснять физический смысл их отличия и сходства;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давать математическую интерпретацию зависимости, делать расчет постоянных коэффициентов по графику;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выяснять физический смысл площади под графиком.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672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305701-2039-4BDE-A17C-5F2DD8166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A6093E5E-12B4-4369-857D-689466250F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9213"/>
          <a:stretch/>
        </p:blipFill>
        <p:spPr>
          <a:xfrm rot="5400000">
            <a:off x="2702895" y="-1776775"/>
            <a:ext cx="6786209" cy="10515601"/>
          </a:xfrm>
        </p:spPr>
      </p:pic>
    </p:spTree>
    <p:extLst>
      <p:ext uri="{BB962C8B-B14F-4D97-AF65-F5344CB8AC3E}">
        <p14:creationId xmlns:p14="http://schemas.microsoft.com/office/powerpoint/2010/main" val="2509029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622BD4-D281-4EC8-8B75-7BEAC268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планов обобщенного изучения приборов и технических устройств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07FAFB-4AC4-4D0D-AEC3-AECBC8519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Назначение;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действия (какое явление или закон положены в основу работы прибора);</a:t>
            </a: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Схема устройства (основные части, их назначение);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пользования;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Область применения.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40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85BA45-A265-48DB-A0C2-E98037B9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Экспериментальное задание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1EC41CA-324E-4F21-BF7E-77DDEEDEAC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4234" y="1825625"/>
                <a:ext cx="11296357" cy="4667250"/>
              </a:xfrm>
            </p:spPr>
            <p:txBody>
              <a:bodyPr>
                <a:normAutofit lnSpcReduction="10000"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Используя источник тока, вольтметр, амперметр, ключ, реостат, соединительные провода и резистор, обозначенный </a:t>
                </a: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kumimoji="0" lang="ru-RU" sz="3200" b="0" i="0" u="none" strike="noStrike" kern="1200" cap="none" spc="0" normalizeH="0" baseline="-25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соберите экспериментальную установку для определения работы электрического тока на резисторе </a:t>
                </a: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kumimoji="0" lang="ru-RU" sz="3200" b="0" i="0" u="none" strike="noStrike" kern="1200" cap="none" spc="0" normalizeH="0" baseline="-25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.При помощи реостата 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установите в цепи силу тока 0,6А.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Определите работу электрического тока 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 8 минут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Абсолютная погрешность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измерения </a:t>
                </a:r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силы тока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3200" b="1" i="1" smtClean="0"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PrePr>
                      <m:sub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</m:sub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  <m:e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𝟎𝟐</m:t>
                        </m:r>
                      </m:e>
                    </m:sPre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А,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абсолютная погрешность измерения </a:t>
                </a:r>
                <a:r>
                  <a:rPr lang="ru-RU" sz="32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напряжения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3200" b="1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PrePr>
                      <m:sub>
                        <m: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</m:sub>
                      <m:sup>
                        <m: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  <m:e>
                        <m: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sPre>
                  </m:oMath>
                </a14:m>
                <a:r>
                  <a:rPr lang="ru-RU" sz="32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endParaRPr lang="ru-RU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1EC41CA-324E-4F21-BF7E-77DDEEDEAC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4234" y="1825625"/>
                <a:ext cx="11296357" cy="4667250"/>
              </a:xfrm>
              <a:blipFill>
                <a:blip r:embed="rId3"/>
                <a:stretch>
                  <a:fillRect l="-1241" t="-1958" r="-1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30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6B140D-F52C-4F48-A8A5-6ED09DC6A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Рекомендации. </a:t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8D7E7918-07E2-458C-8568-19AD9B0D0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1690688"/>
            <a:ext cx="11197883" cy="4372487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Познакомиться с изменениями в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КИМах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2020-2021 учебного года, разработанных в соответствии с ФГОС и организовать работу с обучающимися по подготовке к основному государственному экзамену с учетом данных изменений и результатов диагностической работы.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Использовать в практике преподавания различные типы заданий с разными формами предъявления  информации: сплошного и несплошного текста, таблицы, графика.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Обратить внимание на работу с числовыми данными, представленными в разных единицах измерения, отработке умения выражать числовые значения величин в Международной системе единиц.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654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3190C8-4547-498D-BA29-E9FDD6F72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20AE31-D428-4A6C-9F8D-0C3F34C6B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34" y="1895751"/>
            <a:ext cx="10958732" cy="375946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организации предпрофильной подготовки формировать экспериментальные умения, навыки работы с информацией физического содержания, включая в контрольные работы задания метапредметного характера. Уделить особое внимание экспериментальным задачам, показав их отличие от лабораторных работ.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Использовать в работе не только УМК, рекомендуемый программой по физике, реализуемой в образовательной организации, но и материалы ФИПИ, опубликованные на официальном сайте.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84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2B9F43-761F-48B8-8330-9D1FD64DC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диагностической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E2AE7D-644E-4120-8421-413CD5809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пределение уровня и качества знаний обучающихся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10-х классов, полученных по завершении освоения основных образовательных программ основного общего образования.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3357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02457F-6608-4624-9685-3ABA1FC36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503831"/>
            <a:ext cx="9601196" cy="1303867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991550-4E36-4455-AF3F-6E79E7E63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465" y="1674055"/>
            <a:ext cx="11029070" cy="4680114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lnSpc>
                <a:spcPct val="110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Изучить Концепцию преподавания учебного предмета «Физика», опубликованную на сайте Министерства Просвещения РФ. В работе с обучающимися основное внимание обращать на формирование умений применять теоретические знания для объяснения физических явлений в природе, понимание физических основ и принципов действия технических устройств и технологических процессов, их влияния на окружающую среду; формировать умение проводить измерение величин с учетом погрешности.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Осуществить корректировку рабочих программ по предмету с учетом результатов диагностической работы, а также организовать сотрудничество с учителями математики для выработки программы совместных действий по повышению качества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131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3DFE1A-DDF6-4012-A9CD-24A46C42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2B3A7D-2BA0-479D-9A6A-F65CAB31B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7" y="1403594"/>
            <a:ext cx="11226018" cy="4667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Развивать общеучебные навыки по работе с информацией. Обучать процессу преобразования и перекодировки информации, используя «деятельностный подход в обучении»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 как именно в этом процессе происходит наиболее эффективное ее усвоение обучающимися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Можно использовать материалы по формированию функциональной грамотности: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u="sng" dirty="0">
                <a:solidFill>
                  <a:srgbClr val="37373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https://nsportal.ru/shkola/fizika/library/2017/06/11/formirovanie-navykov-smyslovogo-chteniya-i-raboty-s-tekstom-na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2929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FBFC5B-8FDE-448F-B541-0702E8CA0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8A3D8B9-3D45-4CC8-BC66-28A726F02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SzPts val="1400"/>
              <a:buNone/>
              <a:tabLst>
                <a:tab pos="457200" algn="l"/>
              </a:tabLst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marL="0" lvl="0" indent="0">
              <a:buSzPts val="1400"/>
              <a:buNone/>
              <a:tabLst>
                <a:tab pos="457200" algn="l"/>
              </a:tabLst>
            </a:pP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021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32969F-DBB5-4F69-9A16-08772A6B6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диагностической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1FD4CC-7A7A-4987-A4B9-D2A86F93F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825624"/>
            <a:ext cx="11521440" cy="4856529"/>
          </a:xfrm>
        </p:spPr>
        <p:txBody>
          <a:bodyPr>
            <a:normAutofit lnSpcReduction="10000"/>
          </a:bodyPr>
          <a:lstStyle/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государственный образовательный стандарт основного общего образования (утв. Приказом Минобрнауки России от 17.12.2010 № 1897 «Об утверждении федерального государственного образовательного стандарта основного общего образования»);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 «О внесении изменений в федеральный государственный образовательный стандарт основного общего образования» (приказ Минобрнауки России от 31.12.2015) с учётом Примерной основной образовательной программы основного общего образования (одобрена решением Федерального учебно-методического объединения по общему образованию (протокол от 08.04.2015 № 1/15)).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31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334BCC-CAAB-4E92-B99B-EE789EABC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КИМ по физике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2EC825B-FA91-44E3-A897-65EB96E78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49" y="2106765"/>
            <a:ext cx="10888393" cy="4237763"/>
          </a:xfrm>
        </p:spPr>
        <p:txBody>
          <a:bodyPr>
            <a:normAutofit fontScale="92500"/>
          </a:bodyPr>
          <a:lstStyle/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вариант КИМ  содержал 25 заданий, различающихся формой и уровнем сложности. В данной работе по сравнению с КИМ 2019 года произошли изменения в распределении проверяемых элементов содержания. Максимальный балл за верное выполнение всей работы изменился и составляет 43 балла ( изменилось также и распределение баллов за задания разного уровня сложности).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работе использовались 19 заданий с кратким ответом (задания №№ 1-16, 18-20) и 6 заданий с развёрнутым ответом (задания №№ 17, 21-25). 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78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E41E34-9AEE-4743-B212-2F636C1D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C5776B-1543-477F-9A9A-3D6F120C3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Деления работы на части предусмотрено не было.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содержала 8 заданий с кратким ответом в виде одной цифры, 9 заданий, к которым требуется привести краткий ответ в виде числа или набора цифр, и 6 заданий с развернутым ответом.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NewRoman"/>
                <a:ea typeface="Calibri" panose="020F0502020204030204" pitchFamily="34" charset="0"/>
                <a:cs typeface="TimesNewRoman"/>
              </a:rPr>
              <a:t>Понимание текстов физического содержания проверяется заданиями 19–21.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727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D75947-C589-4D5D-A812-BB5F2DAC3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оценивания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FA1DB9-D652-49AE-83CA-17475BA79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Предложены следующие нормы оценивания диагностической работы:</a:t>
            </a:r>
            <a:endParaRPr lang="ru-RU" sz="2400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«2» - 0-10 баллов.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«3» - 11-21 баллов.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«4» - 22-33 баллов.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«5» - 34-43 баллов.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774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C53400-004E-4926-B864-15163BE2E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 и результаты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0446FE-8747-4050-83DD-FC3A9A91E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6" y="1519312"/>
            <a:ext cx="10761784" cy="5338688"/>
          </a:xfrm>
        </p:spPr>
        <p:txBody>
          <a:bodyPr>
            <a:normAutofit fontScale="92500" lnSpcReduction="20000"/>
          </a:bodyPr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Всего сдавали физику 1001 обучающихся из 53 ОО г. Челябинска.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126(12,6%) человек получили отметку ниже минимального порога, причем 1 ученик не набрал ни одного балла за выполнение всех заданий.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35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28(2,8%) человека получили минимальное количество баллов, подтверждающее освоение образовательной программы основного общего образования.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endParaRPr lang="ru-RU" sz="35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64(6,4%) обучающихся получили максимальный балл - «5»</a:t>
            </a: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endParaRPr lang="ru-RU" sz="35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По результатам работы в 2020 году ни один человек не набрал максимальное количество баллов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</a:rPr>
              <a:t>43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ru-RU" sz="35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91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BC13AE-C29A-4B3A-8508-289416CEE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учащихся по количеству набранных баллов (в %)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6756FF60-5FBB-42CC-8D00-14076D3B38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115" y="2236763"/>
            <a:ext cx="11654668" cy="357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579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</TotalTime>
  <Words>1763</Words>
  <Application>Microsoft Office PowerPoint</Application>
  <PresentationFormat>Произвольный</PresentationFormat>
  <Paragraphs>137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     Анализ и интерпретация результатов региональной диагностической работы по физике обучающихся 10-х классов </vt:lpstr>
      <vt:lpstr>Нормативные документы</vt:lpstr>
      <vt:lpstr>Цель диагностической работы</vt:lpstr>
      <vt:lpstr>Содержание диагностической работы</vt:lpstr>
      <vt:lpstr>Структура КИМ по физике</vt:lpstr>
      <vt:lpstr>Содержание работы</vt:lpstr>
      <vt:lpstr>Нормы оценивания</vt:lpstr>
      <vt:lpstr>Количество участников и результаты </vt:lpstr>
      <vt:lpstr>  Распределение учащихся по количеству набранных баллов (в %)   </vt:lpstr>
      <vt:lpstr>Освоение контролируемых элементов содержания и требований к результатам  базового уровня сложности </vt:lpstr>
      <vt:lpstr>Задания, вызвавшие затруднения</vt:lpstr>
      <vt:lpstr>Задания, вызвавшие затруднения</vt:lpstr>
      <vt:lpstr>Презентация PowerPoint</vt:lpstr>
      <vt:lpstr>Задания, вызвавшие затруднения</vt:lpstr>
      <vt:lpstr>Анализ выполнения заданий с развернутым ответом</vt:lpstr>
      <vt:lpstr>22. Аккомодация глаза рыбы основана на том, что хрусталик глаза имеет способность перемещаться вперед-назад относительно глазного дна. Куда смещается хрусталик(по направлению к предмету или по направлению к глазному дну)в случае, когда рыба приближается к рассматриваемому предмету? Ответ поясните.</vt:lpstr>
      <vt:lpstr>Задачи, вызвавшие затруднения</vt:lpstr>
      <vt:lpstr>Функциональная грамотность </vt:lpstr>
      <vt:lpstr>Задания на функциональную грамотность</vt:lpstr>
      <vt:lpstr>Презентация PowerPoint</vt:lpstr>
      <vt:lpstr>Презентация PowerPoint</vt:lpstr>
      <vt:lpstr>Перевод информации из рисунка в  формулу.  Работа с единицами </vt:lpstr>
      <vt:lpstr>На рисунке представлен график зависимости температуры t твердого тела от полученного количества теплоты Q. Масса тела равна 2 кг. Чему равна удельная теплоемкость вещества этого тела?</vt:lpstr>
      <vt:lpstr>Работа с графиками</vt:lpstr>
      <vt:lpstr>Презентация PowerPoint</vt:lpstr>
      <vt:lpstr>Использование планов обобщенного изучения приборов и технических устройств</vt:lpstr>
      <vt:lpstr>Экспериментальное задание</vt:lpstr>
      <vt:lpstr>Рекомендации.  </vt:lpstr>
      <vt:lpstr>Рекомендации .</vt:lpstr>
      <vt:lpstr>Рекомендации.</vt:lpstr>
      <vt:lpstr>Рекомендации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ГИА по физике</dc:title>
  <dc:creator>Tatyana</dc:creator>
  <cp:lastModifiedBy>user</cp:lastModifiedBy>
  <cp:revision>70</cp:revision>
  <dcterms:created xsi:type="dcterms:W3CDTF">2019-09-08T08:14:35Z</dcterms:created>
  <dcterms:modified xsi:type="dcterms:W3CDTF">2021-02-04T09:44:47Z</dcterms:modified>
</cp:coreProperties>
</file>