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9"/>
  </p:notesMasterIdLst>
  <p:handoutMasterIdLst>
    <p:handoutMasterId r:id="rId20"/>
  </p:handout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434" y="-1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99095742-1C32-4DD0-AB27-19424582BB3C}" type="slidenum">
              <a:t>‹#›</a:t>
            </a:fld>
            <a:endParaRPr lang="ru-RU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703280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 idx="2"/>
          </p:nvPr>
        </p:nvSpPr>
        <p:spPr>
          <a:xfrm>
            <a:off x="1107000" y="812520"/>
            <a:ext cx="5345280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4" name="Верхний колонтитул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Дата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6" name="Нижний колонтитул 5"/>
          <p:cNvSpPr txBox="1">
            <a:spLocks noGrp="1"/>
          </p:cNvSpPr>
          <p:nvPr>
            <p:ph type="ftr" sz="quarter" idx="4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Номер слайда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b" anchorCtr="0"/>
          <a:lstStyle>
            <a:lvl1pPr lvl="0" algn="r" rtl="0" hangingPunct="0">
              <a:buNone/>
              <a:tabLst/>
              <a:defRPr lang="ru-RU" sz="1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33E881A7-8F8E-4860-B659-46D6701FE8C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907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hangingPunct="0">
      <a:tabLst/>
      <a:defRPr lang="ru-RU" sz="2000" b="0" i="0" u="none" strike="noStrike" kern="1200">
        <a:ln>
          <a:noFill/>
        </a:ln>
        <a:latin typeface="Arial" pitchFamily="18"/>
        <a:ea typeface="Microsoft YaHei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DA745B-C8FA-432E-969B-D1C4BB965D2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4811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6463669-531E-415C-979F-5D43C8D15776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6734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122363"/>
            <a:ext cx="2057400" cy="445928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22363"/>
            <a:ext cx="6019800" cy="445928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208D077-1F8D-4A8D-9BA4-FD989B90C85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1479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1FE21F1-CD47-4A33-9986-7870FCFCA77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780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DC5D61-9C60-4C63-BB1D-93806C4E3F8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3824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23E1365-561C-4050-8807-29C447159BF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3125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B668389-4120-48E7-911F-E9C13E737340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5274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9A540B0-EE41-43EE-99B2-675E2E9835B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674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90187D-1CB3-42BF-A0A4-4F83E72B9D3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571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92D2CE8-C056-41E0-8CD4-D48A5C933391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323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BEB7D8B-374F-4CE1-9C0C-25C11D1E2A3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323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D3F8B70-530B-4823-A2A8-0A94F5EFB86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62083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1ED86104-D45E-446C-A86E-F15E20C455E5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23643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ADB76EA-53AF-47F5-BD08-C9FEFCCCD4A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507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0AB3429-7B46-4C19-B856-7BA3DBCC0C70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0F4F699-7B52-42A4-9466-619C3460D12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2085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8264F8C-E718-44D2-B2E4-364587C203DC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6644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4963"/>
            <a:ext cx="4038600" cy="39766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EBC0E42-E367-40DB-9D5B-4719008857A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40872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F2E078D-E1CA-4DC9-8F1A-43D31C3B424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2756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B62E89-C9DB-4EC7-A172-EF0B4843077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91045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0CCAA914-3E8B-4B3F-83B4-0E6BB34A35F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95953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F59273B-941F-4C83-8CBD-33A2BE0628E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5819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FEF75BF5-8B6F-4D7C-8CE4-43C9117580B2}" type="datetime1">
              <a:rPr lang="ru-RU" smtClean="0"/>
              <a:pPr lvl="0"/>
              <a:t>13.01.2022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4C91839F-A7BD-41AF-B2AD-0D559546E04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29982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/>
          <p:cNvPicPr>
            <a:picLocks noChangeAspect="1"/>
          </p:cNvPicPr>
          <p:nvPr/>
        </p:nvPicPr>
        <p:blipFill>
          <a:blip r:embed="rId14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>
          <a:xfrm>
            <a:off x="685799" y="1122480"/>
            <a:ext cx="7772039" cy="2387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b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Для правки текста заголовка щелкните мышьюClick to edit Master title style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56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/>
                <a:ea typeface="Arial Unicode MS" pitchFamily="2"/>
                <a:cs typeface="Tahoma" pitchFamily="2"/>
              </a:defRPr>
            </a:lvl1pPr>
          </a:lstStyle>
          <a:p>
            <a:pPr lvl="0"/>
            <a:fld id="{FEF75BF5-8B6F-4D7C-8CE4-43C9117580B2}" type="datetime1">
              <a:rPr lang="ru-RU"/>
              <a:pPr lvl="0"/>
              <a:t>2022/1/13</a:t>
            </a:fld>
            <a:endParaRPr lang="ru-RU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9040" y="6356520"/>
            <a:ext cx="3085920" cy="36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804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/>
                <a:ea typeface="Arial Unicode MS" pitchFamily="2"/>
                <a:cs typeface="Tahoma" pitchFamily="2"/>
              </a:defRPr>
            </a:lvl1pPr>
          </a:lstStyle>
          <a:p>
            <a:pPr lvl="0"/>
            <a:fld id="{CECFDD45-FE34-4F74-97F5-1603C59CB25B}" type="slidenum">
              <a:t>‹#›</a:t>
            </a:fld>
            <a:endParaRPr lang="ru-RU"/>
          </a:p>
        </p:txBody>
      </p:sp>
      <p:sp>
        <p:nvSpPr>
          <p:cNvPr id="8" name="Текст 7"/>
          <p:cNvSpPr txBox="1">
            <a:spLocks noGrp="1"/>
          </p:cNvSpPr>
          <p:nvPr>
            <p:ph type="body" idx="1"/>
          </p:nvPr>
        </p:nvSpPr>
        <p:spPr>
          <a:xfrm>
            <a:off x="457200" y="1604520"/>
            <a:ext cx="8229240" cy="39776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6000" b="0" i="0" u="none" strike="noStrike" kern="1200" spc="0">
          <a:ln>
            <a:noFill/>
          </a:ln>
          <a:solidFill>
            <a:srgbClr val="000000"/>
          </a:solidFill>
          <a:latin typeface="Calibri Light"/>
          <a:ea typeface="Microsoft YaHei" pitchFamily="2"/>
          <a:cs typeface="Mangal" pitchFamily="2"/>
        </a:defRPr>
      </a:lvl1pPr>
    </p:titleStyle>
    <p:bodyStyle>
      <a:lvl1pPr algn="l" rtl="0" hangingPunct="1">
        <a:lnSpc>
          <a:spcPct val="90000"/>
        </a:lnSpc>
        <a:spcBef>
          <a:spcPts val="0"/>
        </a:spcBef>
        <a:spcAft>
          <a:spcPts val="1417"/>
        </a:spcAft>
        <a:tabLst/>
        <a:defRPr lang="en-US" sz="2800" b="0" i="0" u="none" strike="noStrike" kern="1200" spc="0">
          <a:ln>
            <a:noFill/>
          </a:ln>
          <a:solidFill>
            <a:srgbClr val="000000"/>
          </a:solidFill>
          <a:latin typeface="Calibri"/>
          <a:ea typeface="Microsoft YaHei" pitchFamily="2"/>
        </a:defRPr>
      </a:lvl1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/>
        </p:nvPicPr>
        <p:blipFill>
          <a:blip r:embed="rId13">
            <a:lum/>
            <a:alphaModFix/>
          </a:blip>
          <a:srcRect/>
          <a:stretch>
            <a:fillRect/>
          </a:stretch>
        </p:blipFill>
        <p:spPr>
          <a:xfrm>
            <a:off x="0" y="0"/>
            <a:ext cx="91436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 noGrp="1"/>
          </p:cNvSpPr>
          <p:nvPr>
            <p:ph type="title"/>
          </p:nvPr>
        </p:nvSpPr>
        <p:spPr>
          <a:xfrm>
            <a:off x="628560" y="365040"/>
            <a:ext cx="7886520" cy="13251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/>
            <a:r>
              <a:rPr lang="en-US"/>
              <a:t>Для правки текста заголовка щелкните мышьюClick to edit Master title style</a:t>
            </a:r>
          </a:p>
        </p:txBody>
      </p:sp>
      <p:sp>
        <p:nvSpPr>
          <p:cNvPr id="4" name="Content Placeholder 2"/>
          <p:cNvSpPr txBox="1">
            <a:spLocks noGrp="1"/>
          </p:cNvSpPr>
          <p:nvPr>
            <p:ph type="body" idx="1"/>
          </p:nvPr>
        </p:nvSpPr>
        <p:spPr>
          <a:xfrm>
            <a:off x="628560" y="1825560"/>
            <a:ext cx="7886520" cy="435096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/>
            <a:r>
              <a:rPr lang="ru-RU"/>
              <a:t>Для правки структуры щелкните мышью</a:t>
            </a:r>
          </a:p>
          <a:p>
            <a:pPr lvl="1"/>
            <a:r>
              <a:rPr lang="ru-RU"/>
              <a:t>Второй уровень структуры</a:t>
            </a:r>
          </a:p>
          <a:p>
            <a:pPr lvl="2"/>
            <a:r>
              <a:rPr lang="ru-RU"/>
              <a:t>Третий уровень структуры</a:t>
            </a:r>
          </a:p>
          <a:p>
            <a:pPr lvl="3"/>
            <a:r>
              <a:rPr lang="ru-RU"/>
              <a:t>Четвёртый уровень структуры</a:t>
            </a:r>
          </a:p>
          <a:p>
            <a:pPr lvl="4"/>
            <a:r>
              <a:rPr lang="ru-RU"/>
              <a:t>Пятый уровень структуры</a:t>
            </a:r>
          </a:p>
          <a:p>
            <a:pPr lvl="5"/>
            <a:r>
              <a:rPr lang="ru-RU"/>
              <a:t>Шестой уровень структуры</a:t>
            </a:r>
          </a:p>
          <a:p>
            <a:pPr lvl="6"/>
            <a:r>
              <a:rPr lang="ru-RU"/>
              <a:t>Седьмой уровень структуры</a:t>
            </a:r>
          </a:p>
          <a:p>
            <a:pPr lvl="7"/>
            <a:r>
              <a:rPr lang="ru-RU"/>
              <a:t>Восьмой уровень структуры</a:t>
            </a:r>
          </a:p>
          <a:p>
            <a:pPr lvl="8"/>
            <a:r>
              <a:rPr lang="ru-RU"/>
              <a:t>Девятый уровень структурыEdit Master text styles</a:t>
            </a:r>
          </a:p>
          <a:p>
            <a:pPr lvl="8"/>
            <a:r>
              <a:rPr lang="ru-RU"/>
              <a:t>Second level</a:t>
            </a:r>
          </a:p>
          <a:p>
            <a:pPr lvl="8"/>
            <a:r>
              <a:rPr lang="ru-RU"/>
              <a:t>Third level</a:t>
            </a:r>
          </a:p>
          <a:p>
            <a:pPr lvl="8"/>
            <a:r>
              <a:rPr lang="ru-RU"/>
              <a:t>Fourth level</a:t>
            </a:r>
          </a:p>
          <a:p>
            <a:pPr lvl="8"/>
            <a:r>
              <a:rPr lang="ru-RU"/>
              <a:t>Fifth level</a:t>
            </a:r>
          </a:p>
        </p:txBody>
      </p:sp>
      <p:sp>
        <p:nvSpPr>
          <p:cNvPr id="5" name="Date Placeholder 3"/>
          <p:cNvSpPr txBox="1">
            <a:spLocks noGrp="1"/>
          </p:cNvSpPr>
          <p:nvPr>
            <p:ph type="dt" sz="half" idx="2"/>
          </p:nvPr>
        </p:nvSpPr>
        <p:spPr>
          <a:xfrm>
            <a:off x="62856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/>
                <a:ea typeface="Arial Unicode MS" pitchFamily="2"/>
                <a:cs typeface="Tahoma" pitchFamily="2"/>
              </a:defRPr>
            </a:lvl1pPr>
          </a:lstStyle>
          <a:p>
            <a:pPr lvl="0"/>
            <a:fld id="{60AB3429-7B46-4C19-B856-7BA3DBCC0C70}" type="datetime1">
              <a:rPr lang="ru-RU"/>
              <a:pPr lvl="0"/>
              <a:t>2022/1/13</a:t>
            </a:fld>
            <a:endParaRPr lang="ru-RU"/>
          </a:p>
        </p:txBody>
      </p:sp>
      <p:sp>
        <p:nvSpPr>
          <p:cNvPr id="6" name="Footer Placeholder 4"/>
          <p:cNvSpPr txBox="1">
            <a:spLocks noGrp="1"/>
          </p:cNvSpPr>
          <p:nvPr>
            <p:ph type="ftr" sz="quarter" idx="3"/>
          </p:nvPr>
        </p:nvSpPr>
        <p:spPr>
          <a:xfrm>
            <a:off x="3029040" y="6356520"/>
            <a:ext cx="3085920" cy="36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/>
          <a:lstStyle>
            <a:lvl1pPr lvl="0" rtl="0" hangingPunct="0">
              <a:buNone/>
              <a:tabLst/>
              <a:defRPr lang="ru-RU" sz="2400" kern="1200"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Slide Number Placeholder 5"/>
          <p:cNvSpPr txBox="1">
            <a:spLocks noGrp="1"/>
          </p:cNvSpPr>
          <p:nvPr>
            <p:ph type="sldNum" sz="quarter" idx="4"/>
          </p:nvPr>
        </p:nvSpPr>
        <p:spPr>
          <a:xfrm>
            <a:off x="6458040" y="6356520"/>
            <a:ext cx="2057039" cy="364679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="t" anchorCtr="0"/>
          <a:lstStyle>
            <a:lvl1pPr marL="0" marR="0" lvl="0" indent="0" algn="l" rtl="0" hangingPunct="1">
              <a:spcBef>
                <a:spcPts val="0"/>
              </a:spcBef>
              <a:spcAft>
                <a:spcPts val="0"/>
              </a:spcAft>
              <a:buNone/>
              <a:tabLst/>
              <a:defRPr lang="ru-RU" sz="1800" b="0" i="0" u="none" strike="noStrike" kern="1200" spc="0">
                <a:solidFill>
                  <a:srgbClr val="000000"/>
                </a:solidFill>
                <a:latin typeface="Calibri"/>
                <a:ea typeface="Arial Unicode MS" pitchFamily="2"/>
                <a:cs typeface="Tahoma" pitchFamily="2"/>
              </a:defRPr>
            </a:lvl1pPr>
          </a:lstStyle>
          <a:p>
            <a:pPr lvl="0"/>
            <a:fld id="{7FCA91B9-28CE-47BE-A944-7E7441EAFBF8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xStyles>
    <p:titleStyle>
      <a:lvl1pPr lvl="0" algn="l" rtl="0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spc="0">
          <a:ln>
            <a:noFill/>
          </a:ln>
          <a:solidFill>
            <a:srgbClr val="000000"/>
          </a:solidFill>
          <a:latin typeface="Calibri Light"/>
          <a:ea typeface="Microsoft YaHei" pitchFamily="2"/>
          <a:cs typeface="Mangal" pitchFamily="2"/>
        </a:defRPr>
      </a:lvl1pPr>
    </p:titleStyle>
    <p:bodyStyle>
      <a:lvl1pPr lvl="0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1pPr>
      <a:lvl2pPr lvl="1">
        <a:buSzPct val="75000"/>
        <a:buFont typeface="StarSymbol"/>
        <a:buChar char="–"/>
        <a:tabLst/>
        <a:defRPr lang="ru-RU" sz="2800" b="0" i="0" u="none" strike="noStrike" spc="0">
          <a:solidFill>
            <a:srgbClr val="000000"/>
          </a:solidFill>
          <a:latin typeface="Calibri"/>
        </a:defRPr>
      </a:lvl2pPr>
      <a:lvl3pPr lvl="2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3pPr>
      <a:lvl4pPr lvl="3">
        <a:buSzPct val="75000"/>
        <a:buFont typeface="StarSymbol"/>
        <a:buChar char="–"/>
        <a:tabLst/>
        <a:defRPr lang="ru-RU" sz="2800" b="0" i="0" u="none" strike="noStrike" spc="0">
          <a:solidFill>
            <a:srgbClr val="000000"/>
          </a:solidFill>
          <a:latin typeface="Calibri"/>
        </a:defRPr>
      </a:lvl4pPr>
      <a:lvl5pPr lvl="4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5pPr>
      <a:lvl6pPr lvl="5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6pPr>
      <a:lvl7pPr lvl="6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7pPr>
      <a:lvl8pPr lvl="7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8pPr>
      <a:lvl9pPr marL="0" marR="0" lvl="8" indent="0">
        <a:buSzPct val="45000"/>
        <a:buFont typeface="StarSymbol"/>
        <a:buChar char="●"/>
        <a:tabLst/>
        <a:defRPr lang="ru-RU" sz="2800" b="0" i="0" u="none" strike="noStrike" spc="0">
          <a:solidFill>
            <a:srgbClr val="000000"/>
          </a:solidFill>
          <a:latin typeface="Calibri"/>
        </a:defRPr>
      </a:lvl9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../Videos/&#1087;&#1083;&#1080;&#1090;&#1072;.avi" TargetMode="External"/><Relationship Id="rId1" Type="http://schemas.microsoft.com/office/2007/relationships/media" Target="../../Videos/&#1087;&#1083;&#1080;&#1090;&#1072;.avi" TargetMode="External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../Videos/Untitled.avi.avi" TargetMode="External"/><Relationship Id="rId1" Type="http://schemas.microsoft.com/office/2007/relationships/media" Target="../../Videos/Untitled.avi.avi" TargetMode="External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../Videos/&#1072;&#1082;&#1091;&#1084;.avi" TargetMode="External"/><Relationship Id="rId1" Type="http://schemas.microsoft.com/office/2007/relationships/media" Target="../../Videos/&#1072;&#1082;&#1091;&#1084;.avi" TargetMode="External"/><Relationship Id="rId5" Type="http://schemas.openxmlformats.org/officeDocument/2006/relationships/image" Target="../media/image11.emf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 idx="4294967295"/>
          </p:nvPr>
        </p:nvSpPr>
        <p:spPr>
          <a:xfrm rot="23400">
            <a:off x="1361641" y="2209808"/>
            <a:ext cx="6813720" cy="1845359"/>
          </a:xfrm>
        </p:spPr>
        <p:txBody>
          <a:bodyPr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4800" b="1" i="1">
                <a:latin typeface="Calibri"/>
              </a:rPr>
              <a:t>Элементы нетривиальной физики как способ повышения мотивации учащихся</a:t>
            </a:r>
          </a:p>
        </p:txBody>
      </p:sp>
      <p:sp>
        <p:nvSpPr>
          <p:cNvPr id="3" name="Subtitle 2"/>
          <p:cNvSpPr txBox="1">
            <a:spLocks noGrp="1"/>
          </p:cNvSpPr>
          <p:nvPr>
            <p:ph type="subTitle" idx="4294967295"/>
          </p:nvPr>
        </p:nvSpPr>
        <p:spPr>
          <a:xfrm>
            <a:off x="2716920" y="4304160"/>
            <a:ext cx="3876840" cy="541800"/>
          </a:xfrm>
        </p:spPr>
        <p:txBody>
          <a:bodyPr wrap="square" lIns="90000" tIns="45000" rIns="90000" bIns="45000" anchor="t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ctr" hangingPunct="0">
              <a:buNone/>
            </a:pPr>
            <a:endParaRPr lang="ru-RU" sz="3200">
              <a:latin typeface="Arial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1800">
              <a:latin typeface="Calibri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4000" y="1296000"/>
            <a:ext cx="7926840" cy="5528520"/>
          </a:xfr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872000" y="144000"/>
            <a:ext cx="5635440" cy="1258199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Создание интеллект-карты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080000" y="1152000"/>
            <a:ext cx="7848000" cy="540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140560" y="144000"/>
            <a:ext cx="5779440" cy="118620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Создание интеллект-карты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2000" y="1224000"/>
            <a:ext cx="7776000" cy="52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97480" y="216000"/>
            <a:ext cx="7886520" cy="132516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1800">
                <a:latin typeface="Calibri"/>
              </a:rPr>
              <a:t>“</a:t>
            </a:r>
            <a:r>
              <a:rPr lang="en-US" sz="2400" b="1">
                <a:latin typeface="Times New Roman" pitchFamily="18"/>
              </a:rPr>
              <a:t>Нестандартные” дидактические материалы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55999" y="1440000"/>
            <a:ext cx="3311999" cy="516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472000" y="1224000"/>
            <a:ext cx="3240000" cy="55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440000" y="258840"/>
            <a:ext cx="7200000" cy="965160"/>
          </a:xfrm>
        </p:spPr>
        <p:txBody>
          <a:bodyPr lIns="0" tIns="0" rIns="0" bIns="0" anchor="ctr">
            <a:sp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Физики-лирики</a:t>
            </a:r>
          </a:p>
        </p:txBody>
      </p:sp>
      <p:sp>
        <p:nvSpPr>
          <p:cNvPr id="3" name="Текст 2"/>
          <p:cNvSpPr txBox="1">
            <a:spLocks noGrp="1"/>
          </p:cNvSpPr>
          <p:nvPr>
            <p:ph type="body" idx="4294967295"/>
          </p:nvPr>
        </p:nvSpPr>
        <p:spPr>
          <a:xfrm>
            <a:off x="1007999" y="1440000"/>
            <a:ext cx="7507080" cy="5263920"/>
          </a:xfrm>
        </p:spPr>
        <p:txBody>
          <a:bodyPr lIns="0" tIns="0" rIns="0" bIns="0"/>
          <a:lstStyle>
            <a:def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defPPr>
            <a:lvl1pPr marL="432000" lvl="0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Char char="●"/>
              <a:defRPr lang="en-US" sz="2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1pPr>
            <a:lvl2pPr marL="864000" lvl="1" indent="-324000" algn="l" rtl="0" hangingPunct="1">
              <a:lnSpc>
                <a:spcPct val="90000"/>
              </a:lnSpc>
              <a:spcBef>
                <a:spcPts val="0"/>
              </a:spcBef>
              <a:spcAft>
                <a:spcPts val="1134"/>
              </a:spcAft>
              <a:buSzPct val="75000"/>
              <a:buFont typeface="StarSymbol"/>
              <a:buChar char="–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2pPr>
            <a:lvl3pPr marL="1295999" lvl="2" indent="-288000" algn="l" rtl="0" hangingPunct="1">
              <a:lnSpc>
                <a:spcPct val="90000"/>
              </a:lnSpc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3pPr>
            <a:lvl4pPr marL="1728000" lvl="3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4pPr>
            <a:lvl5pPr marL="2160000" lvl="4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5pPr>
            <a:lvl6pPr marL="2592000" lvl="5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6pPr>
            <a:lvl7pPr marL="3024000" lvl="6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7pPr>
            <a:lvl8pPr marL="3456000" lvl="7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8pPr>
            <a:lvl9pPr marL="3887999" lvl="8" indent="-216000" algn="l" rtl="0" hangingPunct="1">
              <a:lnSpc>
                <a:spcPct val="90000"/>
              </a:lnSpc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US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"/>
                <a:ea typeface="Microsoft YaHei" pitchFamily="2"/>
                <a:cs typeface="Mangal" pitchFamily="2"/>
              </a:defRPr>
            </a:lvl9pPr>
          </a:lstStyle>
          <a:p>
            <a:pPr lvl="0">
              <a:buNone/>
            </a:pPr>
            <a:endParaRPr lang="ru-RU" sz="1600">
              <a:solidFill>
                <a:srgbClr val="262626"/>
              </a:solidFill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ru-RU" sz="1600">
              <a:solidFill>
                <a:srgbClr val="262626"/>
              </a:solidFill>
              <a:latin typeface="Times New Roman" pitchFamily="18"/>
              <a:cs typeface="Times New Roman" pitchFamily="18"/>
            </a:endParaRPr>
          </a:p>
          <a:p>
            <a:pPr lvl="0">
              <a:buNone/>
            </a:pPr>
            <a:endParaRPr lang="ru-RU"/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96000" y="1152000"/>
            <a:ext cx="7703999" cy="504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152000" y="936000"/>
            <a:ext cx="3528000" cy="151200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Физики-лирики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4248000" y="432000"/>
            <a:ext cx="4582079" cy="6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864000" y="2202840"/>
            <a:ext cx="7886520" cy="132516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5400">
                <a:latin typeface="Times New Roman" pitchFamily="18"/>
              </a:rPr>
              <a:t>Спасибо за внимание!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дзаголовок 1"/>
          <p:cNvSpPr txBox="1">
            <a:spLocks noGrp="1"/>
          </p:cNvSpPr>
          <p:nvPr>
            <p:ph type="subTitle" idx="4294967295"/>
          </p:nvPr>
        </p:nvSpPr>
        <p:spPr>
          <a:xfrm>
            <a:off x="1276560" y="1007999"/>
            <a:ext cx="7363440" cy="5507279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lvl="0" indent="0" algn="just" hangingPunct="0">
              <a:buNone/>
            </a:pPr>
            <a:r>
              <a:rPr lang="ru-RU" sz="2000" b="1">
                <a:latin typeface="Times New Roman" pitchFamily="18"/>
              </a:rPr>
              <a:t>	</a:t>
            </a:r>
            <a:r>
              <a:rPr lang="ru-RU" sz="2200" b="1">
                <a:latin typeface="Times New Roman" pitchFamily="18"/>
              </a:rPr>
              <a:t>Мотивация —</a:t>
            </a:r>
            <a:r>
              <a:rPr lang="ru-RU" sz="2200">
                <a:latin typeface="Times New Roman" pitchFamily="18"/>
              </a:rPr>
              <a:t> это процесс побуждения себя и других к деятельности для достижения целей.</a:t>
            </a: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	</a:t>
            </a: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	Для этого необходимо:</a:t>
            </a: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 </a:t>
            </a: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1. собственное развитие в процессе обучения;</a:t>
            </a:r>
          </a:p>
          <a:p>
            <a:pPr marL="0" lvl="0" indent="0" algn="just" hangingPunct="0">
              <a:buNone/>
            </a:pPr>
            <a:endParaRPr lang="ru-RU" sz="2200">
              <a:latin typeface="Times New Roman" pitchFamily="18"/>
            </a:endParaRP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2. познание нового, неизвестного;</a:t>
            </a:r>
          </a:p>
          <a:p>
            <a:pPr marL="0" lvl="0" indent="0" algn="just" hangingPunct="0">
              <a:buNone/>
            </a:pPr>
            <a:endParaRPr lang="ru-RU" sz="2200">
              <a:latin typeface="Times New Roman" pitchFamily="18"/>
            </a:endParaRP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3. действия, выполняемые вместе с другими учащимися;</a:t>
            </a:r>
          </a:p>
          <a:p>
            <a:pPr marL="0" lvl="0" indent="0" algn="just" hangingPunct="0">
              <a:buNone/>
            </a:pPr>
            <a:endParaRPr lang="ru-RU" sz="2200">
              <a:latin typeface="Times New Roman" pitchFamily="18"/>
            </a:endParaRP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4. понимание необходимости учения;</a:t>
            </a:r>
          </a:p>
          <a:p>
            <a:pPr marL="0" lvl="0" indent="0" algn="just" hangingPunct="0">
              <a:buNone/>
            </a:pPr>
            <a:endParaRPr lang="ru-RU" sz="2200">
              <a:latin typeface="Times New Roman" pitchFamily="18"/>
            </a:endParaRPr>
          </a:p>
          <a:p>
            <a:pPr marL="0" lvl="0" indent="0" algn="just" hangingPunct="0">
              <a:buNone/>
            </a:pPr>
            <a:r>
              <a:rPr lang="ru-RU" sz="2200">
                <a:latin typeface="Times New Roman" pitchFamily="18"/>
              </a:rPr>
              <a:t>5. похвала от учителя, одноклассников.</a:t>
            </a:r>
          </a:p>
          <a:p>
            <a:pPr marL="0" lvl="0" indent="0" algn="just" hangingPunct="0">
              <a:buNone/>
            </a:pPr>
            <a:endParaRPr lang="ru-RU" sz="2000">
              <a:latin typeface="Times New Roman" pitchFamily="18"/>
            </a:endParaRPr>
          </a:p>
          <a:p>
            <a:pPr marL="0" lvl="0" indent="0" algn="just" hangingPunct="0">
              <a:buNone/>
            </a:pPr>
            <a:endParaRPr lang="ru-RU" sz="2000">
              <a:latin typeface="Times New Roman" pitchFamily="18"/>
            </a:endParaRPr>
          </a:p>
          <a:p>
            <a:pPr marL="0" lvl="0" indent="0" algn="just" hangingPunct="0">
              <a:buNone/>
            </a:pPr>
            <a:endParaRPr lang="ru-RU" sz="2000">
              <a:latin typeface="Times New Roman" pitchFamily="18"/>
            </a:endParaRPr>
          </a:p>
          <a:p>
            <a:pPr marL="0" lvl="0" indent="0" algn="just" hangingPunct="0">
              <a:buNone/>
            </a:pPr>
            <a:endParaRPr lang="ru-RU" sz="2000">
              <a:latin typeface="Times New Roman" pitchFamily="18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080000" y="1224000"/>
            <a:ext cx="7703999" cy="520704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just">
              <a:lnSpc>
                <a:spcPct val="150000"/>
              </a:lnSpc>
              <a:buNone/>
            </a:pPr>
            <a:r>
              <a:rPr lang="en-US" sz="2200">
                <a:latin typeface="Times New Roman" pitchFamily="18"/>
              </a:rPr>
              <a:t>	Мо мере изучения физики для повышения мотивации учащихся можно использовать различные приемы:</a:t>
            </a:r>
            <a:br>
              <a:rPr lang="en-US" sz="2200">
                <a:latin typeface="Times New Roman" pitchFamily="18"/>
              </a:rPr>
            </a:br>
            <a:r>
              <a:rPr lang="en-US" sz="2200">
                <a:latin typeface="Times New Roman" pitchFamily="18"/>
              </a:rPr>
              <a:t>	1) творческие задания:  комиксы, ребусы, интеллект-карты, инфографика;</a:t>
            </a:r>
            <a:br>
              <a:rPr lang="en-US" sz="2200">
                <a:latin typeface="Times New Roman" pitchFamily="18"/>
              </a:rPr>
            </a:br>
            <a:r>
              <a:rPr lang="en-US" sz="2200">
                <a:latin typeface="Times New Roman" pitchFamily="18"/>
              </a:rPr>
              <a:t>	2) создание видеоклипов, видеороликов учащимися;</a:t>
            </a:r>
            <a:br>
              <a:rPr lang="en-US" sz="2200">
                <a:latin typeface="Times New Roman" pitchFamily="18"/>
              </a:rPr>
            </a:br>
            <a:r>
              <a:rPr lang="en-US" sz="2200">
                <a:latin typeface="Times New Roman" pitchFamily="18"/>
              </a:rPr>
              <a:t>	3) использование учителем “нестандартных” дидактических материалов при подготовке к уроку;</a:t>
            </a:r>
            <a:br>
              <a:rPr lang="en-US" sz="2200">
                <a:latin typeface="Times New Roman" pitchFamily="18"/>
              </a:rPr>
            </a:br>
            <a:r>
              <a:rPr lang="en-US" sz="2200">
                <a:latin typeface="Times New Roman" pitchFamily="18"/>
              </a:rPr>
              <a:t>	4)  практическая направленность.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121360" y="453239"/>
            <a:ext cx="3734640" cy="113868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l" rtl="0" hangingPunct="1">
              <a:lnSpc>
                <a:spcPct val="150000"/>
              </a:lnSpc>
              <a:buNone/>
              <a:tabLst/>
            </a:pP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Когда вы слушаете, вы забываете,</a:t>
            </a:r>
            <a:b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</a:b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Когда вы видите, вы понимаете,</a:t>
            </a:r>
            <a:b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</a:br>
            <a:r>
              <a:rPr lang="en-US" sz="18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Times New Roman" pitchFamily="18"/>
                <a:ea typeface="Microsoft YaHei" pitchFamily="2"/>
                <a:cs typeface="Mangal" pitchFamily="2"/>
              </a:rPr>
              <a:t>Когда вы действуете, вы научаетесь.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655999" y="293040"/>
            <a:ext cx="5995080" cy="71496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Создание комиксов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36000" y="864000"/>
            <a:ext cx="8136000" cy="583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903680" y="224640"/>
            <a:ext cx="5760000" cy="86400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Создание комиксов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2000" y="864000"/>
            <a:ext cx="7920000" cy="5760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1584000" y="293040"/>
            <a:ext cx="6696000" cy="78696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Создание комиксов</a:t>
            </a:r>
          </a:p>
        </p:txBody>
      </p:sp>
      <p:pic>
        <p:nvPicPr>
          <p:cNvPr id="3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2000" y="1080000"/>
            <a:ext cx="7812000" cy="581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>
          <a:xfrm>
            <a:off x="2232000" y="109800"/>
            <a:ext cx="4483440" cy="970200"/>
          </a:xfrm>
        </p:spPr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 algn="ctr">
              <a:buNone/>
            </a:pPr>
            <a:r>
              <a:rPr lang="en-US" sz="2400" b="1">
                <a:latin typeface="Times New Roman" pitchFamily="18"/>
              </a:rPr>
              <a:t>Создание ребусов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36520" y="868679"/>
            <a:ext cx="7863480" cy="643320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ru-RU" sz="1800" b="1" i="0" u="none" strike="noStrike" kern="120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Ребус </a:t>
            </a:r>
            <a:r>
              <a:rPr lang="ru-RU" sz="1800" b="0" i="0" u="none" strike="noStrike" kern="1200">
                <a:ln>
                  <a:noFill/>
                </a:ln>
                <a:latin typeface="Times New Roman" pitchFamily="18"/>
                <a:ea typeface="Microsoft YaHei" pitchFamily="2"/>
                <a:cs typeface="Mangal" pitchFamily="2"/>
              </a:rPr>
              <a:t>- это загадка-шутка, в которой слово или фраза изображены в виде рисунков в сочетании с буквами, цифрами, нотами и другими знаками.</a:t>
            </a:r>
          </a:p>
        </p:txBody>
      </p:sp>
      <p:pic>
        <p:nvPicPr>
          <p:cNvPr id="4" name="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55800" y="2160000"/>
            <a:ext cx="2824200" cy="257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768360" y="1655999"/>
            <a:ext cx="2087640" cy="299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36000" y="4540320"/>
            <a:ext cx="3240000" cy="215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4968000" y="5018400"/>
            <a:ext cx="3960000" cy="1749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007999" y="1584000"/>
            <a:ext cx="2520000" cy="187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1800">
              <a:latin typeface="Calibri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68000" y="365040"/>
            <a:ext cx="7723080" cy="5811480"/>
          </a:xfr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 idx="4294967295"/>
          </p:nvPr>
        </p:nvSpPr>
        <p:spPr/>
        <p:txBody>
          <a:bodyPr lIns="0" tIns="0" rIns="0" bIns="0" anchor="ctr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en-US" sz="1800">
              <a:latin typeface="Calibri"/>
            </a:endParaRPr>
          </a:p>
        </p:txBody>
      </p:sp>
      <p:pic>
        <p:nvPicPr>
          <p:cNvPr id="3" name=""/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40000" y="1152000"/>
            <a:ext cx="7678440" cy="5646960"/>
          </a:xfrm>
          <a:solidFill>
            <a:srgbClr val="CFE7F5"/>
          </a:solidFill>
          <a:ln w="0">
            <a:solidFill>
              <a:srgbClr val="808080"/>
            </a:solidFill>
            <a:prstDash val="solid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Обычный 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64</Words>
  <Application>Microsoft Office PowerPoint</Application>
  <PresentationFormat>Экран (4:3)</PresentationFormat>
  <Paragraphs>30</Paragraphs>
  <Slides>16</Slides>
  <Notes>16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Обычный</vt:lpstr>
      <vt:lpstr>Обычный 1</vt:lpstr>
      <vt:lpstr>Элементы нетривиальной физики как способ повышения мотивации учащихся</vt:lpstr>
      <vt:lpstr>Презентация PowerPoint</vt:lpstr>
      <vt:lpstr> Мо мере изучения физики для повышения мотивации учащихся можно использовать различные приемы:  1) творческие задания:  комиксы, ребусы, интеллект-карты, инфографика;  2) создание видеоклипов, видеороликов учащимися;  3) использование учителем “нестандартных” дидактических материалов при подготовке к уроку;  4)  практическая направленность.  </vt:lpstr>
      <vt:lpstr>Создание комиксов</vt:lpstr>
      <vt:lpstr>Создание комиксов</vt:lpstr>
      <vt:lpstr>Создание комиксов</vt:lpstr>
      <vt:lpstr>Создание ребусов</vt:lpstr>
      <vt:lpstr>Презентация PowerPoint</vt:lpstr>
      <vt:lpstr>Презентация PowerPoint</vt:lpstr>
      <vt:lpstr>Презентация PowerPoint</vt:lpstr>
      <vt:lpstr>Создание интеллект-карты</vt:lpstr>
      <vt:lpstr>Создание интеллект-карты</vt:lpstr>
      <vt:lpstr>“Нестандартные” дидактические материалы</vt:lpstr>
      <vt:lpstr>Физики-лирики</vt:lpstr>
      <vt:lpstr>Физики-лирики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Элементы нетривиальной физики как способ повышения мотивации учащихся</dc:title>
  <dc:creator>ООО</dc:creator>
  <cp:lastModifiedBy>user</cp:lastModifiedBy>
  <cp:revision>5</cp:revision>
  <dcterms:modified xsi:type="dcterms:W3CDTF">2022-01-13T09:09:14Z</dcterms:modified>
</cp:coreProperties>
</file>