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644A-81D6-452D-BD56-A894ACC916A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C0CA-5D78-4204-AAD1-80D59CE175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644A-81D6-452D-BD56-A894ACC916A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C0CA-5D78-4204-AAD1-80D59CE17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644A-81D6-452D-BD56-A894ACC916A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C0CA-5D78-4204-AAD1-80D59CE17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644A-81D6-452D-BD56-A894ACC916A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C0CA-5D78-4204-AAD1-80D59CE17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644A-81D6-452D-BD56-A894ACC916A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C0CA-5D78-4204-AAD1-80D59CE175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644A-81D6-452D-BD56-A894ACC916A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C0CA-5D78-4204-AAD1-80D59CE17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644A-81D6-452D-BD56-A894ACC916A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C0CA-5D78-4204-AAD1-80D59CE17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644A-81D6-452D-BD56-A894ACC916A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C0CA-5D78-4204-AAD1-80D59CE17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644A-81D6-452D-BD56-A894ACC916A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C0CA-5D78-4204-AAD1-80D59CE17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644A-81D6-452D-BD56-A894ACC916A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C0CA-5D78-4204-AAD1-80D59CE17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644A-81D6-452D-BD56-A894ACC916A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D2C0CA-5D78-4204-AAD1-80D59CE1751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91644A-81D6-452D-BD56-A894ACC916A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D2C0CA-5D78-4204-AAD1-80D59CE1751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45496" cy="2993504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ru-RU" b="0" dirty="0"/>
              <a:t>Анализ результатов ЕГЭ по физике. Типичные ошибки участников. Рекомендации учителям.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81128"/>
            <a:ext cx="7854696" cy="17526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Лунегова В.В. </a:t>
            </a:r>
          </a:p>
          <a:p>
            <a:r>
              <a:rPr lang="ru-RU" dirty="0">
                <a:solidFill>
                  <a:schemeClr val="bg1"/>
                </a:solidFill>
              </a:rPr>
              <a:t>МАОУ «Академический лицей № 95 г. Челябинска»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5624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50387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229600" cy="212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8101732" cy="275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220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8373908" cy="199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29600" cy="401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3736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7531" cy="367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29600" cy="17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8604448" cy="15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8375476" cy="2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89886" cy="52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229600" cy="284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КИМ ЕГЭ по физике 2021 г. состояли из двух частей и включали в себя 32 задания, различающихся формой и уровнем сложности. </a:t>
            </a:r>
          </a:p>
          <a:p>
            <a:pPr algn="just"/>
            <a:r>
              <a:rPr lang="ru-RU" dirty="0"/>
              <a:t>Часть 1 содержала 24 задания с кратким ответом: с записью ответа в виде числа, слова или двух чисел; на установление соответствия и множественный выбор, в которых ответы необходимо записать в виде последовательности цифр. </a:t>
            </a:r>
          </a:p>
          <a:p>
            <a:pPr algn="just"/>
            <a:r>
              <a:rPr lang="ru-RU" dirty="0"/>
              <a:t>Часть 2 содержала 8 заданий (2 задания с кратким ответом и 6 заданий с развернутым ответом), объединенных общим видом деятельности – решение задач.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29600" cy="174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95414"/>
            <a:ext cx="8424936" cy="148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3617"/>
            <a:ext cx="6480720" cy="673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2718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Рекомендации учителям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Уделить внимание заданиям на соответствие интегрированного характера, проверяющие понимание графических закономерностей. Залогом успешного выполнения этих заданий является знание всех законов и формул из кодификатора и умение представлять их в графическом виде. </a:t>
            </a:r>
          </a:p>
          <a:p>
            <a:pPr algn="just"/>
            <a:r>
              <a:rPr lang="ru-RU" dirty="0"/>
              <a:t>Для успешного выполнения заданий необходимо хорошо ориентироваться в формулировке всех законов и закономерностей, указанных в кодификаторе ЕГЭ по физике, и знать основные свойства явлений и процессов, изученных в курсе физики.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6319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Методическую помощь учителям и обучающимся при подготовке к ЕГЭ могут оказать материалы с сайта ФИПИ (</a:t>
            </a:r>
            <a:r>
              <a:rPr lang="ru-RU" dirty="0" err="1">
                <a:hlinkClick r:id="rId2"/>
              </a:rPr>
              <a:t>www.fipi.ru</a:t>
            </a:r>
            <a:r>
              <a:rPr lang="ru-RU" dirty="0"/>
              <a:t>):</a:t>
            </a:r>
          </a:p>
          <a:p>
            <a:pPr algn="just"/>
            <a:r>
              <a:rPr lang="ru-RU" dirty="0"/>
              <a:t> документы, определяющие структуру и содержание КИМ ЕГЭ 2022 г.; </a:t>
            </a:r>
          </a:p>
          <a:p>
            <a:pPr algn="just"/>
            <a:r>
              <a:rPr lang="ru-RU" dirty="0"/>
              <a:t>открытый банк заданий ЕГЭ;</a:t>
            </a:r>
          </a:p>
          <a:p>
            <a:pPr algn="just"/>
            <a:r>
              <a:rPr lang="ru-RU" dirty="0"/>
              <a:t> учебно-методические материалы для председателей и членов региональных предметных комиссий по проверке выполнения заданий с развернутым ответом экзаменационных работ ЕГЭ; </a:t>
            </a:r>
          </a:p>
          <a:p>
            <a:pPr algn="just"/>
            <a:r>
              <a:rPr lang="ru-RU" dirty="0"/>
              <a:t>Методические рекомендации на основе анализа типичных ошибок участников ЕГЭ прошлых лет; </a:t>
            </a:r>
          </a:p>
          <a:p>
            <a:pPr algn="just"/>
            <a:r>
              <a:rPr lang="ru-RU" dirty="0"/>
              <a:t>Методические рекомендации для учителей по преподаванию учебных предметов в образовательных организациях с высокой долей обучающихся с рисками учебной </a:t>
            </a:r>
            <a:r>
              <a:rPr lang="ru-RU" dirty="0" err="1"/>
              <a:t>неуспешности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Физика (https://fipi.ru/metodicheskaya-kopilka/metod-rekomendatsiidlya-slabykh-shkol#!/tab/223974643-3); </a:t>
            </a:r>
          </a:p>
          <a:p>
            <a:pPr algn="just"/>
            <a:r>
              <a:rPr lang="ru-RU" dirty="0"/>
              <a:t>Журнал «Педагогические измерения»; </a:t>
            </a:r>
          </a:p>
          <a:p>
            <a:pPr algn="just"/>
            <a:r>
              <a:rPr lang="ru-RU" dirty="0"/>
              <a:t>Youtube-канал </a:t>
            </a:r>
            <a:r>
              <a:rPr lang="ru-RU" dirty="0" err="1"/>
              <a:t>Рособрнадзора</a:t>
            </a:r>
            <a:r>
              <a:rPr lang="ru-RU" dirty="0"/>
              <a:t> (</a:t>
            </a:r>
            <a:r>
              <a:rPr lang="ru-RU" dirty="0" err="1"/>
              <a:t>видеоконсультации</a:t>
            </a:r>
            <a:r>
              <a:rPr lang="ru-RU" dirty="0"/>
              <a:t> по подготовке к ЕГЭ 2016, 2017, 2018, 2019, 2020, 2021 гг.).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352928" cy="58479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3 уровня сложности: базовый, повышенный и высокий.</a:t>
            </a:r>
          </a:p>
          <a:p>
            <a:pPr algn="just"/>
            <a:r>
              <a:rPr lang="ru-RU" dirty="0"/>
              <a:t>Задания </a:t>
            </a:r>
            <a:r>
              <a:rPr lang="ru-RU" b="1" dirty="0"/>
              <a:t>базового уровня</a:t>
            </a:r>
            <a:r>
              <a:rPr lang="ru-RU" dirty="0"/>
              <a:t> были представлены только в части 1 работы: 21 задание с кратким ответом, из которых 13 заданий с записью ответа в виде числа или слова, и 8 заданий на соответствие или изменение физических величин. </a:t>
            </a:r>
          </a:p>
          <a:p>
            <a:pPr algn="just"/>
            <a:r>
              <a:rPr lang="ru-RU" dirty="0"/>
              <a:t>Задания </a:t>
            </a:r>
            <a:r>
              <a:rPr lang="ru-RU" b="1" dirty="0"/>
              <a:t>повышенного уровня</a:t>
            </a:r>
            <a:r>
              <a:rPr lang="ru-RU" dirty="0"/>
              <a:t> – это 3 задания с кратким ответом в части 1, 2 задания с кратким ответом и 2 задания с развернутым ответом в части 2. </a:t>
            </a:r>
          </a:p>
          <a:p>
            <a:pPr algn="just"/>
            <a:r>
              <a:rPr lang="ru-RU" dirty="0"/>
              <a:t>В части 2 было представлено 4 задания с развернутым ответом </a:t>
            </a:r>
            <a:r>
              <a:rPr lang="ru-RU" b="1" dirty="0"/>
              <a:t>высокого уровня сложности</a:t>
            </a:r>
            <a:r>
              <a:rPr lang="ru-RU" dirty="0"/>
              <a:t>, представляющих собой расчетные задачи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иаграмм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126" y="1124744"/>
            <a:ext cx="8444868" cy="48245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бл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8280920" cy="207616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8064896" cy="237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84074"/>
            <a:ext cx="8136904" cy="166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114221" cy="505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37320"/>
            <a:ext cx="8640960" cy="612068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К дефицитам можно отнести умения, которые контролировали группы заданий: определять значение физической величины с использованием изученных законов и формул в типовой учебной ситуации: сила Архимеда при плавании тела; независимость периода колебаний математического маятника от массы груза; сравнение работы газа с использованием графика зависимости давления от объема; закон Кулона; совместное использование закона Кулона и закона сохранения заряда; закон Ома для участка цепи (расчет цепей постоянного тока); формула Томсона, ЭДС самоиндукции, частота электромагнитных колебаний в колебательном контуре, импульс фотона; закон радиоактивного распада; анализировать изменения характера физических величин для следующих процессов и явлений: плавание тел; движение заряженной частицы в магнитном поле (период обращения); явление фотоэффекта (максимальная кинетическая энергия фотоэлектрона); излучение света атомом; интерпретировать графики, отражающие зависимость физических величин, характеризующих электромагнитные колебания в колебательном контуре (графики для энергии электрического и магнитного полей); определять направление силы Ампера, действующей на проводник с током со стороны другого проводника, и силы Лоренца, действующей на заряженную частицу, движущуюся вдоль проводника с током; снимать показания приборов: манометр (по фотографии экспериментальной установки); решать расчетные задачи повышенного уровня сложности; решать качественные задачи; решать расчетные задачи высокого уровня сложности.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73357" cy="318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8352928" cy="128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74760"/>
            <a:ext cx="8424936" cy="121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280920" cy="143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8568952" cy="163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8352928" cy="13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604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Constantia</vt:lpstr>
      <vt:lpstr>Wingdings 2</vt:lpstr>
      <vt:lpstr>Поток</vt:lpstr>
      <vt:lpstr>  Анализ результатов ЕГЭ по физике. Типичные ошибки участников. Рекомендации учителям.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ЕГЭ по физике. Типичные ошибки участников. Рекомендации учителям.</dc:title>
  <dc:creator>Сергей</dc:creator>
  <cp:lastModifiedBy>пользователь</cp:lastModifiedBy>
  <cp:revision>33</cp:revision>
  <dcterms:created xsi:type="dcterms:W3CDTF">2021-10-17T15:41:41Z</dcterms:created>
  <dcterms:modified xsi:type="dcterms:W3CDTF">2021-10-21T06:19:24Z</dcterms:modified>
</cp:coreProperties>
</file>