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8" r:id="rId2"/>
    <p:sldId id="256" r:id="rId3"/>
    <p:sldId id="257" r:id="rId4"/>
    <p:sldId id="258" r:id="rId5"/>
    <p:sldId id="262" r:id="rId6"/>
    <p:sldId id="263" r:id="rId7"/>
    <p:sldId id="274" r:id="rId8"/>
    <p:sldId id="275" r:id="rId9"/>
    <p:sldId id="276" r:id="rId10"/>
    <p:sldId id="277" r:id="rId11"/>
    <p:sldId id="278" r:id="rId12"/>
    <p:sldId id="265" r:id="rId13"/>
    <p:sldId id="264" r:id="rId14"/>
    <p:sldId id="266" r:id="rId15"/>
    <p:sldId id="279" r:id="rId16"/>
    <p:sldId id="280" r:id="rId17"/>
    <p:sldId id="267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FB45-F069-4D30-A2B1-6D854ABBD530}" type="datetimeFigureOut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3FF0-1BFA-41F8-B88A-ADE902E1AC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66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0CA6-BC1C-4677-9914-56638EDABA91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3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A52F-3945-40EE-B6A3-72ECEFA48136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6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3BA6-937A-49AA-B1CA-87253CB2DE7B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4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A0F-50B4-46EC-92BD-C76E1A629787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9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A32-097F-430F-82E5-DD704DB542CE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E355-95D6-4BFF-A78E-3D35B36ACBD8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9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26E8-E059-47EF-BB72-3C98775F4E6F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4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777-18AF-44AC-ADB0-3D46C15AB073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8CBF-7163-4B6A-8DD9-EC5783B45601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52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2B67-991D-4C1F-81C6-454E310A8B35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68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0E97-5954-4554-B46E-C0A17ABCF6E4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76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4AEB-DC22-4AF3-BBDC-2310694B6840}" type="datetime1">
              <a:rPr lang="ru-RU" smtClean="0"/>
              <a:pPr/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1C99-86EB-4C8D-9610-83BA6F584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6.xml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573CD-B255-4462-BABF-77C63952A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преподавания предмета «Астрономия»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2020-2021 учебном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1DEFE1-1777-49EC-9BE3-9288EFEAE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Костицына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Т.П., учитель физики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«СОШ № 43г. Челябинска»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7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shkolnik45.ru/uploads/catalog_items/12/127212/012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395704"/>
            <a:ext cx="123853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6"/>
            <a:ext cx="659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2.3. Проблемы методического характера</a:t>
            </a:r>
            <a:endParaRPr lang="ru-RU" sz="2800" dirty="0"/>
          </a:p>
        </p:txBody>
      </p:sp>
      <p:sp>
        <p:nvSpPr>
          <p:cNvPr id="4" name="Стрелка углом вверх 3">
            <a:hlinkClick r:id="rId3" action="ppaction://hlinksldjump"/>
          </p:cNvPr>
          <p:cNvSpPr/>
          <p:nvPr/>
        </p:nvSpPr>
        <p:spPr>
          <a:xfrm>
            <a:off x="8172400" y="5229200"/>
            <a:ext cx="792088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7books.ru/wp-content/uploads/2019/05/8339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162065" cy="17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sent5.com/presentation/-151774517_450055446/image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khshmga.lenobl.muzkult.ru/media/2018/08/10/1227349838/image_image_8509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28897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kburg.ru/UserFiles/image/afisha_9_museum/0/0/4/494_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880320" cy="29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labirint.ru/books/262588/cover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1656184" cy="24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2.wp.com/st03.kakprosto.ru/tumb/680/images/article/2014/6/30/1_53bf860cf04e653bf860cf058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2066" r="19811" b="1006"/>
          <a:stretch/>
        </p:blipFill>
        <p:spPr bwMode="auto">
          <a:xfrm>
            <a:off x="4427984" y="5157192"/>
            <a:ext cx="1211626" cy="15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Проблемы изучения и преподавания учебного предмета</a:t>
            </a:r>
            <a:br>
              <a:rPr lang="ru-RU" dirty="0"/>
            </a:br>
            <a:r>
              <a:rPr lang="ru-RU" b="1" dirty="0"/>
              <a:t>"Астрономия"</a:t>
            </a:r>
            <a:br>
              <a:rPr lang="ru-RU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11</a:t>
            </a:fld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068960"/>
            <a:ext cx="687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2" action="ppaction://hlinksldjump"/>
              </a:rPr>
              <a:t>2.1. Проблемы мотивационного характера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933056"/>
            <a:ext cx="697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2.2. Проблемы содержательного характера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97152"/>
            <a:ext cx="659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3" action="ppaction://hlinksldjump"/>
              </a:rPr>
              <a:t>2.3. Проблемы методического характера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661248"/>
            <a:ext cx="413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2.4. Кадровые проблемы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0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3. Цель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b="1" dirty="0"/>
              <a:t> вывод российского астрономического образования в сфере общего образования на лидирующее положение в мире. </a:t>
            </a:r>
            <a:r>
              <a:rPr lang="ru-RU" dirty="0"/>
              <a:t>Современная астрономическая картина мира в базовом объеме в сочетании с </a:t>
            </a:r>
            <a:r>
              <a:rPr lang="ru-RU" dirty="0" err="1"/>
              <a:t>демифологизацией</a:t>
            </a:r>
            <a:r>
              <a:rPr lang="ru-RU" dirty="0"/>
              <a:t> общественного сознания в области естественных наук должна стать обязательным элементом культуры россиян.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12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033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- модернизация содержания;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13</a:t>
            </a:fld>
            <a:endParaRPr lang="ru-RU" sz="240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4847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- современные кабинеты;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1328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- система информационных ресурсов высокого качества ;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263691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- </a:t>
            </a:r>
            <a:r>
              <a:rPr lang="ru-RU" sz="2400" dirty="0"/>
              <a:t>формирование образовательной среды; 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7544" y="321297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400" dirty="0"/>
              <a:t>регулярное обновление содержания с учетом новых достижений;</a:t>
            </a:r>
            <a:endParaRPr lang="ru-RU" sz="2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422108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- </a:t>
            </a:r>
            <a:r>
              <a:rPr lang="ru-RU" sz="2400" dirty="0"/>
              <a:t>углубленное изучение астрономии;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9552" y="4869160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- </a:t>
            </a:r>
            <a:r>
              <a:rPr lang="ru-RU" sz="2400" dirty="0"/>
              <a:t>подготовка, переподготовка и регулярное повышение квалификации преподавателей астрономии 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76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Основные направления реализации Концепции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14</a:t>
            </a:fld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844824"/>
            <a:ext cx="4557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hlinkClick r:id="rId2" action="ppaction://hlinksldjump"/>
              </a:rPr>
              <a:t>4.1. Общее образование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85293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4.2. Астрономическое просвещение и популяризация астрономии, дополнительное образование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419109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4.3. Профессиональное образование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085184"/>
            <a:ext cx="838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4.4. Подготовка научно-педагогических работников</a:t>
            </a:r>
            <a:endParaRPr lang="ru-RU" sz="2800" dirty="0"/>
          </a:p>
          <a:p>
            <a:r>
              <a:rPr lang="ru-RU" sz="2800" b="1" dirty="0"/>
              <a:t>образовательных организаций высшего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82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88640"/>
            <a:ext cx="4557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4.1. Общее образование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076635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 содержании обеспечить повторение </a:t>
            </a:r>
          </a:p>
          <a:p>
            <a:r>
              <a:rPr lang="ru-RU" sz="3200" b="1" dirty="0"/>
              <a:t>на новом уровне материала, данного ранее</a:t>
            </a:r>
          </a:p>
          <a:p>
            <a:r>
              <a:rPr lang="ru-RU" sz="3200" b="1" dirty="0"/>
              <a:t>в рамка учебных предметов </a:t>
            </a:r>
          </a:p>
          <a:p>
            <a:endParaRPr lang="ru-RU" sz="3200" b="1" dirty="0"/>
          </a:p>
          <a:p>
            <a:pPr marL="457200" indent="-457200">
              <a:buFontTx/>
              <a:buChar char="-"/>
            </a:pPr>
            <a:r>
              <a:rPr lang="ru-RU" sz="3200" b="1" dirty="0"/>
              <a:t>Окружающий мир</a:t>
            </a:r>
          </a:p>
          <a:p>
            <a:pPr marL="457200" indent="-457200">
              <a:buFontTx/>
              <a:buChar char="-"/>
            </a:pPr>
            <a:r>
              <a:rPr lang="ru-RU" sz="3200" b="1" dirty="0"/>
              <a:t>Естествознание</a:t>
            </a:r>
          </a:p>
          <a:p>
            <a:pPr marL="457200" indent="-457200">
              <a:buFontTx/>
              <a:buChar char="-"/>
            </a:pPr>
            <a:r>
              <a:rPr lang="ru-RU" sz="3200" b="1" dirty="0"/>
              <a:t>География</a:t>
            </a:r>
          </a:p>
          <a:p>
            <a:pPr marL="457200" indent="-457200">
              <a:buFontTx/>
              <a:buChar char="-"/>
            </a:pPr>
            <a:r>
              <a:rPr lang="ru-RU" sz="3200" b="1" dirty="0"/>
              <a:t>Физика</a:t>
            </a:r>
          </a:p>
          <a:p>
            <a:pPr marL="457200" indent="-457200">
              <a:buFontTx/>
              <a:buChar char="-"/>
            </a:pPr>
            <a:endParaRPr lang="ru-RU" sz="3200" b="1" dirty="0"/>
          </a:p>
          <a:p>
            <a:r>
              <a:rPr lang="ru-RU" sz="3200" dirty="0"/>
              <a:t>С новыми акцентами в контексте </a:t>
            </a:r>
          </a:p>
          <a:p>
            <a:r>
              <a:rPr lang="ru-RU" sz="3200" dirty="0"/>
              <a:t>учебного предмета «Астрономия» 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8172400" y="5949280"/>
            <a:ext cx="792088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Основные направления реализации Концепции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16</a:t>
            </a:fld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844824"/>
            <a:ext cx="4557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hlinkClick r:id="rId2" action="ppaction://hlinksldjump"/>
              </a:rPr>
              <a:t>4.1. Общее образование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85293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4.2. Астрономическое просвещение и популяризация астрономии, дополнительное образование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419109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4.3. Профессиональное образование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085184"/>
            <a:ext cx="838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4.4. Подготовка научно-педагогических работников</a:t>
            </a:r>
            <a:endParaRPr lang="ru-RU" sz="2800" dirty="0"/>
          </a:p>
          <a:p>
            <a:r>
              <a:rPr lang="ru-RU" sz="2800" b="1" dirty="0"/>
              <a:t>образовательных организаций высшего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522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/>
              <a:t>5. Реализация Концепции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17</a:t>
            </a:fld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052736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Российское астрономическое образование -  лидирующее положение в мире .</a:t>
            </a:r>
          </a:p>
        </p:txBody>
      </p:sp>
      <p:pic>
        <p:nvPicPr>
          <p:cNvPr id="3082" name="Picture 10" descr="https://nau-ra.ru/netcat_files/2979_5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3" t="2103" r="-32"/>
          <a:stretch/>
        </p:blipFill>
        <p:spPr bwMode="auto">
          <a:xfrm>
            <a:off x="323529" y="1124745"/>
            <a:ext cx="2592288" cy="21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9073" r="16955" b="6250"/>
          <a:stretch/>
        </p:blipFill>
        <p:spPr bwMode="auto">
          <a:xfrm>
            <a:off x="27723" y="3140968"/>
            <a:ext cx="3231955" cy="23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1743" b="4791"/>
          <a:stretch/>
        </p:blipFill>
        <p:spPr bwMode="auto">
          <a:xfrm>
            <a:off x="1475656" y="4509120"/>
            <a:ext cx="4390093" cy="218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life.bodo.ua/upload/ckfinder/images/1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212976"/>
            <a:ext cx="4392488" cy="25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2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573CD-B255-4462-BABF-77C63952A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преподавания предмета «Астрономия»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2020-2021 учебном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1DEFE1-1777-49EC-9BE3-9288EFEAE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Костицына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Т.П., учитель физики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«СОШ № 43г. Челябинска»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8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КОНЦЕПЦИЯ</a:t>
            </a:r>
            <a:br>
              <a:rPr lang="ru-RU" sz="3600" dirty="0"/>
            </a:br>
            <a:r>
              <a:rPr lang="ru-RU" sz="3600" b="1" dirty="0"/>
              <a:t>ПРЕПОДАВАНИЯ УЧЕБНОГО ПРЕДМЕТА "АСТРОНОМИЯ"</a:t>
            </a:r>
            <a:br>
              <a:rPr lang="ru-RU" sz="3600" dirty="0"/>
            </a:br>
            <a:r>
              <a:rPr lang="ru-RU" sz="3600" b="1" dirty="0"/>
              <a:t>В ОО РФ, </a:t>
            </a:r>
            <a:br>
              <a:rPr lang="ru-RU" sz="3600" dirty="0"/>
            </a:br>
            <a:r>
              <a:rPr lang="ru-RU" sz="3600" b="1" dirty="0"/>
              <a:t>РЕАЛИЗУЮЩИХ ООП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284984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Утверждена</a:t>
            </a:r>
          </a:p>
          <a:p>
            <a:pPr algn="r"/>
            <a:r>
              <a:rPr lang="ru-RU" sz="2800" dirty="0"/>
              <a:t>Решением Коллегии</a:t>
            </a:r>
          </a:p>
          <a:p>
            <a:pPr algn="r"/>
            <a:r>
              <a:rPr lang="ru-RU" sz="2800" dirty="0"/>
              <a:t>Министерства просвещения</a:t>
            </a:r>
          </a:p>
          <a:p>
            <a:pPr algn="r"/>
            <a:r>
              <a:rPr lang="ru-RU" sz="2800" dirty="0"/>
              <a:t>Российской Федерации</a:t>
            </a:r>
          </a:p>
          <a:p>
            <a:pPr algn="r"/>
            <a:r>
              <a:rPr lang="ru-RU" sz="2800" dirty="0"/>
              <a:t>протокол от </a:t>
            </a:r>
            <a:r>
              <a:rPr lang="ru-RU" sz="2800" b="1" dirty="0"/>
              <a:t>3 декабря 2019 г</a:t>
            </a:r>
            <a:r>
              <a:rPr lang="ru-RU" sz="2800" dirty="0"/>
              <a:t>. N ПК-4вн</a:t>
            </a:r>
          </a:p>
        </p:txBody>
      </p:sp>
    </p:spTree>
    <p:extLst>
      <p:ext uri="{BB962C8B-B14F-4D97-AF65-F5344CB8AC3E}">
        <p14:creationId xmlns:p14="http://schemas.microsoft.com/office/powerpoint/2010/main" val="217529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77"/>
            <a:ext cx="8229600" cy="1354162"/>
          </a:xfrm>
        </p:spPr>
        <p:txBody>
          <a:bodyPr>
            <a:normAutofit/>
          </a:bodyPr>
          <a:lstStyle/>
          <a:p>
            <a:r>
              <a:rPr lang="ru-RU" sz="3600" b="1" dirty="0"/>
              <a:t>1. Значение учебного предмета "Астрономия"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800" smtClean="0"/>
              <a:pPr/>
              <a:t>3</a:t>
            </a:fld>
            <a:endParaRPr lang="ru-RU" sz="2800"/>
          </a:p>
        </p:txBody>
      </p:sp>
      <p:pic>
        <p:nvPicPr>
          <p:cNvPr id="1026" name="Picture 2" descr="http://pwpt.ru/uploads/presentation_screenshots/42959e1253e82ba2fb15d8d32191b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2" t="2823" r="11271" b="59486"/>
          <a:stretch/>
        </p:blipFill>
        <p:spPr bwMode="auto">
          <a:xfrm>
            <a:off x="7236296" y="1126251"/>
            <a:ext cx="1661631" cy="165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5879" y="2852936"/>
            <a:ext cx="1798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ГЛОНАСС</a:t>
            </a:r>
          </a:p>
        </p:txBody>
      </p:sp>
      <p:pic>
        <p:nvPicPr>
          <p:cNvPr id="1030" name="Picture 6" descr="http://images.myshared.ru/10/992014/slide_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" y="4182513"/>
            <a:ext cx="3315796" cy="24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12d7/0002be6e-8e0831b6/1/img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27040" r="47846" b="8873"/>
          <a:stretch/>
        </p:blipFill>
        <p:spPr bwMode="auto">
          <a:xfrm>
            <a:off x="31191" y="155679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xn--h1aebia8a.xn--p1ai/images/img/rasheti/polozhenie_planet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3698776" cy="24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ltraprogress.ru/images/stories/Images-01/01/asteroid-hazard-proble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8690"/>
          <a:stretch/>
        </p:blipFill>
        <p:spPr bwMode="auto">
          <a:xfrm>
            <a:off x="3203848" y="1628800"/>
            <a:ext cx="33626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2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Главной целью преподавания </a:t>
            </a:r>
            <a:r>
              <a:rPr lang="ru-RU" dirty="0"/>
              <a:t>и изучения астрономии -  формирование у обучающихся целостного естественнонаучного мировоззрения и развития гармоничной личности, понимания причинно-следственных связей происходящих в природе процессов и красоты окружающей нас природы.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4</a:t>
            </a:fld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54396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413176" cy="5157192"/>
          </a:xfrm>
        </p:spPr>
        <p:txBody>
          <a:bodyPr>
            <a:normAutofit/>
          </a:bodyPr>
          <a:lstStyle/>
          <a:p>
            <a:r>
              <a:rPr lang="ru-RU" dirty="0"/>
              <a:t>Реализация</a:t>
            </a:r>
            <a:br>
              <a:rPr lang="ru-RU" b="1" dirty="0"/>
            </a:br>
            <a:r>
              <a:rPr lang="ru-RU" b="1" dirty="0"/>
              <a:t>углубленного</a:t>
            </a:r>
            <a:r>
              <a:rPr lang="ru-RU" dirty="0"/>
              <a:t> изучения учебного предмета "Астрономия"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5</a:t>
            </a:fld>
            <a:endParaRPr lang="ru-RU" sz="240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477"/>
            <a:ext cx="82296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1. Значение учебного предмета "Астрономия"</a:t>
            </a:r>
            <a:endParaRPr lang="ru-RU" sz="3600" dirty="0"/>
          </a:p>
        </p:txBody>
      </p:sp>
      <p:pic>
        <p:nvPicPr>
          <p:cNvPr id="2050" name="Picture 2" descr="https://dist-tutor.info/file.php/160/col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3264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6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Проблемы изучения и преподавания учебного предмета</a:t>
            </a:r>
            <a:br>
              <a:rPr lang="ru-RU" dirty="0"/>
            </a:br>
            <a:r>
              <a:rPr lang="ru-RU" b="1" dirty="0"/>
              <a:t>"Астрономия"</a:t>
            </a:r>
            <a:br>
              <a:rPr lang="ru-RU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6</a:t>
            </a:fld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068960"/>
            <a:ext cx="687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2" action="ppaction://hlinksldjump"/>
              </a:rPr>
              <a:t>2.1. Проблемы мотивационного характера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933056"/>
            <a:ext cx="697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2.2. Проблемы содержательного характера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97152"/>
            <a:ext cx="659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3" action="ppaction://hlinksldjump"/>
              </a:rPr>
              <a:t>2.3. Проблемы методического характера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661248"/>
            <a:ext cx="413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2.4. Кадровые проблемы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77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92696"/>
            <a:ext cx="687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2.1. Проблемы мотивационного характера</a:t>
            </a:r>
            <a:endParaRPr lang="ru-RU" sz="2800" dirty="0"/>
          </a:p>
        </p:txBody>
      </p:sp>
      <p:sp>
        <p:nvSpPr>
          <p:cNvPr id="7" name="Стрелка углом вверх 6">
            <a:hlinkClick r:id="rId2" action="ppaction://hlinksldjump"/>
          </p:cNvPr>
          <p:cNvSpPr/>
          <p:nvPr/>
        </p:nvSpPr>
        <p:spPr>
          <a:xfrm>
            <a:off x="8172400" y="5229200"/>
            <a:ext cx="792088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kosmosgid.ru/wp-content/uploads/2019/06/Astronomiy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6685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-sonnik.ru/wp-content/uploads/2015/06/lunnyj-kalendar-1024x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768163" cy="20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letnik.ru/img/__post/b2/b2b480b4910c605a20206a5dc97a5ca7_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d.multiurok.ru/html/2018/05/21/s_5b027f2e28b23/img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1" t="35666" r="2812" b="23689"/>
          <a:stretch/>
        </p:blipFill>
        <p:spPr bwMode="auto">
          <a:xfrm>
            <a:off x="5076056" y="1772816"/>
            <a:ext cx="2736304" cy="21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2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92696"/>
            <a:ext cx="687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2.1. Проблемы мотивационного характера</a:t>
            </a:r>
            <a:endParaRPr lang="ru-RU" sz="2800" dirty="0"/>
          </a:p>
        </p:txBody>
      </p:sp>
      <p:sp>
        <p:nvSpPr>
          <p:cNvPr id="7" name="Стрелка углом вверх 6">
            <a:hlinkClick r:id="rId2" action="ppaction://hlinksldjump"/>
          </p:cNvPr>
          <p:cNvSpPr/>
          <p:nvPr/>
        </p:nvSpPr>
        <p:spPr>
          <a:xfrm>
            <a:off x="8172400" y="5229200"/>
            <a:ext cx="792088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xn----stb8d.xn--p1ai/wp-content/gallery/108/8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48473" cy="26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ailytechinfo.org/uploads/images22/20170907_3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272676"/>
            <a:ext cx="4032448" cy="22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24tv.ua/resources/photos/news/620_DIR/201806/981936_2259454.jpg?2018061545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66" y="476672"/>
            <a:ext cx="3491880" cy="36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ergynews.su/uploads/posts/2016-01/14528292241cc3edaaf1517ac2a606b10ae2e497757493b3cb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" y="3335246"/>
            <a:ext cx="4104456" cy="34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Проблемы изучения и преподавания учебного предмета</a:t>
            </a:r>
            <a:br>
              <a:rPr lang="ru-RU" dirty="0"/>
            </a:br>
            <a:r>
              <a:rPr lang="ru-RU" b="1" dirty="0"/>
              <a:t>"Астрономия"</a:t>
            </a:r>
            <a:br>
              <a:rPr lang="ru-RU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1C99-86EB-4C8D-9610-83BA6F5841C0}" type="slidenum">
              <a:rPr lang="ru-RU" sz="2400" smtClean="0"/>
              <a:pPr/>
              <a:t>9</a:t>
            </a:fld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068960"/>
            <a:ext cx="687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2" action="ppaction://hlinksldjump"/>
              </a:rPr>
              <a:t>2.1. Проблемы мотивационного характера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933056"/>
            <a:ext cx="697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2.2. Проблемы содержательного характера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97152"/>
            <a:ext cx="659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3" action="ppaction://hlinksldjump"/>
              </a:rPr>
              <a:t>2.3. Проблемы методического характера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661248"/>
            <a:ext cx="413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2.4. Кадровые проблемы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96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480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Об особенностях преподавания предмета «Астрономия»  в 2020-2021 учебном году</vt:lpstr>
      <vt:lpstr>КОНЦЕПЦИЯ ПРЕПОДАВАНИЯ УЧЕБНОГО ПРЕДМЕТА "АСТРОНОМИЯ" В ОО РФ,  РЕАЛИЗУЮЩИХ ООП</vt:lpstr>
      <vt:lpstr>1. Значение учебного предмета "Астрономия"</vt:lpstr>
      <vt:lpstr>Главной целью преподавания и изучения астрономии -  формирование у обучающихся целостного естественнонаучного мировоззрения и развития гармоничной личности, понимания причинно-следственных связей происходящих в природе процессов и красоты окружающей нас природы. </vt:lpstr>
      <vt:lpstr>Реализация углубленного изучения учебного предмета "Астрономия"</vt:lpstr>
      <vt:lpstr>2. Проблемы изучения и преподавания учебного предмета "Астрономия" </vt:lpstr>
      <vt:lpstr>Презентация PowerPoint</vt:lpstr>
      <vt:lpstr>Презентация PowerPoint</vt:lpstr>
      <vt:lpstr>2. Проблемы изучения и преподавания учебного предмета "Астрономия" </vt:lpstr>
      <vt:lpstr>Презентация PowerPoint</vt:lpstr>
      <vt:lpstr>2. Проблемы изучения и преподавания учебного предмета "Астрономия" </vt:lpstr>
      <vt:lpstr>3. Цель Концепции</vt:lpstr>
      <vt:lpstr>Задачи Концепции</vt:lpstr>
      <vt:lpstr>4. Основные направления реализации Концепции  </vt:lpstr>
      <vt:lpstr>Презентация PowerPoint</vt:lpstr>
      <vt:lpstr>4. Основные направления реализации Концепции  </vt:lpstr>
      <vt:lpstr>5. Реализация Концепции</vt:lpstr>
      <vt:lpstr>Об особенностях преподавания предмета «Астрономия»  в 2020-2021 учебном году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Костицына Т.П.</dc:title>
  <dc:creator>валерий</dc:creator>
  <cp:lastModifiedBy>User</cp:lastModifiedBy>
  <cp:revision>23</cp:revision>
  <dcterms:created xsi:type="dcterms:W3CDTF">2020-09-19T03:15:06Z</dcterms:created>
  <dcterms:modified xsi:type="dcterms:W3CDTF">2020-09-29T04:46:13Z</dcterms:modified>
</cp:coreProperties>
</file>